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4" r:id="rId1"/>
    <p:sldMasterId id="2147483808" r:id="rId2"/>
  </p:sldMasterIdLst>
  <p:notesMasterIdLst>
    <p:notesMasterId r:id="rId265"/>
  </p:notesMasterIdLst>
  <p:handoutMasterIdLst>
    <p:handoutMasterId r:id="rId266"/>
  </p:handoutMasterIdLst>
  <p:sldIdLst>
    <p:sldId id="451" r:id="rId3"/>
    <p:sldId id="452" r:id="rId4"/>
    <p:sldId id="453" r:id="rId5"/>
    <p:sldId id="454" r:id="rId6"/>
    <p:sldId id="455" r:id="rId7"/>
    <p:sldId id="456" r:id="rId8"/>
    <p:sldId id="457" r:id="rId9"/>
    <p:sldId id="458" r:id="rId10"/>
    <p:sldId id="459" r:id="rId11"/>
    <p:sldId id="460" r:id="rId12"/>
    <p:sldId id="461" r:id="rId13"/>
    <p:sldId id="462" r:id="rId14"/>
    <p:sldId id="463" r:id="rId15"/>
    <p:sldId id="464" r:id="rId16"/>
    <p:sldId id="465" r:id="rId17"/>
    <p:sldId id="466" r:id="rId18"/>
    <p:sldId id="537" r:id="rId19"/>
    <p:sldId id="468" r:id="rId20"/>
    <p:sldId id="469" r:id="rId21"/>
    <p:sldId id="470" r:id="rId22"/>
    <p:sldId id="471" r:id="rId23"/>
    <p:sldId id="472" r:id="rId24"/>
    <p:sldId id="473" r:id="rId25"/>
    <p:sldId id="474" r:id="rId26"/>
    <p:sldId id="475" r:id="rId27"/>
    <p:sldId id="476" r:id="rId28"/>
    <p:sldId id="477" r:id="rId29"/>
    <p:sldId id="478" r:id="rId30"/>
    <p:sldId id="479" r:id="rId31"/>
    <p:sldId id="480" r:id="rId32"/>
    <p:sldId id="481" r:id="rId33"/>
    <p:sldId id="482" r:id="rId34"/>
    <p:sldId id="483" r:id="rId35"/>
    <p:sldId id="484" r:id="rId36"/>
    <p:sldId id="485" r:id="rId37"/>
    <p:sldId id="486" r:id="rId38"/>
    <p:sldId id="487" r:id="rId39"/>
    <p:sldId id="488" r:id="rId40"/>
    <p:sldId id="489" r:id="rId41"/>
    <p:sldId id="490" r:id="rId42"/>
    <p:sldId id="491" r:id="rId43"/>
    <p:sldId id="492" r:id="rId44"/>
    <p:sldId id="493" r:id="rId45"/>
    <p:sldId id="433" r:id="rId46"/>
    <p:sldId id="442" r:id="rId47"/>
    <p:sldId id="443" r:id="rId48"/>
    <p:sldId id="444" r:id="rId49"/>
    <p:sldId id="445" r:id="rId50"/>
    <p:sldId id="446" r:id="rId51"/>
    <p:sldId id="447" r:id="rId52"/>
    <p:sldId id="448" r:id="rId53"/>
    <p:sldId id="388" r:id="rId54"/>
    <p:sldId id="538" r:id="rId55"/>
    <p:sldId id="494" r:id="rId56"/>
    <p:sldId id="258" r:id="rId57"/>
    <p:sldId id="259" r:id="rId58"/>
    <p:sldId id="260" r:id="rId59"/>
    <p:sldId id="261" r:id="rId60"/>
    <p:sldId id="262" r:id="rId61"/>
    <p:sldId id="263" r:id="rId62"/>
    <p:sldId id="264" r:id="rId63"/>
    <p:sldId id="265" r:id="rId64"/>
    <p:sldId id="266" r:id="rId65"/>
    <p:sldId id="267" r:id="rId66"/>
    <p:sldId id="268" r:id="rId67"/>
    <p:sldId id="269" r:id="rId68"/>
    <p:sldId id="270" r:id="rId69"/>
    <p:sldId id="271" r:id="rId70"/>
    <p:sldId id="272" r:id="rId71"/>
    <p:sldId id="273" r:id="rId72"/>
    <p:sldId id="274" r:id="rId73"/>
    <p:sldId id="275" r:id="rId74"/>
    <p:sldId id="276" r:id="rId75"/>
    <p:sldId id="277" r:id="rId76"/>
    <p:sldId id="278" r:id="rId77"/>
    <p:sldId id="279" r:id="rId78"/>
    <p:sldId id="280" r:id="rId79"/>
    <p:sldId id="281" r:id="rId80"/>
    <p:sldId id="282" r:id="rId81"/>
    <p:sldId id="283" r:id="rId82"/>
    <p:sldId id="284" r:id="rId83"/>
    <p:sldId id="285" r:id="rId84"/>
    <p:sldId id="286" r:id="rId85"/>
    <p:sldId id="287" r:id="rId86"/>
    <p:sldId id="288" r:id="rId87"/>
    <p:sldId id="289" r:id="rId88"/>
    <p:sldId id="290" r:id="rId89"/>
    <p:sldId id="291" r:id="rId90"/>
    <p:sldId id="292" r:id="rId91"/>
    <p:sldId id="293" r:id="rId92"/>
    <p:sldId id="294" r:id="rId93"/>
    <p:sldId id="295" r:id="rId94"/>
    <p:sldId id="296" r:id="rId95"/>
    <p:sldId id="297" r:id="rId96"/>
    <p:sldId id="298" r:id="rId97"/>
    <p:sldId id="299" r:id="rId98"/>
    <p:sldId id="300" r:id="rId99"/>
    <p:sldId id="301" r:id="rId100"/>
    <p:sldId id="302" r:id="rId101"/>
    <p:sldId id="303" r:id="rId102"/>
    <p:sldId id="304" r:id="rId103"/>
    <p:sldId id="305" r:id="rId104"/>
    <p:sldId id="306" r:id="rId105"/>
    <p:sldId id="307" r:id="rId106"/>
    <p:sldId id="308" r:id="rId107"/>
    <p:sldId id="309" r:id="rId108"/>
    <p:sldId id="310" r:id="rId109"/>
    <p:sldId id="311" r:id="rId110"/>
    <p:sldId id="312" r:id="rId111"/>
    <p:sldId id="313" r:id="rId112"/>
    <p:sldId id="314" r:id="rId113"/>
    <p:sldId id="315" r:id="rId114"/>
    <p:sldId id="316" r:id="rId115"/>
    <p:sldId id="317" r:id="rId116"/>
    <p:sldId id="318" r:id="rId117"/>
    <p:sldId id="319" r:id="rId118"/>
    <p:sldId id="320" r:id="rId119"/>
    <p:sldId id="321" r:id="rId120"/>
    <p:sldId id="322" r:id="rId121"/>
    <p:sldId id="323" r:id="rId122"/>
    <p:sldId id="324" r:id="rId123"/>
    <p:sldId id="325" r:id="rId124"/>
    <p:sldId id="326" r:id="rId125"/>
    <p:sldId id="327" r:id="rId126"/>
    <p:sldId id="328" r:id="rId127"/>
    <p:sldId id="329" r:id="rId128"/>
    <p:sldId id="330" r:id="rId129"/>
    <p:sldId id="331" r:id="rId130"/>
    <p:sldId id="332" r:id="rId131"/>
    <p:sldId id="333" r:id="rId132"/>
    <p:sldId id="334" r:id="rId133"/>
    <p:sldId id="335" r:id="rId134"/>
    <p:sldId id="336" r:id="rId135"/>
    <p:sldId id="337" r:id="rId136"/>
    <p:sldId id="338" r:id="rId137"/>
    <p:sldId id="339" r:id="rId138"/>
    <p:sldId id="340" r:id="rId139"/>
    <p:sldId id="341" r:id="rId140"/>
    <p:sldId id="342" r:id="rId141"/>
    <p:sldId id="343" r:id="rId142"/>
    <p:sldId id="390" r:id="rId143"/>
    <p:sldId id="346" r:id="rId144"/>
    <p:sldId id="347" r:id="rId145"/>
    <p:sldId id="348" r:id="rId146"/>
    <p:sldId id="349" r:id="rId147"/>
    <p:sldId id="350" r:id="rId148"/>
    <p:sldId id="351" r:id="rId149"/>
    <p:sldId id="352" r:id="rId150"/>
    <p:sldId id="354" r:id="rId151"/>
    <p:sldId id="355" r:id="rId152"/>
    <p:sldId id="356" r:id="rId153"/>
    <p:sldId id="358" r:id="rId154"/>
    <p:sldId id="359" r:id="rId155"/>
    <p:sldId id="360" r:id="rId156"/>
    <p:sldId id="361" r:id="rId157"/>
    <p:sldId id="362" r:id="rId158"/>
    <p:sldId id="363" r:id="rId159"/>
    <p:sldId id="364" r:id="rId160"/>
    <p:sldId id="541" r:id="rId161"/>
    <p:sldId id="542" r:id="rId162"/>
    <p:sldId id="389" r:id="rId163"/>
    <p:sldId id="366" r:id="rId164"/>
    <p:sldId id="367" r:id="rId165"/>
    <p:sldId id="368" r:id="rId166"/>
    <p:sldId id="369" r:id="rId167"/>
    <p:sldId id="370" r:id="rId168"/>
    <p:sldId id="371" r:id="rId169"/>
    <p:sldId id="372" r:id="rId170"/>
    <p:sldId id="373" r:id="rId171"/>
    <p:sldId id="374" r:id="rId172"/>
    <p:sldId id="375" r:id="rId173"/>
    <p:sldId id="376" r:id="rId174"/>
    <p:sldId id="377" r:id="rId175"/>
    <p:sldId id="378" r:id="rId176"/>
    <p:sldId id="379" r:id="rId177"/>
    <p:sldId id="380" r:id="rId178"/>
    <p:sldId id="381" r:id="rId179"/>
    <p:sldId id="382" r:id="rId180"/>
    <p:sldId id="383" r:id="rId181"/>
    <p:sldId id="384" r:id="rId182"/>
    <p:sldId id="385" r:id="rId183"/>
    <p:sldId id="386" r:id="rId184"/>
    <p:sldId id="391" r:id="rId185"/>
    <p:sldId id="392" r:id="rId186"/>
    <p:sldId id="393" r:id="rId187"/>
    <p:sldId id="394" r:id="rId188"/>
    <p:sldId id="395" r:id="rId189"/>
    <p:sldId id="396" r:id="rId190"/>
    <p:sldId id="397" r:id="rId191"/>
    <p:sldId id="398" r:id="rId192"/>
    <p:sldId id="399" r:id="rId193"/>
    <p:sldId id="400" r:id="rId194"/>
    <p:sldId id="401" r:id="rId195"/>
    <p:sldId id="402" r:id="rId196"/>
    <p:sldId id="408" r:id="rId197"/>
    <p:sldId id="409" r:id="rId198"/>
    <p:sldId id="410" r:id="rId199"/>
    <p:sldId id="412" r:id="rId200"/>
    <p:sldId id="411" r:id="rId201"/>
    <p:sldId id="413" r:id="rId202"/>
    <p:sldId id="414" r:id="rId203"/>
    <p:sldId id="415" r:id="rId204"/>
    <p:sldId id="416" r:id="rId205"/>
    <p:sldId id="417" r:id="rId206"/>
    <p:sldId id="418" r:id="rId207"/>
    <p:sldId id="419" r:id="rId208"/>
    <p:sldId id="420" r:id="rId209"/>
    <p:sldId id="421" r:id="rId210"/>
    <p:sldId id="422" r:id="rId211"/>
    <p:sldId id="423" r:id="rId212"/>
    <p:sldId id="424" r:id="rId213"/>
    <p:sldId id="425" r:id="rId214"/>
    <p:sldId id="495" r:id="rId215"/>
    <p:sldId id="496" r:id="rId216"/>
    <p:sldId id="497" r:id="rId217"/>
    <p:sldId id="498" r:id="rId218"/>
    <p:sldId id="499" r:id="rId219"/>
    <p:sldId id="500" r:id="rId220"/>
    <p:sldId id="501" r:id="rId221"/>
    <p:sldId id="502" r:id="rId222"/>
    <p:sldId id="503" r:id="rId223"/>
    <p:sldId id="504" r:id="rId224"/>
    <p:sldId id="505" r:id="rId225"/>
    <p:sldId id="506" r:id="rId226"/>
    <p:sldId id="507" r:id="rId227"/>
    <p:sldId id="508" r:id="rId228"/>
    <p:sldId id="509" r:id="rId229"/>
    <p:sldId id="510" r:id="rId230"/>
    <p:sldId id="511" r:id="rId231"/>
    <p:sldId id="512" r:id="rId232"/>
    <p:sldId id="513" r:id="rId233"/>
    <p:sldId id="514" r:id="rId234"/>
    <p:sldId id="515" r:id="rId235"/>
    <p:sldId id="516" r:id="rId236"/>
    <p:sldId id="517" r:id="rId237"/>
    <p:sldId id="518" r:id="rId238"/>
    <p:sldId id="519" r:id="rId239"/>
    <p:sldId id="520" r:id="rId240"/>
    <p:sldId id="521" r:id="rId241"/>
    <p:sldId id="522" r:id="rId242"/>
    <p:sldId id="523" r:id="rId243"/>
    <p:sldId id="524" r:id="rId244"/>
    <p:sldId id="525" r:id="rId245"/>
    <p:sldId id="526" r:id="rId246"/>
    <p:sldId id="527" r:id="rId247"/>
    <p:sldId id="528" r:id="rId248"/>
    <p:sldId id="529" r:id="rId249"/>
    <p:sldId id="530" r:id="rId250"/>
    <p:sldId id="531" r:id="rId251"/>
    <p:sldId id="532" r:id="rId252"/>
    <p:sldId id="533" r:id="rId253"/>
    <p:sldId id="534" r:id="rId254"/>
    <p:sldId id="535" r:id="rId255"/>
    <p:sldId id="540" r:id="rId256"/>
    <p:sldId id="426" r:id="rId257"/>
    <p:sldId id="427" r:id="rId258"/>
    <p:sldId id="428" r:id="rId259"/>
    <p:sldId id="429" r:id="rId260"/>
    <p:sldId id="430" r:id="rId261"/>
    <p:sldId id="431" r:id="rId262"/>
    <p:sldId id="536" r:id="rId263"/>
    <p:sldId id="432" r:id="rId264"/>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883" autoAdjust="0"/>
    <p:restoredTop sz="94640"/>
  </p:normalViewPr>
  <p:slideViewPr>
    <p:cSldViewPr snapToGrid="0" snapToObjects="1" showGuides="1">
      <p:cViewPr>
        <p:scale>
          <a:sx n="74" d="100"/>
          <a:sy n="74" d="100"/>
        </p:scale>
        <p:origin x="-444" y="-486"/>
      </p:cViewPr>
      <p:guideLst>
        <p:guide orient="horz" pos="2160"/>
        <p:guide pos="3840"/>
      </p:guideLst>
    </p:cSldViewPr>
  </p:slideViewPr>
  <p:notesTextViewPr>
    <p:cViewPr>
      <p:scale>
        <a:sx n="1" d="1"/>
        <a:sy n="1" d="1"/>
      </p:scale>
      <p:origin x="0" y="0"/>
    </p:cViewPr>
  </p:notesTextViewPr>
  <p:notesViewPr>
    <p:cSldViewPr snapToGrid="0" snapToObjects="1">
      <p:cViewPr varScale="1">
        <p:scale>
          <a:sx n="66" d="100"/>
          <a:sy n="66" d="100"/>
        </p:scale>
        <p:origin x="-3288" y="-11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247" Type="http://schemas.openxmlformats.org/officeDocument/2006/relationships/slide" Target="slides/slide245.xml"/><Relationship Id="rId107" Type="http://schemas.openxmlformats.org/officeDocument/2006/relationships/slide" Target="slides/slide105.xml"/><Relationship Id="rId268" Type="http://schemas.openxmlformats.org/officeDocument/2006/relationships/viewProps" Target="viewProps.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258" Type="http://schemas.openxmlformats.org/officeDocument/2006/relationships/slide" Target="slides/slide256.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48" Type="http://schemas.openxmlformats.org/officeDocument/2006/relationships/slide" Target="slides/slide246.xml"/><Relationship Id="rId269" Type="http://schemas.openxmlformats.org/officeDocument/2006/relationships/theme" Target="theme/theme1.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59" Type="http://schemas.openxmlformats.org/officeDocument/2006/relationships/slide" Target="slides/slide257.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270" Type="http://schemas.openxmlformats.org/officeDocument/2006/relationships/tableStyles" Target="tableStyles.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223" Type="http://schemas.openxmlformats.org/officeDocument/2006/relationships/slide" Target="slides/slide221.xml"/><Relationship Id="rId228" Type="http://schemas.openxmlformats.org/officeDocument/2006/relationships/slide" Target="slides/slide226.xml"/><Relationship Id="rId244" Type="http://schemas.openxmlformats.org/officeDocument/2006/relationships/slide" Target="slides/slide242.xml"/><Relationship Id="rId249" Type="http://schemas.openxmlformats.org/officeDocument/2006/relationships/slide" Target="slides/slide24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260" Type="http://schemas.openxmlformats.org/officeDocument/2006/relationships/slide" Target="slides/slide258.xml"/><Relationship Id="rId265" Type="http://schemas.openxmlformats.org/officeDocument/2006/relationships/notesMaster" Target="notesMasters/notesMaster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slide" Target="slides/slide216.xml"/><Relationship Id="rId234" Type="http://schemas.openxmlformats.org/officeDocument/2006/relationships/slide" Target="slides/slide232.xml"/><Relationship Id="rId239" Type="http://schemas.openxmlformats.org/officeDocument/2006/relationships/slide" Target="slides/slide237.xml"/><Relationship Id="rId2" Type="http://schemas.openxmlformats.org/officeDocument/2006/relationships/slideMaster" Target="slideMasters/slideMaster2.xml"/><Relationship Id="rId29" Type="http://schemas.openxmlformats.org/officeDocument/2006/relationships/slide" Target="slides/slide27.xml"/><Relationship Id="rId250" Type="http://schemas.openxmlformats.org/officeDocument/2006/relationships/slide" Target="slides/slide248.xml"/><Relationship Id="rId255" Type="http://schemas.openxmlformats.org/officeDocument/2006/relationships/slide" Target="slides/slide253.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229" Type="http://schemas.openxmlformats.org/officeDocument/2006/relationships/slide" Target="slides/slide227.xml"/><Relationship Id="rId19" Type="http://schemas.openxmlformats.org/officeDocument/2006/relationships/slide" Target="slides/slide17.xml"/><Relationship Id="rId224" Type="http://schemas.openxmlformats.org/officeDocument/2006/relationships/slide" Target="slides/slide222.xml"/><Relationship Id="rId240" Type="http://schemas.openxmlformats.org/officeDocument/2006/relationships/slide" Target="slides/slide238.xml"/><Relationship Id="rId245" Type="http://schemas.openxmlformats.org/officeDocument/2006/relationships/slide" Target="slides/slide243.xml"/><Relationship Id="rId261" Type="http://schemas.openxmlformats.org/officeDocument/2006/relationships/slide" Target="slides/slide259.xml"/><Relationship Id="rId266" Type="http://schemas.openxmlformats.org/officeDocument/2006/relationships/handoutMaster" Target="handoutMasters/handoutMaster1.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30" Type="http://schemas.openxmlformats.org/officeDocument/2006/relationships/slide" Target="slides/slide228.xml"/><Relationship Id="rId235" Type="http://schemas.openxmlformats.org/officeDocument/2006/relationships/slide" Target="slides/slide233.xml"/><Relationship Id="rId251" Type="http://schemas.openxmlformats.org/officeDocument/2006/relationships/slide" Target="slides/slide249.xml"/><Relationship Id="rId256" Type="http://schemas.openxmlformats.org/officeDocument/2006/relationships/slide" Target="slides/slide254.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slide" Target="slides/slide223.xml"/><Relationship Id="rId241" Type="http://schemas.openxmlformats.org/officeDocument/2006/relationships/slide" Target="slides/slide239.xml"/><Relationship Id="rId246" Type="http://schemas.openxmlformats.org/officeDocument/2006/relationships/slide" Target="slides/slide244.xml"/><Relationship Id="rId267" Type="http://schemas.openxmlformats.org/officeDocument/2006/relationships/presProps" Target="pres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262" Type="http://schemas.openxmlformats.org/officeDocument/2006/relationships/slide" Target="slides/slide260.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image" Target="../media/image5.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83.wmf"/><Relationship Id="rId7" Type="http://schemas.openxmlformats.org/officeDocument/2006/relationships/image" Target="../media/image87.wmf"/><Relationship Id="rId2" Type="http://schemas.openxmlformats.org/officeDocument/2006/relationships/image" Target="../media/image82.wmf"/><Relationship Id="rId1" Type="http://schemas.openxmlformats.org/officeDocument/2006/relationships/image" Target="../media/image81.wmf"/><Relationship Id="rId6" Type="http://schemas.openxmlformats.org/officeDocument/2006/relationships/image" Target="../media/image86.wmf"/><Relationship Id="rId5" Type="http://schemas.openxmlformats.org/officeDocument/2006/relationships/image" Target="../media/image85.wmf"/><Relationship Id="rId4" Type="http://schemas.openxmlformats.org/officeDocument/2006/relationships/image" Target="../media/image84.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image" Target="../media/image89.wmf"/><Relationship Id="rId1" Type="http://schemas.openxmlformats.org/officeDocument/2006/relationships/image" Target="../media/image88.wmf"/><Relationship Id="rId4" Type="http://schemas.openxmlformats.org/officeDocument/2006/relationships/image" Target="../media/image91.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image" Target="../media/image82.wmf"/><Relationship Id="rId1" Type="http://schemas.openxmlformats.org/officeDocument/2006/relationships/image" Target="../media/image81.wmf"/><Relationship Id="rId5" Type="http://schemas.openxmlformats.org/officeDocument/2006/relationships/image" Target="../media/image93.wmf"/><Relationship Id="rId4" Type="http://schemas.openxmlformats.org/officeDocument/2006/relationships/image" Target="../media/image92.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83.wmf"/><Relationship Id="rId7" Type="http://schemas.openxmlformats.org/officeDocument/2006/relationships/image" Target="../media/image95.wmf"/><Relationship Id="rId2" Type="http://schemas.openxmlformats.org/officeDocument/2006/relationships/image" Target="../media/image82.wmf"/><Relationship Id="rId1" Type="http://schemas.openxmlformats.org/officeDocument/2006/relationships/image" Target="../media/image81.wmf"/><Relationship Id="rId6" Type="http://schemas.openxmlformats.org/officeDocument/2006/relationships/image" Target="../media/image94.wmf"/><Relationship Id="rId5" Type="http://schemas.openxmlformats.org/officeDocument/2006/relationships/image" Target="../media/image93.wmf"/><Relationship Id="rId4" Type="http://schemas.openxmlformats.org/officeDocument/2006/relationships/image" Target="../media/image92.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83.wmf"/><Relationship Id="rId7" Type="http://schemas.openxmlformats.org/officeDocument/2006/relationships/image" Target="../media/image95.wmf"/><Relationship Id="rId2" Type="http://schemas.openxmlformats.org/officeDocument/2006/relationships/image" Target="../media/image82.wmf"/><Relationship Id="rId1" Type="http://schemas.openxmlformats.org/officeDocument/2006/relationships/image" Target="../media/image81.wmf"/><Relationship Id="rId6" Type="http://schemas.openxmlformats.org/officeDocument/2006/relationships/image" Target="../media/image94.wmf"/><Relationship Id="rId5" Type="http://schemas.openxmlformats.org/officeDocument/2006/relationships/image" Target="../media/image93.wmf"/><Relationship Id="rId4" Type="http://schemas.openxmlformats.org/officeDocument/2006/relationships/image" Target="../media/image92.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image" Target="../media/image89.wmf"/><Relationship Id="rId1" Type="http://schemas.openxmlformats.org/officeDocument/2006/relationships/image" Target="../media/image96.wmf"/><Relationship Id="rId4" Type="http://schemas.openxmlformats.org/officeDocument/2006/relationships/image" Target="../media/image91.wmf"/></Relationships>
</file>

<file path=ppt/drawings/_rels/vmlDrawing16.vml.rels><?xml version="1.0" encoding="UTF-8" standalone="yes"?>
<Relationships xmlns="http://schemas.openxmlformats.org/package/2006/relationships"><Relationship Id="rId8" Type="http://schemas.openxmlformats.org/officeDocument/2006/relationships/image" Target="../media/image105.wmf"/><Relationship Id="rId13" Type="http://schemas.openxmlformats.org/officeDocument/2006/relationships/image" Target="../media/image110.wmf"/><Relationship Id="rId3" Type="http://schemas.openxmlformats.org/officeDocument/2006/relationships/image" Target="../media/image100.wmf"/><Relationship Id="rId7" Type="http://schemas.openxmlformats.org/officeDocument/2006/relationships/image" Target="../media/image104.wmf"/><Relationship Id="rId12" Type="http://schemas.openxmlformats.org/officeDocument/2006/relationships/image" Target="../media/image109.wmf"/><Relationship Id="rId2" Type="http://schemas.openxmlformats.org/officeDocument/2006/relationships/image" Target="../media/image99.wmf"/><Relationship Id="rId1" Type="http://schemas.openxmlformats.org/officeDocument/2006/relationships/image" Target="../media/image98.wmf"/><Relationship Id="rId6" Type="http://schemas.openxmlformats.org/officeDocument/2006/relationships/image" Target="../media/image103.wmf"/><Relationship Id="rId11" Type="http://schemas.openxmlformats.org/officeDocument/2006/relationships/image" Target="../media/image108.wmf"/><Relationship Id="rId5" Type="http://schemas.openxmlformats.org/officeDocument/2006/relationships/image" Target="../media/image102.wmf"/><Relationship Id="rId10" Type="http://schemas.openxmlformats.org/officeDocument/2006/relationships/image" Target="../media/image107.wmf"/><Relationship Id="rId4" Type="http://schemas.openxmlformats.org/officeDocument/2006/relationships/image" Target="../media/image101.wmf"/><Relationship Id="rId9" Type="http://schemas.openxmlformats.org/officeDocument/2006/relationships/image" Target="../media/image106.wmf"/><Relationship Id="rId14" Type="http://schemas.openxmlformats.org/officeDocument/2006/relationships/image" Target="../media/image111.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113.wmf"/><Relationship Id="rId1" Type="http://schemas.openxmlformats.org/officeDocument/2006/relationships/image" Target="../media/image112.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16.wmf"/><Relationship Id="rId7" Type="http://schemas.openxmlformats.org/officeDocument/2006/relationships/image" Target="../media/image120.wmf"/><Relationship Id="rId2" Type="http://schemas.openxmlformats.org/officeDocument/2006/relationships/image" Target="../media/image115.wmf"/><Relationship Id="rId1" Type="http://schemas.openxmlformats.org/officeDocument/2006/relationships/image" Target="../media/image114.wmf"/><Relationship Id="rId6" Type="http://schemas.openxmlformats.org/officeDocument/2006/relationships/image" Target="../media/image119.wmf"/><Relationship Id="rId5" Type="http://schemas.openxmlformats.org/officeDocument/2006/relationships/image" Target="../media/image118.wmf"/><Relationship Id="rId4" Type="http://schemas.openxmlformats.org/officeDocument/2006/relationships/image" Target="../media/image117.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122.wmf"/><Relationship Id="rId1" Type="http://schemas.openxmlformats.org/officeDocument/2006/relationships/image" Target="../media/image12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6.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23.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64.wmf"/><Relationship Id="rId2" Type="http://schemas.openxmlformats.org/officeDocument/2006/relationships/image" Target="../media/image163.wmf"/><Relationship Id="rId1" Type="http://schemas.openxmlformats.org/officeDocument/2006/relationships/image" Target="../media/image162.wmf"/><Relationship Id="rId6" Type="http://schemas.openxmlformats.org/officeDocument/2006/relationships/image" Target="../media/image167.wmf"/><Relationship Id="rId5" Type="http://schemas.openxmlformats.org/officeDocument/2006/relationships/image" Target="../media/image166.wmf"/><Relationship Id="rId4" Type="http://schemas.openxmlformats.org/officeDocument/2006/relationships/image" Target="../media/image165.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89.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image" Target="../media/image5.e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97.emf"/><Relationship Id="rId2" Type="http://schemas.openxmlformats.org/officeDocument/2006/relationships/image" Target="../media/image196.emf"/><Relationship Id="rId1" Type="http://schemas.openxmlformats.org/officeDocument/2006/relationships/image" Target="../media/image195.emf"/><Relationship Id="rId4" Type="http://schemas.openxmlformats.org/officeDocument/2006/relationships/image" Target="../media/image198.e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201.emf"/><Relationship Id="rId2" Type="http://schemas.openxmlformats.org/officeDocument/2006/relationships/image" Target="../media/image200.emf"/><Relationship Id="rId1" Type="http://schemas.openxmlformats.org/officeDocument/2006/relationships/image" Target="../media/image199.emf"/><Relationship Id="rId5" Type="http://schemas.openxmlformats.org/officeDocument/2006/relationships/image" Target="../media/image202.emf"/><Relationship Id="rId4" Type="http://schemas.openxmlformats.org/officeDocument/2006/relationships/image" Target="../media/image196.e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204.emf"/><Relationship Id="rId2" Type="http://schemas.openxmlformats.org/officeDocument/2006/relationships/image" Target="../media/image202.emf"/><Relationship Id="rId1" Type="http://schemas.openxmlformats.org/officeDocument/2006/relationships/image" Target="../media/image203.e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207.wmf"/><Relationship Id="rId2" Type="http://schemas.openxmlformats.org/officeDocument/2006/relationships/image" Target="../media/image206.emf"/><Relationship Id="rId1" Type="http://schemas.openxmlformats.org/officeDocument/2006/relationships/image" Target="../media/image205.w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210.emf"/><Relationship Id="rId2" Type="http://schemas.openxmlformats.org/officeDocument/2006/relationships/image" Target="../media/image209.emf"/><Relationship Id="rId1" Type="http://schemas.openxmlformats.org/officeDocument/2006/relationships/image" Target="../media/image208.e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212.emf"/><Relationship Id="rId1" Type="http://schemas.openxmlformats.org/officeDocument/2006/relationships/image" Target="../media/image21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199.emf"/><Relationship Id="rId2" Type="http://schemas.openxmlformats.org/officeDocument/2006/relationships/image" Target="../media/image214.emf"/><Relationship Id="rId1" Type="http://schemas.openxmlformats.org/officeDocument/2006/relationships/image" Target="../media/image213.emf"/></Relationships>
</file>

<file path=ppt/drawings/_rels/vmlDrawing31.vml.rels><?xml version="1.0" encoding="UTF-8" standalone="yes"?>
<Relationships xmlns="http://schemas.openxmlformats.org/package/2006/relationships"><Relationship Id="rId2" Type="http://schemas.openxmlformats.org/officeDocument/2006/relationships/image" Target="../media/image216.wmf"/><Relationship Id="rId1" Type="http://schemas.openxmlformats.org/officeDocument/2006/relationships/image" Target="../media/image215.wmf"/></Relationships>
</file>

<file path=ppt/drawings/_rels/vmlDrawing32.vml.rels><?xml version="1.0" encoding="UTF-8" standalone="yes"?>
<Relationships xmlns="http://schemas.openxmlformats.org/package/2006/relationships"><Relationship Id="rId3" Type="http://schemas.openxmlformats.org/officeDocument/2006/relationships/image" Target="../media/image219.wmf"/><Relationship Id="rId7" Type="http://schemas.openxmlformats.org/officeDocument/2006/relationships/image" Target="../media/image223.wmf"/><Relationship Id="rId2" Type="http://schemas.openxmlformats.org/officeDocument/2006/relationships/image" Target="../media/image218.wmf"/><Relationship Id="rId1" Type="http://schemas.openxmlformats.org/officeDocument/2006/relationships/image" Target="../media/image217.wmf"/><Relationship Id="rId6" Type="http://schemas.openxmlformats.org/officeDocument/2006/relationships/image" Target="../media/image222.wmf"/><Relationship Id="rId5" Type="http://schemas.openxmlformats.org/officeDocument/2006/relationships/image" Target="../media/image221.wmf"/><Relationship Id="rId4" Type="http://schemas.openxmlformats.org/officeDocument/2006/relationships/image" Target="../media/image220.w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224.w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225.wmf"/></Relationships>
</file>

<file path=ppt/drawings/_rels/vmlDrawing35.vml.rels><?xml version="1.0" encoding="UTF-8" standalone="yes"?>
<Relationships xmlns="http://schemas.openxmlformats.org/package/2006/relationships"><Relationship Id="rId3" Type="http://schemas.openxmlformats.org/officeDocument/2006/relationships/image" Target="../media/image228.emf"/><Relationship Id="rId2" Type="http://schemas.openxmlformats.org/officeDocument/2006/relationships/image" Target="../media/image227.emf"/><Relationship Id="rId1" Type="http://schemas.openxmlformats.org/officeDocument/2006/relationships/image" Target="../media/image226.emf"/></Relationships>
</file>

<file path=ppt/drawings/_rels/vmlDrawing36.vml.rels><?xml version="1.0" encoding="UTF-8" standalone="yes"?>
<Relationships xmlns="http://schemas.openxmlformats.org/package/2006/relationships"><Relationship Id="rId3" Type="http://schemas.openxmlformats.org/officeDocument/2006/relationships/image" Target="../media/image228.emf"/><Relationship Id="rId2" Type="http://schemas.openxmlformats.org/officeDocument/2006/relationships/image" Target="../media/image227.emf"/><Relationship Id="rId1" Type="http://schemas.openxmlformats.org/officeDocument/2006/relationships/image" Target="../media/image226.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229.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230.emf"/></Relationships>
</file>

<file path=ppt/drawings/_rels/vmlDrawing39.vml.rels><?xml version="1.0" encoding="UTF-8" standalone="yes"?>
<Relationships xmlns="http://schemas.openxmlformats.org/package/2006/relationships"><Relationship Id="rId2" Type="http://schemas.openxmlformats.org/officeDocument/2006/relationships/image" Target="../media/image232.emf"/><Relationship Id="rId1" Type="http://schemas.openxmlformats.org/officeDocument/2006/relationships/image" Target="../media/image231.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28.emf"/></Relationships>
</file>

<file path=ppt/drawings/_rels/vmlDrawing40.vml.rels><?xml version="1.0" encoding="UTF-8" standalone="yes"?>
<Relationships xmlns="http://schemas.openxmlformats.org/package/2006/relationships"><Relationship Id="rId3" Type="http://schemas.openxmlformats.org/officeDocument/2006/relationships/image" Target="../media/image235.emf"/><Relationship Id="rId2" Type="http://schemas.openxmlformats.org/officeDocument/2006/relationships/image" Target="../media/image234.emf"/><Relationship Id="rId1" Type="http://schemas.openxmlformats.org/officeDocument/2006/relationships/image" Target="../media/image233.emf"/></Relationships>
</file>

<file path=ppt/drawings/_rels/vmlDrawing41.vml.rels><?xml version="1.0" encoding="UTF-8" standalone="yes"?>
<Relationships xmlns="http://schemas.openxmlformats.org/package/2006/relationships"><Relationship Id="rId3" Type="http://schemas.openxmlformats.org/officeDocument/2006/relationships/image" Target="../media/image238.emf"/><Relationship Id="rId7" Type="http://schemas.openxmlformats.org/officeDocument/2006/relationships/image" Target="../media/image240.wmf"/><Relationship Id="rId2" Type="http://schemas.openxmlformats.org/officeDocument/2006/relationships/image" Target="../media/image237.emf"/><Relationship Id="rId1" Type="http://schemas.openxmlformats.org/officeDocument/2006/relationships/image" Target="../media/image236.emf"/><Relationship Id="rId6" Type="http://schemas.openxmlformats.org/officeDocument/2006/relationships/image" Target="../media/image235.emf"/><Relationship Id="rId5" Type="http://schemas.openxmlformats.org/officeDocument/2006/relationships/image" Target="../media/image196.emf"/><Relationship Id="rId4" Type="http://schemas.openxmlformats.org/officeDocument/2006/relationships/image" Target="../media/image239.emf"/></Relationships>
</file>

<file path=ppt/drawings/_rels/vmlDrawing42.vml.rels><?xml version="1.0" encoding="UTF-8" standalone="yes"?>
<Relationships xmlns="http://schemas.openxmlformats.org/package/2006/relationships"><Relationship Id="rId3" Type="http://schemas.openxmlformats.org/officeDocument/2006/relationships/image" Target="../media/image243.emf"/><Relationship Id="rId2" Type="http://schemas.openxmlformats.org/officeDocument/2006/relationships/image" Target="../media/image242.emf"/><Relationship Id="rId1" Type="http://schemas.openxmlformats.org/officeDocument/2006/relationships/image" Target="../media/image241.emf"/><Relationship Id="rId4" Type="http://schemas.openxmlformats.org/officeDocument/2006/relationships/image" Target="../media/image244.wmf"/></Relationships>
</file>

<file path=ppt/drawings/_rels/vmlDrawing43.vml.rels><?xml version="1.0" encoding="UTF-8" standalone="yes"?>
<Relationships xmlns="http://schemas.openxmlformats.org/package/2006/relationships"><Relationship Id="rId3" Type="http://schemas.openxmlformats.org/officeDocument/2006/relationships/image" Target="../media/image247.emf"/><Relationship Id="rId2" Type="http://schemas.openxmlformats.org/officeDocument/2006/relationships/image" Target="../media/image246.wmf"/><Relationship Id="rId1" Type="http://schemas.openxmlformats.org/officeDocument/2006/relationships/image" Target="../media/image245.emf"/><Relationship Id="rId5" Type="http://schemas.openxmlformats.org/officeDocument/2006/relationships/image" Target="../media/image249.emf"/><Relationship Id="rId4" Type="http://schemas.openxmlformats.org/officeDocument/2006/relationships/image" Target="../media/image248.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image" Target="../media/image36.emf"/><Relationship Id="rId5" Type="http://schemas.openxmlformats.org/officeDocument/2006/relationships/image" Target="../media/image40.emf"/><Relationship Id="rId4" Type="http://schemas.openxmlformats.org/officeDocument/2006/relationships/image" Target="../media/image3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image" Target="../media/image59.wmf"/><Relationship Id="rId1" Type="http://schemas.openxmlformats.org/officeDocument/2006/relationships/image" Target="../media/image58.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65.wmf"/><Relationship Id="rId1" Type="http://schemas.openxmlformats.org/officeDocument/2006/relationships/image" Target="../media/image64.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80.wmf"/><Relationship Id="rId1" Type="http://schemas.openxmlformats.org/officeDocument/2006/relationships/image" Target="../media/image7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0D50D3B0-4589-9E4C-9575-BF0EB5BDF394}" type="datetimeFigureOut">
              <a:rPr lang="en-US" smtClean="0"/>
              <a:t>9/22/2016</a:t>
            </a:fld>
            <a:endParaRPr lang="en-US"/>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37470168-D3AB-C44B-88A8-BD08114F96F6}" type="slidenum">
              <a:rPr lang="en-US" smtClean="0"/>
              <a:t>‹#›</a:t>
            </a:fld>
            <a:endParaRPr lang="en-US"/>
          </a:p>
        </p:txBody>
      </p:sp>
    </p:spTree>
    <p:extLst>
      <p:ext uri="{BB962C8B-B14F-4D97-AF65-F5344CB8AC3E}">
        <p14:creationId xmlns:p14="http://schemas.microsoft.com/office/powerpoint/2010/main" val="778501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B00EF3D2-5502-D344-B8F0-79E5CF420906}" type="datetimeFigureOut">
              <a:rPr lang="en-US" smtClean="0"/>
              <a:t>9/22/2016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20C87B53-7EC0-DA4D-A3BE-8E071A119021}" type="slidenum">
              <a:rPr lang="en-US" smtClean="0"/>
              <a:t>‹#›</a:t>
            </a:fld>
            <a:endParaRPr lang="en-US"/>
          </a:p>
        </p:txBody>
      </p:sp>
    </p:spTree>
    <p:extLst>
      <p:ext uri="{BB962C8B-B14F-4D97-AF65-F5344CB8AC3E}">
        <p14:creationId xmlns:p14="http://schemas.microsoft.com/office/powerpoint/2010/main" val="1980777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C87B53-7EC0-DA4D-A3BE-8E071A119021}" type="slidenum">
              <a:rPr lang="en-US" smtClean="0"/>
              <a:t>1</a:t>
            </a:fld>
            <a:endParaRPr lang="en-US"/>
          </a:p>
        </p:txBody>
      </p:sp>
    </p:spTree>
    <p:extLst>
      <p:ext uri="{BB962C8B-B14F-4D97-AF65-F5344CB8AC3E}">
        <p14:creationId xmlns:p14="http://schemas.microsoft.com/office/powerpoint/2010/main" val="632551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endParaRPr lang="en-US" altLang="zh-CN" baseline="0" dirty="0" smtClean="0"/>
          </a:p>
        </p:txBody>
      </p:sp>
      <p:sp>
        <p:nvSpPr>
          <p:cNvPr id="4" name="Slide Number Placeholder 3"/>
          <p:cNvSpPr>
            <a:spLocks noGrp="1"/>
          </p:cNvSpPr>
          <p:nvPr>
            <p:ph type="sldNum" sz="quarter" idx="10"/>
          </p:nvPr>
        </p:nvSpPr>
        <p:spPr/>
        <p:txBody>
          <a:bodyPr/>
          <a:lstStyle/>
          <a:p>
            <a:fld id="{5075A008-CC63-4A4A-95AF-EA72E723A96C}" type="slidenum">
              <a:rPr lang="en-US" smtClean="0"/>
              <a:t>22</a:t>
            </a:fld>
            <a:endParaRPr lang="en-US"/>
          </a:p>
        </p:txBody>
      </p:sp>
    </p:spTree>
    <p:extLst>
      <p:ext uri="{BB962C8B-B14F-4D97-AF65-F5344CB8AC3E}">
        <p14:creationId xmlns:p14="http://schemas.microsoft.com/office/powerpoint/2010/main" val="51472395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75DE78-ABAC-6447-A515-5128D53432AE}" type="slidenum">
              <a:rPr lang="en-US" smtClean="0">
                <a:solidFill>
                  <a:prstClr val="black"/>
                </a:solidFill>
              </a:rPr>
              <a:pPr/>
              <a:t>226</a:t>
            </a:fld>
            <a:endParaRPr lang="en-US">
              <a:solidFill>
                <a:prstClr val="black"/>
              </a:solidFill>
            </a:endParaRPr>
          </a:p>
        </p:txBody>
      </p:sp>
    </p:spTree>
    <p:extLst>
      <p:ext uri="{BB962C8B-B14F-4D97-AF65-F5344CB8AC3E}">
        <p14:creationId xmlns:p14="http://schemas.microsoft.com/office/powerpoint/2010/main" val="24828106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75DE78-ABAC-6447-A515-5128D53432AE}" type="slidenum">
              <a:rPr lang="en-US" smtClean="0">
                <a:solidFill>
                  <a:prstClr val="black"/>
                </a:solidFill>
              </a:rPr>
              <a:pPr/>
              <a:t>227</a:t>
            </a:fld>
            <a:endParaRPr lang="en-US">
              <a:solidFill>
                <a:prstClr val="black"/>
              </a:solidFill>
            </a:endParaRPr>
          </a:p>
        </p:txBody>
      </p:sp>
    </p:spTree>
    <p:extLst>
      <p:ext uri="{BB962C8B-B14F-4D97-AF65-F5344CB8AC3E}">
        <p14:creationId xmlns:p14="http://schemas.microsoft.com/office/powerpoint/2010/main" val="310440577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75DE78-ABAC-6447-A515-5128D53432AE}" type="slidenum">
              <a:rPr lang="en-US" smtClean="0">
                <a:solidFill>
                  <a:prstClr val="black"/>
                </a:solidFill>
              </a:rPr>
              <a:pPr/>
              <a:t>228</a:t>
            </a:fld>
            <a:endParaRPr lang="en-US">
              <a:solidFill>
                <a:prstClr val="black"/>
              </a:solidFill>
            </a:endParaRPr>
          </a:p>
        </p:txBody>
      </p:sp>
    </p:spTree>
    <p:extLst>
      <p:ext uri="{BB962C8B-B14F-4D97-AF65-F5344CB8AC3E}">
        <p14:creationId xmlns:p14="http://schemas.microsoft.com/office/powerpoint/2010/main" val="113543829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75DE78-ABAC-6447-A515-5128D53432AE}" type="slidenum">
              <a:rPr lang="en-US" smtClean="0">
                <a:solidFill>
                  <a:prstClr val="black"/>
                </a:solidFill>
              </a:rPr>
              <a:pPr/>
              <a:t>229</a:t>
            </a:fld>
            <a:endParaRPr lang="en-US">
              <a:solidFill>
                <a:prstClr val="black"/>
              </a:solidFill>
            </a:endParaRPr>
          </a:p>
        </p:txBody>
      </p:sp>
    </p:spTree>
    <p:extLst>
      <p:ext uri="{BB962C8B-B14F-4D97-AF65-F5344CB8AC3E}">
        <p14:creationId xmlns:p14="http://schemas.microsoft.com/office/powerpoint/2010/main" val="267128042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75DE78-ABAC-6447-A515-5128D53432AE}" type="slidenum">
              <a:rPr lang="en-US" smtClean="0">
                <a:solidFill>
                  <a:prstClr val="black"/>
                </a:solidFill>
              </a:rPr>
              <a:pPr/>
              <a:t>230</a:t>
            </a:fld>
            <a:endParaRPr lang="en-US">
              <a:solidFill>
                <a:prstClr val="black"/>
              </a:solidFill>
            </a:endParaRPr>
          </a:p>
        </p:txBody>
      </p:sp>
    </p:spTree>
    <p:extLst>
      <p:ext uri="{BB962C8B-B14F-4D97-AF65-F5344CB8AC3E}">
        <p14:creationId xmlns:p14="http://schemas.microsoft.com/office/powerpoint/2010/main" val="204547115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75DE78-ABAC-6447-A515-5128D53432AE}" type="slidenum">
              <a:rPr lang="en-US" smtClean="0">
                <a:solidFill>
                  <a:prstClr val="black"/>
                </a:solidFill>
              </a:rPr>
              <a:pPr/>
              <a:t>231</a:t>
            </a:fld>
            <a:endParaRPr lang="en-US">
              <a:solidFill>
                <a:prstClr val="black"/>
              </a:solidFill>
            </a:endParaRPr>
          </a:p>
        </p:txBody>
      </p:sp>
    </p:spTree>
    <p:extLst>
      <p:ext uri="{BB962C8B-B14F-4D97-AF65-F5344CB8AC3E}">
        <p14:creationId xmlns:p14="http://schemas.microsoft.com/office/powerpoint/2010/main" val="298025308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75DE78-ABAC-6447-A515-5128D53432AE}" type="slidenum">
              <a:rPr lang="en-US" smtClean="0">
                <a:solidFill>
                  <a:prstClr val="black"/>
                </a:solidFill>
              </a:rPr>
              <a:pPr/>
              <a:t>232</a:t>
            </a:fld>
            <a:endParaRPr lang="en-US">
              <a:solidFill>
                <a:prstClr val="black"/>
              </a:solidFill>
            </a:endParaRPr>
          </a:p>
        </p:txBody>
      </p:sp>
    </p:spTree>
    <p:extLst>
      <p:ext uri="{BB962C8B-B14F-4D97-AF65-F5344CB8AC3E}">
        <p14:creationId xmlns:p14="http://schemas.microsoft.com/office/powerpoint/2010/main" val="164398285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75DE78-ABAC-6447-A515-5128D53432AE}" type="slidenum">
              <a:rPr lang="en-US" smtClean="0">
                <a:solidFill>
                  <a:prstClr val="black"/>
                </a:solidFill>
              </a:rPr>
              <a:pPr/>
              <a:t>233</a:t>
            </a:fld>
            <a:endParaRPr lang="en-US">
              <a:solidFill>
                <a:prstClr val="black"/>
              </a:solidFill>
            </a:endParaRPr>
          </a:p>
        </p:txBody>
      </p:sp>
    </p:spTree>
    <p:extLst>
      <p:ext uri="{BB962C8B-B14F-4D97-AF65-F5344CB8AC3E}">
        <p14:creationId xmlns:p14="http://schemas.microsoft.com/office/powerpoint/2010/main" val="51664811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75DE78-ABAC-6447-A515-5128D53432AE}" type="slidenum">
              <a:rPr lang="en-US" smtClean="0">
                <a:solidFill>
                  <a:prstClr val="black"/>
                </a:solidFill>
              </a:rPr>
              <a:pPr/>
              <a:t>234</a:t>
            </a:fld>
            <a:endParaRPr lang="en-US">
              <a:solidFill>
                <a:prstClr val="black"/>
              </a:solidFill>
            </a:endParaRPr>
          </a:p>
        </p:txBody>
      </p:sp>
    </p:spTree>
    <p:extLst>
      <p:ext uri="{BB962C8B-B14F-4D97-AF65-F5344CB8AC3E}">
        <p14:creationId xmlns:p14="http://schemas.microsoft.com/office/powerpoint/2010/main" val="27612859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75DE78-ABAC-6447-A515-5128D53432AE}" type="slidenum">
              <a:rPr lang="en-US" smtClean="0">
                <a:solidFill>
                  <a:prstClr val="black"/>
                </a:solidFill>
              </a:rPr>
              <a:pPr/>
              <a:t>235</a:t>
            </a:fld>
            <a:endParaRPr lang="en-US">
              <a:solidFill>
                <a:prstClr val="black"/>
              </a:solidFill>
            </a:endParaRPr>
          </a:p>
        </p:txBody>
      </p:sp>
    </p:spTree>
    <p:extLst>
      <p:ext uri="{BB962C8B-B14F-4D97-AF65-F5344CB8AC3E}">
        <p14:creationId xmlns:p14="http://schemas.microsoft.com/office/powerpoint/2010/main" val="1481998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1653" indent="-241653" defTabSz="483306">
              <a:buFont typeface="+mj-lt"/>
              <a:buAutoNum type="arabicPeriod"/>
              <a:defRPr/>
            </a:pPr>
            <a:endParaRPr lang="en-US" dirty="0" smtClean="0"/>
          </a:p>
        </p:txBody>
      </p:sp>
      <p:sp>
        <p:nvSpPr>
          <p:cNvPr id="4" name="Slide Number Placeholder 3"/>
          <p:cNvSpPr>
            <a:spLocks noGrp="1"/>
          </p:cNvSpPr>
          <p:nvPr>
            <p:ph type="sldNum" sz="quarter" idx="10"/>
          </p:nvPr>
        </p:nvSpPr>
        <p:spPr/>
        <p:txBody>
          <a:bodyPr/>
          <a:lstStyle/>
          <a:p>
            <a:fld id="{5075A008-CC63-4A4A-95AF-EA72E723A96C}"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5280159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4562262C-58C0-4E50-B0AD-4B5DF6C0EBCC}" type="slidenum">
              <a:rPr lang="en-US" altLang="zh-CN">
                <a:solidFill>
                  <a:prstClr val="black"/>
                </a:solidFill>
                <a:ea typeface="宋体"/>
                <a:cs typeface="宋体"/>
              </a:rPr>
              <a:pPr>
                <a:defRPr/>
              </a:pPr>
              <a:t>236</a:t>
            </a:fld>
            <a:endParaRPr lang="en-US" altLang="zh-CN">
              <a:solidFill>
                <a:prstClr val="black"/>
              </a:solidFill>
              <a:ea typeface="宋体"/>
              <a:cs typeface="宋体"/>
            </a:endParaRPr>
          </a:p>
        </p:txBody>
      </p:sp>
      <p:sp>
        <p:nvSpPr>
          <p:cNvPr id="43010" name="Rectangle 2"/>
          <p:cNvSpPr>
            <a:spLocks noGrp="1" noRot="1" noChangeAspect="1" noChangeArrowheads="1" noTextEdit="1"/>
          </p:cNvSpPr>
          <p:nvPr>
            <p:ph type="sldImg"/>
          </p:nvPr>
        </p:nvSpPr>
        <p:spPr bwMode="auto">
          <a:xfrm>
            <a:off x="487363" y="733425"/>
            <a:ext cx="6515100" cy="3665538"/>
          </a:xfrm>
          <a:noFill/>
          <a:ln>
            <a:solidFill>
              <a:srgbClr val="000000"/>
            </a:solidFill>
            <a:miter lim="800000"/>
            <a:headEnd/>
            <a:tailEnd/>
          </a:ln>
        </p:spPr>
      </p:sp>
      <p:sp>
        <p:nvSpPr>
          <p:cNvPr id="430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52461023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AD96E17-FC78-418D-B168-DA53B44B97CA}" type="slidenum">
              <a:rPr lang="en-US" altLang="zh-CN">
                <a:solidFill>
                  <a:prstClr val="black"/>
                </a:solidFill>
                <a:ea typeface="宋体"/>
                <a:cs typeface="宋体"/>
              </a:rPr>
              <a:pPr>
                <a:defRPr/>
              </a:pPr>
              <a:t>237</a:t>
            </a:fld>
            <a:endParaRPr lang="en-US" altLang="zh-CN">
              <a:solidFill>
                <a:prstClr val="black"/>
              </a:solidFill>
              <a:ea typeface="宋体"/>
              <a:cs typeface="宋体"/>
            </a:endParaRPr>
          </a:p>
        </p:txBody>
      </p:sp>
      <p:sp>
        <p:nvSpPr>
          <p:cNvPr id="45058" name="Rectangle 2"/>
          <p:cNvSpPr>
            <a:spLocks noGrp="1" noRot="1" noChangeAspect="1" noChangeArrowheads="1" noTextEdit="1"/>
          </p:cNvSpPr>
          <p:nvPr>
            <p:ph type="sldImg"/>
          </p:nvPr>
        </p:nvSpPr>
        <p:spPr bwMode="auto">
          <a:xfrm>
            <a:off x="487363" y="733425"/>
            <a:ext cx="6515100" cy="3665538"/>
          </a:xfrm>
          <a:noFill/>
          <a:ln>
            <a:solidFill>
              <a:srgbClr val="000000"/>
            </a:solidFill>
            <a:miter lim="800000"/>
            <a:headEnd/>
            <a:tailEnd/>
          </a:ln>
        </p:spPr>
      </p:sp>
      <p:sp>
        <p:nvSpPr>
          <p:cNvPr id="450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36622412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04DD47EA-BE85-4F29-9D7F-CB6609EC3A84}" type="slidenum">
              <a:rPr lang="en-US" altLang="zh-CN">
                <a:solidFill>
                  <a:prstClr val="black"/>
                </a:solidFill>
                <a:ea typeface="宋体"/>
                <a:cs typeface="宋体"/>
              </a:rPr>
              <a:pPr>
                <a:defRPr/>
              </a:pPr>
              <a:t>238</a:t>
            </a:fld>
            <a:endParaRPr lang="en-US" altLang="zh-CN">
              <a:solidFill>
                <a:prstClr val="black"/>
              </a:solidFill>
              <a:ea typeface="宋体"/>
              <a:cs typeface="宋体"/>
            </a:endParaRPr>
          </a:p>
        </p:txBody>
      </p:sp>
      <p:sp>
        <p:nvSpPr>
          <p:cNvPr id="47106" name="Rectangle 2"/>
          <p:cNvSpPr>
            <a:spLocks noGrp="1" noRot="1" noChangeAspect="1" noChangeArrowheads="1" noTextEdit="1"/>
          </p:cNvSpPr>
          <p:nvPr>
            <p:ph type="sldImg"/>
          </p:nvPr>
        </p:nvSpPr>
        <p:spPr bwMode="auto">
          <a:xfrm>
            <a:off x="487363" y="733425"/>
            <a:ext cx="6515100" cy="3665538"/>
          </a:xfrm>
          <a:noFill/>
          <a:ln>
            <a:solidFill>
              <a:srgbClr val="000000"/>
            </a:solidFill>
            <a:miter lim="800000"/>
            <a:headEnd/>
            <a:tailEnd/>
          </a:ln>
        </p:spPr>
      </p:sp>
      <p:sp>
        <p:nvSpPr>
          <p:cNvPr id="4710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01828172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56CFC13-0AA6-4DCA-8AAD-583E91B2EE38}" type="slidenum">
              <a:rPr lang="en-US" altLang="zh-CN">
                <a:solidFill>
                  <a:prstClr val="black"/>
                </a:solidFill>
                <a:ea typeface="宋体"/>
                <a:cs typeface="宋体"/>
              </a:rPr>
              <a:pPr>
                <a:defRPr/>
              </a:pPr>
              <a:t>239</a:t>
            </a:fld>
            <a:endParaRPr lang="en-US" altLang="zh-CN">
              <a:solidFill>
                <a:prstClr val="black"/>
              </a:solidFill>
              <a:ea typeface="宋体"/>
              <a:cs typeface="宋体"/>
            </a:endParaRPr>
          </a:p>
        </p:txBody>
      </p:sp>
      <p:sp>
        <p:nvSpPr>
          <p:cNvPr id="49154" name="Rectangle 2"/>
          <p:cNvSpPr>
            <a:spLocks noGrp="1" noRot="1" noChangeAspect="1" noChangeArrowheads="1" noTextEdit="1"/>
          </p:cNvSpPr>
          <p:nvPr>
            <p:ph type="sldImg"/>
          </p:nvPr>
        </p:nvSpPr>
        <p:spPr bwMode="auto">
          <a:xfrm>
            <a:off x="487363" y="733425"/>
            <a:ext cx="6515100" cy="3665538"/>
          </a:xfrm>
          <a:noFill/>
          <a:ln>
            <a:solidFill>
              <a:srgbClr val="000000"/>
            </a:solidFill>
            <a:miter lim="800000"/>
            <a:headEnd/>
            <a:tailEnd/>
          </a:ln>
        </p:spPr>
      </p:sp>
      <p:sp>
        <p:nvSpPr>
          <p:cNvPr id="4915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77577767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75DE78-ABAC-6447-A515-5128D53432AE}" type="slidenum">
              <a:rPr lang="en-US" smtClean="0">
                <a:solidFill>
                  <a:prstClr val="black"/>
                </a:solidFill>
              </a:rPr>
              <a:pPr/>
              <a:t>240</a:t>
            </a:fld>
            <a:endParaRPr lang="en-US">
              <a:solidFill>
                <a:prstClr val="black"/>
              </a:solidFill>
            </a:endParaRPr>
          </a:p>
        </p:txBody>
      </p:sp>
    </p:spTree>
    <p:extLst>
      <p:ext uri="{BB962C8B-B14F-4D97-AF65-F5344CB8AC3E}">
        <p14:creationId xmlns:p14="http://schemas.microsoft.com/office/powerpoint/2010/main" val="109592494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75DE78-ABAC-6447-A515-5128D53432AE}" type="slidenum">
              <a:rPr lang="en-US" smtClean="0">
                <a:solidFill>
                  <a:prstClr val="black"/>
                </a:solidFill>
              </a:rPr>
              <a:pPr/>
              <a:t>241</a:t>
            </a:fld>
            <a:endParaRPr lang="en-US">
              <a:solidFill>
                <a:prstClr val="black"/>
              </a:solidFill>
            </a:endParaRPr>
          </a:p>
        </p:txBody>
      </p:sp>
    </p:spTree>
    <p:extLst>
      <p:ext uri="{BB962C8B-B14F-4D97-AF65-F5344CB8AC3E}">
        <p14:creationId xmlns:p14="http://schemas.microsoft.com/office/powerpoint/2010/main" val="249095727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75DE78-ABAC-6447-A515-5128D53432AE}" type="slidenum">
              <a:rPr lang="en-US" smtClean="0">
                <a:solidFill>
                  <a:prstClr val="black"/>
                </a:solidFill>
              </a:rPr>
              <a:pPr/>
              <a:t>242</a:t>
            </a:fld>
            <a:endParaRPr lang="en-US">
              <a:solidFill>
                <a:prstClr val="black"/>
              </a:solidFill>
            </a:endParaRPr>
          </a:p>
        </p:txBody>
      </p:sp>
    </p:spTree>
    <p:extLst>
      <p:ext uri="{BB962C8B-B14F-4D97-AF65-F5344CB8AC3E}">
        <p14:creationId xmlns:p14="http://schemas.microsoft.com/office/powerpoint/2010/main" val="138237303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75DE78-ABAC-6447-A515-5128D53432AE}" type="slidenum">
              <a:rPr lang="en-US" smtClean="0">
                <a:solidFill>
                  <a:prstClr val="black"/>
                </a:solidFill>
              </a:rPr>
              <a:pPr/>
              <a:t>243</a:t>
            </a:fld>
            <a:endParaRPr lang="en-US">
              <a:solidFill>
                <a:prstClr val="black"/>
              </a:solidFill>
            </a:endParaRPr>
          </a:p>
        </p:txBody>
      </p:sp>
    </p:spTree>
    <p:extLst>
      <p:ext uri="{BB962C8B-B14F-4D97-AF65-F5344CB8AC3E}">
        <p14:creationId xmlns:p14="http://schemas.microsoft.com/office/powerpoint/2010/main" val="158568400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75DE78-ABAC-6447-A515-5128D53432AE}" type="slidenum">
              <a:rPr lang="en-US" smtClean="0">
                <a:solidFill>
                  <a:prstClr val="black"/>
                </a:solidFill>
              </a:rPr>
              <a:pPr/>
              <a:t>244</a:t>
            </a:fld>
            <a:endParaRPr lang="en-US">
              <a:solidFill>
                <a:prstClr val="black"/>
              </a:solidFill>
            </a:endParaRPr>
          </a:p>
        </p:txBody>
      </p:sp>
    </p:spTree>
    <p:extLst>
      <p:ext uri="{BB962C8B-B14F-4D97-AF65-F5344CB8AC3E}">
        <p14:creationId xmlns:p14="http://schemas.microsoft.com/office/powerpoint/2010/main" val="157686352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75DE78-ABAC-6447-A515-5128D53432AE}" type="slidenum">
              <a:rPr lang="en-US" smtClean="0">
                <a:solidFill>
                  <a:prstClr val="black"/>
                </a:solidFill>
              </a:rPr>
              <a:pPr/>
              <a:t>245</a:t>
            </a:fld>
            <a:endParaRPr lang="en-US">
              <a:solidFill>
                <a:prstClr val="black"/>
              </a:solidFill>
            </a:endParaRPr>
          </a:p>
        </p:txBody>
      </p:sp>
    </p:spTree>
    <p:extLst>
      <p:ext uri="{BB962C8B-B14F-4D97-AF65-F5344CB8AC3E}">
        <p14:creationId xmlns:p14="http://schemas.microsoft.com/office/powerpoint/2010/main" val="2964310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Font typeface="+mj-lt"/>
              <a:buAutoNum type="arabicPeriod"/>
            </a:pPr>
            <a:endParaRPr lang="en-US" altLang="zh-CN" baseline="0" dirty="0" smtClean="0"/>
          </a:p>
        </p:txBody>
      </p:sp>
      <p:sp>
        <p:nvSpPr>
          <p:cNvPr id="4" name="Slide Number Placeholder 3"/>
          <p:cNvSpPr>
            <a:spLocks noGrp="1"/>
          </p:cNvSpPr>
          <p:nvPr>
            <p:ph type="sldNum" sz="quarter" idx="10"/>
          </p:nvPr>
        </p:nvSpPr>
        <p:spPr/>
        <p:txBody>
          <a:bodyPr/>
          <a:lstStyle/>
          <a:p>
            <a:fld id="{F4D5271F-D216-48B6-A47A-1D361ACFD2FD}" type="slidenum">
              <a:rPr lang="en-US" smtClean="0"/>
              <a:pPr/>
              <a:t>24</a:t>
            </a:fld>
            <a:endParaRPr lang="en-US" dirty="0"/>
          </a:p>
        </p:txBody>
      </p:sp>
    </p:spTree>
    <p:extLst>
      <p:ext uri="{BB962C8B-B14F-4D97-AF65-F5344CB8AC3E}">
        <p14:creationId xmlns:p14="http://schemas.microsoft.com/office/powerpoint/2010/main" val="143083540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75DE78-ABAC-6447-A515-5128D53432AE}" type="slidenum">
              <a:rPr lang="en-US" smtClean="0">
                <a:solidFill>
                  <a:prstClr val="black"/>
                </a:solidFill>
              </a:rPr>
              <a:pPr/>
              <a:t>246</a:t>
            </a:fld>
            <a:endParaRPr lang="en-US">
              <a:solidFill>
                <a:prstClr val="black"/>
              </a:solidFill>
            </a:endParaRPr>
          </a:p>
        </p:txBody>
      </p:sp>
    </p:spTree>
    <p:extLst>
      <p:ext uri="{BB962C8B-B14F-4D97-AF65-F5344CB8AC3E}">
        <p14:creationId xmlns:p14="http://schemas.microsoft.com/office/powerpoint/2010/main" val="234982300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75DE78-ABAC-6447-A515-5128D53432AE}" type="slidenum">
              <a:rPr lang="en-US" smtClean="0">
                <a:solidFill>
                  <a:prstClr val="black"/>
                </a:solidFill>
              </a:rPr>
              <a:pPr/>
              <a:t>247</a:t>
            </a:fld>
            <a:endParaRPr lang="en-US">
              <a:solidFill>
                <a:prstClr val="black"/>
              </a:solidFill>
            </a:endParaRPr>
          </a:p>
        </p:txBody>
      </p:sp>
    </p:spTree>
    <p:extLst>
      <p:ext uri="{BB962C8B-B14F-4D97-AF65-F5344CB8AC3E}">
        <p14:creationId xmlns:p14="http://schemas.microsoft.com/office/powerpoint/2010/main" val="377602383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75DE78-ABAC-6447-A515-5128D53432AE}" type="slidenum">
              <a:rPr lang="en-US" smtClean="0">
                <a:solidFill>
                  <a:prstClr val="black"/>
                </a:solidFill>
              </a:rPr>
              <a:pPr/>
              <a:t>248</a:t>
            </a:fld>
            <a:endParaRPr lang="en-US">
              <a:solidFill>
                <a:prstClr val="black"/>
              </a:solidFill>
            </a:endParaRPr>
          </a:p>
        </p:txBody>
      </p:sp>
    </p:spTree>
    <p:extLst>
      <p:ext uri="{BB962C8B-B14F-4D97-AF65-F5344CB8AC3E}">
        <p14:creationId xmlns:p14="http://schemas.microsoft.com/office/powerpoint/2010/main" val="386759722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75DE78-ABAC-6447-A515-5128D53432AE}" type="slidenum">
              <a:rPr lang="en-US" smtClean="0">
                <a:solidFill>
                  <a:prstClr val="black"/>
                </a:solidFill>
              </a:rPr>
              <a:pPr/>
              <a:t>249</a:t>
            </a:fld>
            <a:endParaRPr lang="en-US">
              <a:solidFill>
                <a:prstClr val="black"/>
              </a:solidFill>
            </a:endParaRPr>
          </a:p>
        </p:txBody>
      </p:sp>
    </p:spTree>
    <p:extLst>
      <p:ext uri="{BB962C8B-B14F-4D97-AF65-F5344CB8AC3E}">
        <p14:creationId xmlns:p14="http://schemas.microsoft.com/office/powerpoint/2010/main" val="195449081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75DE78-ABAC-6447-A515-5128D53432AE}" type="slidenum">
              <a:rPr lang="en-US" smtClean="0">
                <a:solidFill>
                  <a:prstClr val="black"/>
                </a:solidFill>
              </a:rPr>
              <a:pPr/>
              <a:t>250</a:t>
            </a:fld>
            <a:endParaRPr lang="en-US">
              <a:solidFill>
                <a:prstClr val="black"/>
              </a:solidFill>
            </a:endParaRPr>
          </a:p>
        </p:txBody>
      </p:sp>
    </p:spTree>
    <p:extLst>
      <p:ext uri="{BB962C8B-B14F-4D97-AF65-F5344CB8AC3E}">
        <p14:creationId xmlns:p14="http://schemas.microsoft.com/office/powerpoint/2010/main" val="340379733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75DE78-ABAC-6447-A515-5128D53432AE}" type="slidenum">
              <a:rPr lang="en-US" smtClean="0">
                <a:solidFill>
                  <a:prstClr val="black"/>
                </a:solidFill>
              </a:rPr>
              <a:pPr/>
              <a:t>251</a:t>
            </a:fld>
            <a:endParaRPr lang="en-US">
              <a:solidFill>
                <a:prstClr val="black"/>
              </a:solidFill>
            </a:endParaRPr>
          </a:p>
        </p:txBody>
      </p:sp>
    </p:spTree>
    <p:extLst>
      <p:ext uri="{BB962C8B-B14F-4D97-AF65-F5344CB8AC3E}">
        <p14:creationId xmlns:p14="http://schemas.microsoft.com/office/powerpoint/2010/main" val="418423078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75DE78-ABAC-6447-A515-5128D53432AE}" type="slidenum">
              <a:rPr lang="en-US" smtClean="0">
                <a:solidFill>
                  <a:prstClr val="black"/>
                </a:solidFill>
              </a:rPr>
              <a:pPr/>
              <a:t>252</a:t>
            </a:fld>
            <a:endParaRPr lang="en-US">
              <a:solidFill>
                <a:prstClr val="black"/>
              </a:solidFill>
            </a:endParaRPr>
          </a:p>
        </p:txBody>
      </p:sp>
    </p:spTree>
    <p:extLst>
      <p:ext uri="{BB962C8B-B14F-4D97-AF65-F5344CB8AC3E}">
        <p14:creationId xmlns:p14="http://schemas.microsoft.com/office/powerpoint/2010/main" val="216361494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9D3E91-FC67-3649-9A0F-F9B536A5E897}" type="slidenum">
              <a:rPr lang="en-US">
                <a:solidFill>
                  <a:prstClr val="black"/>
                </a:solidFill>
              </a:rPr>
              <a:pPr/>
              <a:t>253</a:t>
            </a:fld>
            <a:endParaRPr lang="en-US">
              <a:solidFill>
                <a:prstClr val="black"/>
              </a:solidFill>
            </a:endParaRPr>
          </a:p>
        </p:txBody>
      </p:sp>
      <p:sp>
        <p:nvSpPr>
          <p:cNvPr id="9994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99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306">
              <a:defRPr/>
            </a:pPr>
            <a:endParaRPr lang="en-US" dirty="0"/>
          </a:p>
        </p:txBody>
      </p:sp>
      <p:sp>
        <p:nvSpPr>
          <p:cNvPr id="4" name="Slide Number Placeholder 3"/>
          <p:cNvSpPr>
            <a:spLocks noGrp="1"/>
          </p:cNvSpPr>
          <p:nvPr>
            <p:ph type="sldNum" sz="quarter" idx="10"/>
          </p:nvPr>
        </p:nvSpPr>
        <p:spPr/>
        <p:txBody>
          <a:bodyPr/>
          <a:lstStyle/>
          <a:p>
            <a:fld id="{3B9C1065-95AF-D74C-8B96-1A0213162A82}"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230974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306">
              <a:defRPr/>
            </a:pPr>
            <a:endParaRPr lang="en-US" altLang="zh-CN" baseline="0" dirty="0" smtClean="0"/>
          </a:p>
        </p:txBody>
      </p:sp>
      <p:sp>
        <p:nvSpPr>
          <p:cNvPr id="4" name="Slide Number Placeholder 3"/>
          <p:cNvSpPr>
            <a:spLocks noGrp="1"/>
          </p:cNvSpPr>
          <p:nvPr>
            <p:ph type="sldNum" sz="quarter" idx="10"/>
          </p:nvPr>
        </p:nvSpPr>
        <p:spPr/>
        <p:txBody>
          <a:bodyPr/>
          <a:lstStyle/>
          <a:p>
            <a:fld id="{3B9C1065-95AF-D74C-8B96-1A0213162A82}"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744514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75A008-CC63-4A4A-95AF-EA72E723A96C}"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310620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241653" indent="-241653" defTabSz="946278">
              <a:buFont typeface="+mj-lt"/>
              <a:buAutoNum type="arabicPeriod"/>
              <a:defRPr/>
            </a:pPr>
            <a:endParaRPr lang="en-US" baseline="0" dirty="0" smtClean="0"/>
          </a:p>
        </p:txBody>
      </p:sp>
      <p:sp>
        <p:nvSpPr>
          <p:cNvPr id="4" name="Slide Number Placeholder 3"/>
          <p:cNvSpPr>
            <a:spLocks noGrp="1"/>
          </p:cNvSpPr>
          <p:nvPr>
            <p:ph type="sldNum" sz="quarter" idx="10"/>
          </p:nvPr>
        </p:nvSpPr>
        <p:spPr/>
        <p:txBody>
          <a:bodyPr/>
          <a:lstStyle/>
          <a:p>
            <a:fld id="{D229211A-81CF-4E8F-9705-D348D3F0096F}"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1595069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241653" indent="-241653" defTabSz="946278">
              <a:buFont typeface="+mj-lt"/>
              <a:buAutoNum type="arabicPeriod"/>
              <a:defRPr/>
            </a:pPr>
            <a:endParaRPr lang="en-US" altLang="zh-CN" baseline="0" dirty="0" smtClean="0"/>
          </a:p>
        </p:txBody>
      </p:sp>
      <p:sp>
        <p:nvSpPr>
          <p:cNvPr id="4" name="Slide Number Placeholder 3"/>
          <p:cNvSpPr>
            <a:spLocks noGrp="1"/>
          </p:cNvSpPr>
          <p:nvPr>
            <p:ph type="sldNum" sz="quarter" idx="10"/>
          </p:nvPr>
        </p:nvSpPr>
        <p:spPr/>
        <p:txBody>
          <a:bodyPr/>
          <a:lstStyle/>
          <a:p>
            <a:fld id="{D229211A-81CF-4E8F-9705-D348D3F0096F}"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955052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241653" indent="-241653" defTabSz="946278">
              <a:buFont typeface="+mj-lt"/>
              <a:buAutoNum type="arabicPeriod"/>
              <a:defRPr/>
            </a:pPr>
            <a:endParaRPr lang="en-US" baseline="0" dirty="0" smtClean="0"/>
          </a:p>
        </p:txBody>
      </p:sp>
      <p:sp>
        <p:nvSpPr>
          <p:cNvPr id="4" name="Slide Number Placeholder 3"/>
          <p:cNvSpPr>
            <a:spLocks noGrp="1"/>
          </p:cNvSpPr>
          <p:nvPr>
            <p:ph type="sldNum" sz="quarter" idx="10"/>
          </p:nvPr>
        </p:nvSpPr>
        <p:spPr/>
        <p:txBody>
          <a:bodyPr/>
          <a:lstStyle/>
          <a:p>
            <a:fld id="{D229211A-81CF-4E8F-9705-D348D3F0096F}"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113064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241653" indent="-241653" defTabSz="946278">
              <a:buFont typeface="+mj-lt"/>
              <a:buAutoNum type="arabicPeriod"/>
              <a:defRPr/>
            </a:pPr>
            <a:endParaRPr lang="en-US" baseline="0" dirty="0" smtClean="0"/>
          </a:p>
        </p:txBody>
      </p:sp>
      <p:sp>
        <p:nvSpPr>
          <p:cNvPr id="4" name="Slide Number Placeholder 3"/>
          <p:cNvSpPr>
            <a:spLocks noGrp="1"/>
          </p:cNvSpPr>
          <p:nvPr>
            <p:ph type="sldNum" sz="quarter" idx="10"/>
          </p:nvPr>
        </p:nvSpPr>
        <p:spPr/>
        <p:txBody>
          <a:bodyPr/>
          <a:lstStyle/>
          <a:p>
            <a:fld id="{D229211A-81CF-4E8F-9705-D348D3F0096F}"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1501350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7BD21930-776C-4CDF-BB6A-2E1156AAB7A8}" type="slidenum">
              <a:rPr lang="en-US" altLang="zh-CN" smtClean="0">
                <a:solidFill>
                  <a:prstClr val="black"/>
                </a:solidFill>
              </a:rPr>
              <a:pPr/>
              <a:t>3</a:t>
            </a:fld>
            <a:endParaRPr lang="en-US" altLang="zh-CN" smtClean="0">
              <a:solidFill>
                <a:prstClr val="black"/>
              </a:solidFill>
            </a:endParaRPr>
          </a:p>
        </p:txBody>
      </p:sp>
      <p:sp>
        <p:nvSpPr>
          <p:cNvPr id="57347" name="Rectangle 2"/>
          <p:cNvSpPr>
            <a:spLocks noGrp="1" noRot="1" noChangeAspect="1" noChangeArrowheads="1" noTextEdit="1"/>
          </p:cNvSpPr>
          <p:nvPr>
            <p:ph type="sldImg"/>
          </p:nvPr>
        </p:nvSpPr>
        <p:spPr>
          <a:xfrm>
            <a:off x="777875" y="1200150"/>
            <a:ext cx="5759450" cy="3240088"/>
          </a:xfrm>
          <a:ln/>
        </p:spPr>
      </p:sp>
      <p:sp>
        <p:nvSpPr>
          <p:cNvPr id="57348" name="Rectangle 3"/>
          <p:cNvSpPr>
            <a:spLocks noGrp="1" noChangeArrowheads="1"/>
          </p:cNvSpPr>
          <p:nvPr>
            <p:ph type="body" idx="1"/>
          </p:nvPr>
        </p:nvSpPr>
        <p:spPr>
          <a:noFill/>
          <a:ln/>
        </p:spPr>
        <p:txBody>
          <a:bodyPr/>
          <a:lstStyle/>
          <a:p>
            <a:pPr eaLnBrk="1" hangingPunct="1"/>
            <a:endParaRPr lang="en-US" altLang="zh-CN" smtClean="0"/>
          </a:p>
        </p:txBody>
      </p:sp>
    </p:spTree>
    <p:extLst>
      <p:ext uri="{BB962C8B-B14F-4D97-AF65-F5344CB8AC3E}">
        <p14:creationId xmlns:p14="http://schemas.microsoft.com/office/powerpoint/2010/main" val="1558055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1653" indent="-241653" defTabSz="483306">
              <a:buFont typeface="+mj-lt"/>
              <a:buAutoNum type="arabicPeriod"/>
              <a:defRPr/>
            </a:pPr>
            <a:endParaRPr lang="en-US" dirty="0" smtClean="0"/>
          </a:p>
        </p:txBody>
      </p:sp>
      <p:sp>
        <p:nvSpPr>
          <p:cNvPr id="4" name="Slide Number Placeholder 3"/>
          <p:cNvSpPr>
            <a:spLocks noGrp="1"/>
          </p:cNvSpPr>
          <p:nvPr>
            <p:ph type="sldNum" sz="quarter" idx="10"/>
          </p:nvPr>
        </p:nvSpPr>
        <p:spPr/>
        <p:txBody>
          <a:bodyPr/>
          <a:lstStyle/>
          <a:p>
            <a:fld id="{5075A008-CC63-4A4A-95AF-EA72E723A96C}"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2882652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1653" indent="-241653" defTabSz="483306">
              <a:buFont typeface="+mj-lt"/>
              <a:buAutoNum type="arabicPeriod"/>
              <a:defRPr/>
            </a:pPr>
            <a:endParaRPr lang="en-US" dirty="0" smtClean="0"/>
          </a:p>
        </p:txBody>
      </p:sp>
      <p:sp>
        <p:nvSpPr>
          <p:cNvPr id="4" name="Slide Number Placeholder 3"/>
          <p:cNvSpPr>
            <a:spLocks noGrp="1"/>
          </p:cNvSpPr>
          <p:nvPr>
            <p:ph type="sldNum" sz="quarter" idx="10"/>
          </p:nvPr>
        </p:nvSpPr>
        <p:spPr/>
        <p:txBody>
          <a:bodyPr/>
          <a:lstStyle/>
          <a:p>
            <a:fld id="{5075A008-CC63-4A4A-95AF-EA72E723A96C}"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7941312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1653" indent="-241653">
              <a:buFont typeface="+mj-lt"/>
              <a:buAutoNum type="arabicPeriod"/>
            </a:pPr>
            <a:endParaRPr lang="en-US" dirty="0" smtClean="0"/>
          </a:p>
        </p:txBody>
      </p:sp>
      <p:sp>
        <p:nvSpPr>
          <p:cNvPr id="4" name="Slide Number Placeholder 3"/>
          <p:cNvSpPr>
            <a:spLocks noGrp="1"/>
          </p:cNvSpPr>
          <p:nvPr>
            <p:ph type="sldNum" sz="quarter" idx="10"/>
          </p:nvPr>
        </p:nvSpPr>
        <p:spPr/>
        <p:txBody>
          <a:bodyPr/>
          <a:lstStyle/>
          <a:p>
            <a:fld id="{5075A008-CC63-4A4A-95AF-EA72E723A96C}"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18410210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1653" indent="-241653">
              <a:buFont typeface="+mj-lt"/>
              <a:buAutoNum type="arabicPeriod"/>
            </a:pPr>
            <a:endParaRPr lang="en-US" dirty="0" smtClean="0"/>
          </a:p>
        </p:txBody>
      </p:sp>
      <p:sp>
        <p:nvSpPr>
          <p:cNvPr id="4" name="Slide Number Placeholder 3"/>
          <p:cNvSpPr>
            <a:spLocks noGrp="1"/>
          </p:cNvSpPr>
          <p:nvPr>
            <p:ph type="sldNum" sz="quarter" idx="10"/>
          </p:nvPr>
        </p:nvSpPr>
        <p:spPr/>
        <p:txBody>
          <a:bodyPr/>
          <a:lstStyle/>
          <a:p>
            <a:fld id="{5075A008-CC63-4A4A-95AF-EA72E723A96C}"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4167667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1653" indent="-241653">
              <a:buFont typeface="+mj-lt"/>
              <a:buAutoNum type="arabicPeriod"/>
            </a:pPr>
            <a:endParaRPr lang="en-US" dirty="0" smtClean="0"/>
          </a:p>
        </p:txBody>
      </p:sp>
      <p:sp>
        <p:nvSpPr>
          <p:cNvPr id="4" name="Slide Number Placeholder 3"/>
          <p:cNvSpPr>
            <a:spLocks noGrp="1"/>
          </p:cNvSpPr>
          <p:nvPr>
            <p:ph type="sldNum" sz="quarter" idx="10"/>
          </p:nvPr>
        </p:nvSpPr>
        <p:spPr/>
        <p:txBody>
          <a:bodyPr/>
          <a:lstStyle/>
          <a:p>
            <a:fld id="{5075A008-CC63-4A4A-95AF-EA72E723A96C}"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19322862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1653" indent="-241653">
              <a:buFont typeface="+mj-lt"/>
              <a:buAutoNum type="arabicPeriod"/>
            </a:pPr>
            <a:endParaRPr lang="en-US" dirty="0" smtClean="0"/>
          </a:p>
        </p:txBody>
      </p:sp>
      <p:sp>
        <p:nvSpPr>
          <p:cNvPr id="4" name="Slide Number Placeholder 3"/>
          <p:cNvSpPr>
            <a:spLocks noGrp="1"/>
          </p:cNvSpPr>
          <p:nvPr>
            <p:ph type="sldNum" sz="quarter" idx="10"/>
          </p:nvPr>
        </p:nvSpPr>
        <p:spPr/>
        <p:txBody>
          <a:bodyPr/>
          <a:lstStyle/>
          <a:p>
            <a:fld id="{5075A008-CC63-4A4A-95AF-EA72E723A96C}"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7819921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306">
              <a:defRPr/>
            </a:pPr>
            <a:endParaRPr lang="en-US" dirty="0"/>
          </a:p>
        </p:txBody>
      </p:sp>
      <p:sp>
        <p:nvSpPr>
          <p:cNvPr id="4" name="Slide Number Placeholder 3"/>
          <p:cNvSpPr>
            <a:spLocks noGrp="1"/>
          </p:cNvSpPr>
          <p:nvPr>
            <p:ph type="sldNum" sz="quarter" idx="10"/>
          </p:nvPr>
        </p:nvSpPr>
        <p:spPr/>
        <p:txBody>
          <a:bodyPr/>
          <a:lstStyle/>
          <a:p>
            <a:fld id="{5075A008-CC63-4A4A-95AF-EA72E723A96C}"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20405895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306">
              <a:defRPr/>
            </a:pPr>
            <a:endParaRPr lang="en-US" dirty="0"/>
          </a:p>
        </p:txBody>
      </p:sp>
      <p:sp>
        <p:nvSpPr>
          <p:cNvPr id="4" name="Slide Number Placeholder 3"/>
          <p:cNvSpPr>
            <a:spLocks noGrp="1"/>
          </p:cNvSpPr>
          <p:nvPr>
            <p:ph type="sldNum" sz="quarter" idx="10"/>
          </p:nvPr>
        </p:nvSpPr>
        <p:spPr/>
        <p:txBody>
          <a:bodyPr/>
          <a:lstStyle/>
          <a:p>
            <a:fld id="{5075A008-CC63-4A4A-95AF-EA72E723A96C}"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6792400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306">
              <a:defRPr/>
            </a:pPr>
            <a:endParaRPr lang="en-US" dirty="0"/>
          </a:p>
        </p:txBody>
      </p:sp>
      <p:sp>
        <p:nvSpPr>
          <p:cNvPr id="4" name="Slide Number Placeholder 3"/>
          <p:cNvSpPr>
            <a:spLocks noGrp="1"/>
          </p:cNvSpPr>
          <p:nvPr>
            <p:ph type="sldNum" sz="quarter" idx="10"/>
          </p:nvPr>
        </p:nvSpPr>
        <p:spPr/>
        <p:txBody>
          <a:bodyPr/>
          <a:lstStyle/>
          <a:p>
            <a:fld id="{5075A008-CC63-4A4A-95AF-EA72E723A96C}"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5995063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306">
              <a:defRPr/>
            </a:pPr>
            <a:endParaRPr lang="en-US" dirty="0"/>
          </a:p>
        </p:txBody>
      </p:sp>
      <p:sp>
        <p:nvSpPr>
          <p:cNvPr id="4" name="Slide Number Placeholder 3"/>
          <p:cNvSpPr>
            <a:spLocks noGrp="1"/>
          </p:cNvSpPr>
          <p:nvPr>
            <p:ph type="sldNum" sz="quarter" idx="10"/>
          </p:nvPr>
        </p:nvSpPr>
        <p:spPr/>
        <p:txBody>
          <a:bodyPr/>
          <a:lstStyle/>
          <a:p>
            <a:fld id="{5075A008-CC63-4A4A-95AF-EA72E723A96C}"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1286544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99E9A433-04CC-407D-A321-47C7417F8C4A}" type="slidenum">
              <a:rPr lang="en-US" altLang="zh-CN" smtClean="0">
                <a:solidFill>
                  <a:prstClr val="black"/>
                </a:solidFill>
              </a:rPr>
              <a:pPr/>
              <a:t>4</a:t>
            </a:fld>
            <a:endParaRPr lang="en-US" altLang="zh-CN" smtClean="0">
              <a:solidFill>
                <a:prstClr val="black"/>
              </a:solidFill>
            </a:endParaRPr>
          </a:p>
        </p:txBody>
      </p:sp>
      <p:sp>
        <p:nvSpPr>
          <p:cNvPr id="58371" name="Rectangle 2"/>
          <p:cNvSpPr>
            <a:spLocks noGrp="1" noRot="1" noChangeAspect="1" noChangeArrowheads="1" noTextEdit="1"/>
          </p:cNvSpPr>
          <p:nvPr>
            <p:ph type="sldImg"/>
          </p:nvPr>
        </p:nvSpPr>
        <p:spPr>
          <a:xfrm>
            <a:off x="777875" y="1200150"/>
            <a:ext cx="5759450" cy="3240088"/>
          </a:xfrm>
          <a:ln/>
        </p:spPr>
      </p:sp>
      <p:sp>
        <p:nvSpPr>
          <p:cNvPr id="58372" name="Rectangle 3"/>
          <p:cNvSpPr>
            <a:spLocks noGrp="1" noChangeArrowheads="1"/>
          </p:cNvSpPr>
          <p:nvPr>
            <p:ph type="body" idx="1"/>
          </p:nvPr>
        </p:nvSpPr>
        <p:spPr>
          <a:noFill/>
          <a:ln/>
        </p:spPr>
        <p:txBody>
          <a:bodyPr/>
          <a:lstStyle/>
          <a:p>
            <a:pPr eaLnBrk="1" hangingPunct="1"/>
            <a:endParaRPr lang="en-US" altLang="zh-CN" smtClean="0"/>
          </a:p>
        </p:txBody>
      </p:sp>
    </p:spTree>
    <p:extLst>
      <p:ext uri="{BB962C8B-B14F-4D97-AF65-F5344CB8AC3E}">
        <p14:creationId xmlns:p14="http://schemas.microsoft.com/office/powerpoint/2010/main" val="8420526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1653" indent="-241653">
              <a:buFont typeface="+mj-lt"/>
              <a:buAutoNum type="arabicPeriod"/>
            </a:pPr>
            <a:endParaRPr lang="en-US" dirty="0"/>
          </a:p>
        </p:txBody>
      </p:sp>
      <p:sp>
        <p:nvSpPr>
          <p:cNvPr id="4" name="Slide Number Placeholder 3"/>
          <p:cNvSpPr>
            <a:spLocks noGrp="1"/>
          </p:cNvSpPr>
          <p:nvPr>
            <p:ph type="sldNum" sz="quarter" idx="10"/>
          </p:nvPr>
        </p:nvSpPr>
        <p:spPr/>
        <p:txBody>
          <a:bodyPr/>
          <a:lstStyle/>
          <a:p>
            <a:fld id="{5075A008-CC63-4A4A-95AF-EA72E723A96C}"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4793074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241653" indent="-241653" defTabSz="946278">
              <a:buFont typeface="+mj-lt"/>
              <a:buAutoNum type="arabicPeriod"/>
              <a:defRPr/>
            </a:pPr>
            <a:endParaRPr lang="en-US" baseline="0" dirty="0" smtClean="0"/>
          </a:p>
        </p:txBody>
      </p:sp>
      <p:sp>
        <p:nvSpPr>
          <p:cNvPr id="4" name="Slide Number Placeholder 3"/>
          <p:cNvSpPr>
            <a:spLocks noGrp="1"/>
          </p:cNvSpPr>
          <p:nvPr>
            <p:ph type="sldNum" sz="quarter" idx="10"/>
          </p:nvPr>
        </p:nvSpPr>
        <p:spPr/>
        <p:txBody>
          <a:bodyPr/>
          <a:lstStyle/>
          <a:p>
            <a:fld id="{D229211A-81CF-4E8F-9705-D348D3F0096F}"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10731564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2506663" y="554038"/>
            <a:ext cx="4914900" cy="2765425"/>
          </a:xfrm>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F9E7BB56-DBD0-4EEC-B0A6-BA346BFD3343}" type="slidenum">
              <a:rPr lang="en-US" smtClean="0"/>
              <a:pPr>
                <a:defRPr/>
              </a:pPr>
              <a:t>46</a:t>
            </a:fld>
            <a:endParaRPr lang="en-US" dirty="0"/>
          </a:p>
        </p:txBody>
      </p:sp>
    </p:spTree>
    <p:extLst>
      <p:ext uri="{BB962C8B-B14F-4D97-AF65-F5344CB8AC3E}">
        <p14:creationId xmlns:p14="http://schemas.microsoft.com/office/powerpoint/2010/main" val="2131053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2506663" y="554038"/>
            <a:ext cx="4914900" cy="2765425"/>
          </a:xfrm>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F9E7BB56-DBD0-4EEC-B0A6-BA346BFD3343}" type="slidenum">
              <a:rPr lang="en-US" smtClean="0"/>
              <a:pPr>
                <a:defRPr/>
              </a:pPr>
              <a:t>47</a:t>
            </a:fld>
            <a:endParaRPr lang="en-US" dirty="0"/>
          </a:p>
        </p:txBody>
      </p:sp>
    </p:spTree>
    <p:extLst>
      <p:ext uri="{BB962C8B-B14F-4D97-AF65-F5344CB8AC3E}">
        <p14:creationId xmlns:p14="http://schemas.microsoft.com/office/powerpoint/2010/main" val="26539153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2506663" y="554038"/>
            <a:ext cx="4914900" cy="2765425"/>
          </a:xfrm>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F9E7BB56-DBD0-4EEC-B0A6-BA346BFD3343}" type="slidenum">
              <a:rPr lang="en-US" smtClean="0"/>
              <a:pPr>
                <a:defRPr/>
              </a:pPr>
              <a:t>48</a:t>
            </a:fld>
            <a:endParaRPr lang="en-US" dirty="0"/>
          </a:p>
        </p:txBody>
      </p:sp>
    </p:spTree>
    <p:extLst>
      <p:ext uri="{BB962C8B-B14F-4D97-AF65-F5344CB8AC3E}">
        <p14:creationId xmlns:p14="http://schemas.microsoft.com/office/powerpoint/2010/main" val="27225068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2506663" y="554038"/>
            <a:ext cx="4914900" cy="2765425"/>
          </a:xfrm>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F9E7BB56-DBD0-4EEC-B0A6-BA346BFD3343}" type="slidenum">
              <a:rPr lang="en-US" smtClean="0"/>
              <a:pPr>
                <a:defRPr/>
              </a:pPr>
              <a:t>49</a:t>
            </a:fld>
            <a:endParaRPr lang="en-US" dirty="0"/>
          </a:p>
        </p:txBody>
      </p:sp>
    </p:spTree>
    <p:extLst>
      <p:ext uri="{BB962C8B-B14F-4D97-AF65-F5344CB8AC3E}">
        <p14:creationId xmlns:p14="http://schemas.microsoft.com/office/powerpoint/2010/main" val="20419806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2506663" y="554038"/>
            <a:ext cx="4914900" cy="2765425"/>
          </a:xfrm>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F9E7BB56-DBD0-4EEC-B0A6-BA346BFD3343}" type="slidenum">
              <a:rPr lang="en-US" smtClean="0"/>
              <a:pPr>
                <a:defRPr/>
              </a:pPr>
              <a:t>50</a:t>
            </a:fld>
            <a:endParaRPr lang="en-US" dirty="0"/>
          </a:p>
        </p:txBody>
      </p:sp>
    </p:spTree>
    <p:extLst>
      <p:ext uri="{BB962C8B-B14F-4D97-AF65-F5344CB8AC3E}">
        <p14:creationId xmlns:p14="http://schemas.microsoft.com/office/powerpoint/2010/main" val="19813759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2506663" y="554038"/>
            <a:ext cx="4914900" cy="2765425"/>
          </a:xfrm>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F9E7BB56-DBD0-4EEC-B0A6-BA346BFD3343}" type="slidenum">
              <a:rPr lang="en-US" smtClean="0"/>
              <a:pPr>
                <a:defRPr/>
              </a:pPr>
              <a:t>51</a:t>
            </a:fld>
            <a:endParaRPr lang="en-US" dirty="0"/>
          </a:p>
        </p:txBody>
      </p:sp>
    </p:spTree>
    <p:extLst>
      <p:ext uri="{BB962C8B-B14F-4D97-AF65-F5344CB8AC3E}">
        <p14:creationId xmlns:p14="http://schemas.microsoft.com/office/powerpoint/2010/main" val="7830440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txBox="1">
            <a:spLocks noGrp="1" noChangeArrowheads="1"/>
          </p:cNvSpPr>
          <p:nvPr/>
        </p:nvSpPr>
        <p:spPr bwMode="auto">
          <a:xfrm>
            <a:off x="4419827" y="9575448"/>
            <a:ext cx="3381248" cy="504063"/>
          </a:xfrm>
          <a:prstGeom prst="rect">
            <a:avLst/>
          </a:prstGeom>
          <a:noFill/>
          <a:ln w="9525">
            <a:noFill/>
            <a:miter lim="800000"/>
            <a:headEnd/>
            <a:tailEnd/>
          </a:ln>
        </p:spPr>
        <p:txBody>
          <a:bodyPr lIns="102170" tIns="51084" rIns="102170" bIns="51084" anchor="b">
            <a:prstTxWarp prst="textNoShape">
              <a:avLst/>
            </a:prstTxWarp>
          </a:bodyPr>
          <a:lstStyle/>
          <a:p>
            <a:pPr algn="r"/>
            <a:fld id="{80CCC1CD-6FB3-8C4A-B856-00CACF2AE715}" type="slidenum">
              <a:rPr lang="en-US" sz="1400">
                <a:solidFill>
                  <a:prstClr val="black"/>
                </a:solidFill>
              </a:rPr>
              <a:pPr algn="r"/>
              <a:t>53</a:t>
            </a:fld>
            <a:endParaRPr lang="en-US" sz="1400">
              <a:solidFill>
                <a:prstClr val="black"/>
              </a:solidFill>
            </a:endParaRPr>
          </a:p>
        </p:txBody>
      </p:sp>
      <p:sp>
        <p:nvSpPr>
          <p:cNvPr id="147459" name="Rectangle 7"/>
          <p:cNvSpPr txBox="1">
            <a:spLocks noGrp="1" noChangeArrowheads="1"/>
          </p:cNvSpPr>
          <p:nvPr/>
        </p:nvSpPr>
        <p:spPr bwMode="auto">
          <a:xfrm>
            <a:off x="4419827" y="9575448"/>
            <a:ext cx="3381248" cy="504063"/>
          </a:xfrm>
          <a:prstGeom prst="rect">
            <a:avLst/>
          </a:prstGeom>
          <a:noFill/>
          <a:ln w="9525">
            <a:noFill/>
            <a:miter lim="800000"/>
            <a:headEnd/>
            <a:tailEnd/>
          </a:ln>
        </p:spPr>
        <p:txBody>
          <a:bodyPr lIns="102170" tIns="51084" rIns="102170" bIns="51084" anchor="b">
            <a:prstTxWarp prst="textNoShape">
              <a:avLst/>
            </a:prstTxWarp>
          </a:bodyPr>
          <a:lstStyle/>
          <a:p>
            <a:pPr algn="r"/>
            <a:fld id="{FC4A7CA0-65E4-1A41-BEC0-6B2CC0091471}" type="slidenum">
              <a:rPr lang="en-US" altLang="zh-CN" sz="1400">
                <a:solidFill>
                  <a:prstClr val="black"/>
                </a:solidFill>
                <a:ea typeface="宋体"/>
                <a:cs typeface="宋体" charset="-122"/>
              </a:rPr>
              <a:pPr algn="r"/>
              <a:t>53</a:t>
            </a:fld>
            <a:endParaRPr lang="en-US" altLang="zh-CN" sz="1400">
              <a:solidFill>
                <a:prstClr val="black"/>
              </a:solidFill>
              <a:ea typeface="宋体"/>
              <a:cs typeface="宋体" charset="-122"/>
            </a:endParaRPr>
          </a:p>
        </p:txBody>
      </p:sp>
      <p:sp>
        <p:nvSpPr>
          <p:cNvPr id="147460" name="Rectangle 2"/>
          <p:cNvSpPr>
            <a:spLocks noGrp="1" noRot="1" noChangeAspect="1" noChangeArrowheads="1" noTextEdit="1"/>
          </p:cNvSpPr>
          <p:nvPr>
            <p:ph type="sldImg"/>
          </p:nvPr>
        </p:nvSpPr>
        <p:spPr>
          <a:xfrm>
            <a:off x="457200" y="720725"/>
            <a:ext cx="6400800" cy="3600450"/>
          </a:xfrm>
          <a:ln/>
        </p:spPr>
      </p:sp>
      <p:sp>
        <p:nvSpPr>
          <p:cNvPr id="147461" name="Rectangle 3"/>
          <p:cNvSpPr>
            <a:spLocks noGrp="1" noChangeArrowheads="1"/>
          </p:cNvSpPr>
          <p:nvPr>
            <p:ph type="body" idx="1"/>
          </p:nvPr>
        </p:nvSpPr>
        <p:spPr>
          <a:noFill/>
          <a:ln/>
        </p:spPr>
        <p:txBody>
          <a:bodyPr/>
          <a:lstStyle/>
          <a:p>
            <a:pPr eaLnBrk="1" hangingPunct="1"/>
            <a:endParaRPr lang="en-US" altLang="zh-CN">
              <a:cs typeface="宋体" charset="-122"/>
            </a:endParaRPr>
          </a:p>
        </p:txBody>
      </p:sp>
    </p:spTree>
    <p:extLst>
      <p:ext uri="{BB962C8B-B14F-4D97-AF65-F5344CB8AC3E}">
        <p14:creationId xmlns:p14="http://schemas.microsoft.com/office/powerpoint/2010/main" val="6008731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smtClean="0"/>
              <a:t>repeat</a:t>
            </a:r>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internal multiple attenuation</a:t>
            </a:r>
            <a:endParaRPr lang="en-US">
              <a:solidFill>
                <a:prstClr val="black"/>
              </a:solidFill>
            </a:endParaRPr>
          </a:p>
        </p:txBody>
      </p:sp>
      <p:sp>
        <p:nvSpPr>
          <p:cNvPr id="5" name="Slide Number Placeholder 4"/>
          <p:cNvSpPr>
            <a:spLocks noGrp="1"/>
          </p:cNvSpPr>
          <p:nvPr>
            <p:ph type="sldNum" sz="quarter" idx="11"/>
          </p:nvPr>
        </p:nvSpPr>
        <p:spPr/>
        <p:txBody>
          <a:bodyPr/>
          <a:lstStyle/>
          <a:p>
            <a:fld id="{FFB0E9E7-F069-4F66-9799-7BD5E06E51A4}"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4230453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75DE78-ABAC-6447-A515-5128D53432AE}"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1671105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defTabSz="914277">
              <a:defRPr/>
            </a:pPr>
            <a:r>
              <a:rPr lang="en-US" dirty="0"/>
              <a:t>The </a:t>
            </a:r>
            <a:r>
              <a:rPr lang="en-US" dirty="0" err="1"/>
              <a:t>Claerbout</a:t>
            </a:r>
            <a:r>
              <a:rPr lang="en-US" dirty="0"/>
              <a:t> II image shows an inconsistent amplitude and shape of the image along the single reflector. In practice, a sum over all sources is taken with the assumption that all artifacts will go away.</a:t>
            </a:r>
          </a:p>
        </p:txBody>
      </p:sp>
      <p:sp>
        <p:nvSpPr>
          <p:cNvPr id="4" name="Header Placeholder 3"/>
          <p:cNvSpPr>
            <a:spLocks noGrp="1"/>
          </p:cNvSpPr>
          <p:nvPr>
            <p:ph type="hdr" sz="quarter" idx="10"/>
          </p:nvPr>
        </p:nvSpPr>
        <p:spPr/>
        <p:txBody>
          <a:bodyPr/>
          <a:lstStyle/>
          <a:p>
            <a:r>
              <a:rPr lang="en-US" smtClean="0">
                <a:solidFill>
                  <a:prstClr val="black"/>
                </a:solidFill>
              </a:rPr>
              <a:t>internal multiple attenuation</a:t>
            </a:r>
            <a:endParaRPr lang="en-US">
              <a:solidFill>
                <a:prstClr val="black"/>
              </a:solidFill>
            </a:endParaRPr>
          </a:p>
        </p:txBody>
      </p:sp>
      <p:sp>
        <p:nvSpPr>
          <p:cNvPr id="5" name="Slide Number Placeholder 4"/>
          <p:cNvSpPr>
            <a:spLocks noGrp="1"/>
          </p:cNvSpPr>
          <p:nvPr>
            <p:ph type="sldNum" sz="quarter" idx="11"/>
          </p:nvPr>
        </p:nvSpPr>
        <p:spPr/>
        <p:txBody>
          <a:bodyPr/>
          <a:lstStyle/>
          <a:p>
            <a:fld id="{FFB0E9E7-F069-4F66-9799-7BD5E06E51A4}"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22537199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defTabSz="914277">
              <a:defRPr/>
            </a:pPr>
            <a:r>
              <a:rPr lang="en-US" dirty="0" smtClean="0"/>
              <a:t>The </a:t>
            </a:r>
            <a:r>
              <a:rPr lang="en-US" dirty="0" err="1" smtClean="0"/>
              <a:t>Claerbout</a:t>
            </a:r>
            <a:r>
              <a:rPr lang="en-US" dirty="0" smtClean="0"/>
              <a:t> III image shows an amplitude and shape consistent image. The exact same data was used in this simplest 1D earth </a:t>
            </a:r>
            <a:r>
              <a:rPr lang="en-US" dirty="0" err="1" smtClean="0"/>
              <a:t>prestack</a:t>
            </a:r>
            <a:r>
              <a:rPr lang="en-US" dirty="0" smtClean="0"/>
              <a:t>. </a:t>
            </a:r>
            <a:r>
              <a:rPr lang="en-US" dirty="0" err="1" smtClean="0"/>
              <a:t>Claerbout</a:t>
            </a:r>
            <a:r>
              <a:rPr lang="en-US" dirty="0" smtClean="0"/>
              <a:t> II and </a:t>
            </a:r>
            <a:r>
              <a:rPr lang="en-US" dirty="0" err="1" smtClean="0"/>
              <a:t>Claerbout</a:t>
            </a:r>
            <a:r>
              <a:rPr lang="en-US" dirty="0" smtClean="0"/>
              <a:t> III tests and comparisons indicate their intrinsic and substantive differences even in the simplest circumstances.</a:t>
            </a:r>
          </a:p>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internal multiple attenuation</a:t>
            </a:r>
            <a:endParaRPr lang="en-US">
              <a:solidFill>
                <a:prstClr val="black"/>
              </a:solidFill>
            </a:endParaRPr>
          </a:p>
        </p:txBody>
      </p:sp>
      <p:sp>
        <p:nvSpPr>
          <p:cNvPr id="5" name="Slide Number Placeholder 4"/>
          <p:cNvSpPr>
            <a:spLocks noGrp="1"/>
          </p:cNvSpPr>
          <p:nvPr>
            <p:ph type="sldNum" sz="quarter" idx="11"/>
          </p:nvPr>
        </p:nvSpPr>
        <p:spPr/>
        <p:txBody>
          <a:bodyPr/>
          <a:lstStyle/>
          <a:p>
            <a:fld id="{FFB0E9E7-F069-4F66-9799-7BD5E06E51A4}"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37203730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Slide Image Placeholder 1"/>
          <p:cNvSpPr>
            <a:spLocks noGrp="1" noRot="1" noChangeAspect="1"/>
          </p:cNvSpPr>
          <p:nvPr>
            <p:ph type="sldImg"/>
          </p:nvPr>
        </p:nvSpPr>
        <p:spPr bwMode="auto">
          <a:xfrm>
            <a:off x="777875" y="1200150"/>
            <a:ext cx="5759450" cy="3240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a:p>
            <a:pPr eaLnBrk="1" hangingPunct="1"/>
            <a:r>
              <a:rPr lang="en-US" altLang="en-US" smtClean="0"/>
              <a:t>----- Meeting Notes (5/28/15 03:35) -----</a:t>
            </a:r>
          </a:p>
          <a:p>
            <a:pPr eaLnBrk="1" hangingPunct="1"/>
            <a:r>
              <a:rPr lang="en-US" altLang="en-US" smtClean="0"/>
              <a:t>Kirchhoff migration shares some kind of behavior with RTM (Claerbout II), including producing candidate and depending on the coherent summing over candidate.</a:t>
            </a:r>
          </a:p>
          <a:p>
            <a:pPr eaLnBrk="1" hangingPunct="1"/>
            <a:endParaRPr lang="en-US" altLang="en-US" smtClean="0"/>
          </a:p>
          <a:p>
            <a:pPr eaLnBrk="1" hangingPunct="1"/>
            <a:endParaRPr lang="en-US" altLang="en-US" smtClean="0"/>
          </a:p>
        </p:txBody>
      </p:sp>
      <p:sp>
        <p:nvSpPr>
          <p:cNvPr id="4" name="Header Placeholder 3"/>
          <p:cNvSpPr>
            <a:spLocks noGrp="1"/>
          </p:cNvSpPr>
          <p:nvPr>
            <p:ph type="hdr" sz="quarter"/>
          </p:nvPr>
        </p:nvSpPr>
        <p:spPr/>
        <p:txBody>
          <a:bodyPr rtlCol="0"/>
          <a:lstStyle/>
          <a:p>
            <a:pPr>
              <a:defRPr/>
            </a:pPr>
            <a:r>
              <a:rPr lang="en-US">
                <a:solidFill>
                  <a:prstClr val="black"/>
                </a:solidFill>
              </a:rPr>
              <a:t>internal multiple attenuation</a:t>
            </a:r>
          </a:p>
        </p:txBody>
      </p:sp>
      <p:sp>
        <p:nvSpPr>
          <p:cNvPr id="5" name="Slide Number Placeholder 4"/>
          <p:cNvSpPr>
            <a:spLocks noGrp="1"/>
          </p:cNvSpPr>
          <p:nvPr>
            <p:ph type="sldNum" sz="quarter" idx="5"/>
          </p:nvPr>
        </p:nvSpPr>
        <p:spPr/>
        <p:txBody>
          <a:bodyPr/>
          <a:lstStyle>
            <a:lvl1pPr>
              <a:defRPr>
                <a:solidFill>
                  <a:schemeClr val="tx1"/>
                </a:solidFill>
                <a:latin typeface="Arial" charset="0"/>
                <a:cs typeface="Arial" charset="0"/>
              </a:defRPr>
            </a:lvl1pPr>
            <a:lvl2pPr marL="785266" indent="-302026">
              <a:defRPr>
                <a:solidFill>
                  <a:schemeClr val="tx1"/>
                </a:solidFill>
                <a:latin typeface="Arial" charset="0"/>
                <a:cs typeface="Arial" charset="0"/>
              </a:defRPr>
            </a:lvl2pPr>
            <a:lvl3pPr marL="1208102" indent="-241621">
              <a:defRPr>
                <a:solidFill>
                  <a:schemeClr val="tx1"/>
                </a:solidFill>
                <a:latin typeface="Arial" charset="0"/>
                <a:cs typeface="Arial" charset="0"/>
              </a:defRPr>
            </a:lvl3pPr>
            <a:lvl4pPr marL="1691343" indent="-241621">
              <a:defRPr>
                <a:solidFill>
                  <a:schemeClr val="tx1"/>
                </a:solidFill>
                <a:latin typeface="Arial" charset="0"/>
                <a:cs typeface="Arial" charset="0"/>
              </a:defRPr>
            </a:lvl4pPr>
            <a:lvl5pPr marL="2174584" indent="-241621">
              <a:defRPr>
                <a:solidFill>
                  <a:schemeClr val="tx1"/>
                </a:solidFill>
                <a:latin typeface="Arial" charset="0"/>
                <a:cs typeface="Arial" charset="0"/>
              </a:defRPr>
            </a:lvl5pPr>
            <a:lvl6pPr marL="2657825" indent="-241621" fontAlgn="base">
              <a:spcBef>
                <a:spcPct val="0"/>
              </a:spcBef>
              <a:spcAft>
                <a:spcPct val="0"/>
              </a:spcAft>
              <a:defRPr>
                <a:solidFill>
                  <a:schemeClr val="tx1"/>
                </a:solidFill>
                <a:latin typeface="Arial" charset="0"/>
                <a:cs typeface="Arial" charset="0"/>
              </a:defRPr>
            </a:lvl6pPr>
            <a:lvl7pPr marL="3141065" indent="-241621" fontAlgn="base">
              <a:spcBef>
                <a:spcPct val="0"/>
              </a:spcBef>
              <a:spcAft>
                <a:spcPct val="0"/>
              </a:spcAft>
              <a:defRPr>
                <a:solidFill>
                  <a:schemeClr val="tx1"/>
                </a:solidFill>
                <a:latin typeface="Arial" charset="0"/>
                <a:cs typeface="Arial" charset="0"/>
              </a:defRPr>
            </a:lvl7pPr>
            <a:lvl8pPr marL="3624306" indent="-241621" fontAlgn="base">
              <a:spcBef>
                <a:spcPct val="0"/>
              </a:spcBef>
              <a:spcAft>
                <a:spcPct val="0"/>
              </a:spcAft>
              <a:defRPr>
                <a:solidFill>
                  <a:schemeClr val="tx1"/>
                </a:solidFill>
                <a:latin typeface="Arial" charset="0"/>
                <a:cs typeface="Arial" charset="0"/>
              </a:defRPr>
            </a:lvl8pPr>
            <a:lvl9pPr marL="4107547" indent="-241621" fontAlgn="base">
              <a:spcBef>
                <a:spcPct val="0"/>
              </a:spcBef>
              <a:spcAft>
                <a:spcPct val="0"/>
              </a:spcAft>
              <a:defRPr>
                <a:solidFill>
                  <a:schemeClr val="tx1"/>
                </a:solidFill>
                <a:latin typeface="Arial" charset="0"/>
                <a:cs typeface="Arial" charset="0"/>
              </a:defRPr>
            </a:lvl9pPr>
          </a:lstStyle>
          <a:p>
            <a:fld id="{FC142CF0-2CCF-4748-9C2F-E5F15EB1C270}" type="slidenum">
              <a:rPr lang="en-US" altLang="en-US">
                <a:solidFill>
                  <a:srgbClr val="000000"/>
                </a:solidFill>
                <a:latin typeface="Calibri" pitchFamily="34" charset="0"/>
              </a:rPr>
              <a:pPr/>
              <a:t>78</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6985357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幻灯片图像占位符 1"/>
          <p:cNvSpPr>
            <a:spLocks noGrp="1" noRot="1" noChangeAspect="1"/>
          </p:cNvSpPr>
          <p:nvPr>
            <p:ph type="sldImg"/>
          </p:nvPr>
        </p:nvSpPr>
        <p:spPr bwMode="auto">
          <a:xfrm>
            <a:off x="777875" y="1200150"/>
            <a:ext cx="5759450" cy="3240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2"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6611" name="灯片编号占位符 3"/>
          <p:cNvSpPr>
            <a:spLocks noGrp="1"/>
          </p:cNvSpPr>
          <p:nvPr>
            <p:ph type="sldNum" sz="quarter" idx="5"/>
          </p:nvPr>
        </p:nvSpPr>
        <p:spPr bwMode="auto">
          <a:ln>
            <a:miter lim="800000"/>
            <a:headEnd/>
            <a:tailEnd/>
          </a:ln>
        </p:spPr>
        <p:txBody>
          <a:bodyPr/>
          <a:lstStyle>
            <a:lvl1pPr>
              <a:defRPr>
                <a:solidFill>
                  <a:schemeClr val="tx1"/>
                </a:solidFill>
                <a:latin typeface="Arial" charset="0"/>
                <a:cs typeface="Arial" charset="0"/>
              </a:defRPr>
            </a:lvl1pPr>
            <a:lvl2pPr marL="785266" indent="-302026">
              <a:defRPr>
                <a:solidFill>
                  <a:schemeClr val="tx1"/>
                </a:solidFill>
                <a:latin typeface="Arial" charset="0"/>
                <a:cs typeface="Arial" charset="0"/>
              </a:defRPr>
            </a:lvl2pPr>
            <a:lvl3pPr marL="1208102" indent="-241621">
              <a:defRPr>
                <a:solidFill>
                  <a:schemeClr val="tx1"/>
                </a:solidFill>
                <a:latin typeface="Arial" charset="0"/>
                <a:cs typeface="Arial" charset="0"/>
              </a:defRPr>
            </a:lvl3pPr>
            <a:lvl4pPr marL="1691343" indent="-241621">
              <a:defRPr>
                <a:solidFill>
                  <a:schemeClr val="tx1"/>
                </a:solidFill>
                <a:latin typeface="Arial" charset="0"/>
                <a:cs typeface="Arial" charset="0"/>
              </a:defRPr>
            </a:lvl4pPr>
            <a:lvl5pPr marL="2174584" indent="-241621">
              <a:defRPr>
                <a:solidFill>
                  <a:schemeClr val="tx1"/>
                </a:solidFill>
                <a:latin typeface="Arial" charset="0"/>
                <a:cs typeface="Arial" charset="0"/>
              </a:defRPr>
            </a:lvl5pPr>
            <a:lvl6pPr marL="2657825" indent="-241621" fontAlgn="base">
              <a:spcBef>
                <a:spcPct val="0"/>
              </a:spcBef>
              <a:spcAft>
                <a:spcPct val="0"/>
              </a:spcAft>
              <a:defRPr>
                <a:solidFill>
                  <a:schemeClr val="tx1"/>
                </a:solidFill>
                <a:latin typeface="Arial" charset="0"/>
                <a:cs typeface="Arial" charset="0"/>
              </a:defRPr>
            </a:lvl6pPr>
            <a:lvl7pPr marL="3141065" indent="-241621" fontAlgn="base">
              <a:spcBef>
                <a:spcPct val="0"/>
              </a:spcBef>
              <a:spcAft>
                <a:spcPct val="0"/>
              </a:spcAft>
              <a:defRPr>
                <a:solidFill>
                  <a:schemeClr val="tx1"/>
                </a:solidFill>
                <a:latin typeface="Arial" charset="0"/>
                <a:cs typeface="Arial" charset="0"/>
              </a:defRPr>
            </a:lvl7pPr>
            <a:lvl8pPr marL="3624306" indent="-241621" fontAlgn="base">
              <a:spcBef>
                <a:spcPct val="0"/>
              </a:spcBef>
              <a:spcAft>
                <a:spcPct val="0"/>
              </a:spcAft>
              <a:defRPr>
                <a:solidFill>
                  <a:schemeClr val="tx1"/>
                </a:solidFill>
                <a:latin typeface="Arial" charset="0"/>
                <a:cs typeface="Arial" charset="0"/>
              </a:defRPr>
            </a:lvl8pPr>
            <a:lvl9pPr marL="4107547" indent="-241621" fontAlgn="base">
              <a:spcBef>
                <a:spcPct val="0"/>
              </a:spcBef>
              <a:spcAft>
                <a:spcPct val="0"/>
              </a:spcAft>
              <a:defRPr>
                <a:solidFill>
                  <a:schemeClr val="tx1"/>
                </a:solidFill>
                <a:latin typeface="Arial" charset="0"/>
                <a:cs typeface="Arial" charset="0"/>
              </a:defRPr>
            </a:lvl9pPr>
          </a:lstStyle>
          <a:p>
            <a:fld id="{F7035AB6-94E9-4C1E-9CAD-F8C9AE68A605}" type="slidenum">
              <a:rPr lang="en-US" altLang="en-US">
                <a:solidFill>
                  <a:prstClr val="black"/>
                </a:solidFill>
                <a:latin typeface="Calibri" pitchFamily="34" charset="0"/>
              </a:rPr>
              <a:pPr/>
              <a:t>82</a:t>
            </a:fld>
            <a:endParaRPr lang="en-US" altLang="en-US">
              <a:solidFill>
                <a:prstClr val="black"/>
              </a:solidFill>
              <a:latin typeface="Calibri" pitchFamily="34" charset="0"/>
            </a:endParaRPr>
          </a:p>
        </p:txBody>
      </p:sp>
    </p:spTree>
    <p:extLst>
      <p:ext uri="{BB962C8B-B14F-4D97-AF65-F5344CB8AC3E}">
        <p14:creationId xmlns:p14="http://schemas.microsoft.com/office/powerpoint/2010/main" val="38844329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幻灯片图像占位符 1"/>
          <p:cNvSpPr>
            <a:spLocks noGrp="1" noRot="1" noChangeAspect="1"/>
          </p:cNvSpPr>
          <p:nvPr>
            <p:ph type="sldImg"/>
          </p:nvPr>
        </p:nvSpPr>
        <p:spPr bwMode="auto">
          <a:xfrm>
            <a:off x="777875" y="1200150"/>
            <a:ext cx="5759450" cy="3240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2"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23235" name="灯片编号占位符 3"/>
          <p:cNvSpPr>
            <a:spLocks noGrp="1"/>
          </p:cNvSpPr>
          <p:nvPr>
            <p:ph type="sldNum" sz="quarter" idx="5"/>
          </p:nvPr>
        </p:nvSpPr>
        <p:spPr bwMode="auto">
          <a:ln>
            <a:miter lim="800000"/>
            <a:headEnd/>
            <a:tailEnd/>
          </a:ln>
        </p:spPr>
        <p:txBody>
          <a:bodyPr/>
          <a:lstStyle>
            <a:lvl1pPr>
              <a:defRPr>
                <a:solidFill>
                  <a:schemeClr val="tx1"/>
                </a:solidFill>
                <a:latin typeface="Arial" charset="0"/>
                <a:cs typeface="Arial" charset="0"/>
              </a:defRPr>
            </a:lvl1pPr>
            <a:lvl2pPr marL="785266" indent="-302026">
              <a:defRPr>
                <a:solidFill>
                  <a:schemeClr val="tx1"/>
                </a:solidFill>
                <a:latin typeface="Arial" charset="0"/>
                <a:cs typeface="Arial" charset="0"/>
              </a:defRPr>
            </a:lvl2pPr>
            <a:lvl3pPr marL="1208102" indent="-241621">
              <a:defRPr>
                <a:solidFill>
                  <a:schemeClr val="tx1"/>
                </a:solidFill>
                <a:latin typeface="Arial" charset="0"/>
                <a:cs typeface="Arial" charset="0"/>
              </a:defRPr>
            </a:lvl3pPr>
            <a:lvl4pPr marL="1691343" indent="-241621">
              <a:defRPr>
                <a:solidFill>
                  <a:schemeClr val="tx1"/>
                </a:solidFill>
                <a:latin typeface="Arial" charset="0"/>
                <a:cs typeface="Arial" charset="0"/>
              </a:defRPr>
            </a:lvl4pPr>
            <a:lvl5pPr marL="2174584" indent="-241621">
              <a:defRPr>
                <a:solidFill>
                  <a:schemeClr val="tx1"/>
                </a:solidFill>
                <a:latin typeface="Arial" charset="0"/>
                <a:cs typeface="Arial" charset="0"/>
              </a:defRPr>
            </a:lvl5pPr>
            <a:lvl6pPr marL="2657825" indent="-241621" fontAlgn="base">
              <a:spcBef>
                <a:spcPct val="0"/>
              </a:spcBef>
              <a:spcAft>
                <a:spcPct val="0"/>
              </a:spcAft>
              <a:defRPr>
                <a:solidFill>
                  <a:schemeClr val="tx1"/>
                </a:solidFill>
                <a:latin typeface="Arial" charset="0"/>
                <a:cs typeface="Arial" charset="0"/>
              </a:defRPr>
            </a:lvl6pPr>
            <a:lvl7pPr marL="3141065" indent="-241621" fontAlgn="base">
              <a:spcBef>
                <a:spcPct val="0"/>
              </a:spcBef>
              <a:spcAft>
                <a:spcPct val="0"/>
              </a:spcAft>
              <a:defRPr>
                <a:solidFill>
                  <a:schemeClr val="tx1"/>
                </a:solidFill>
                <a:latin typeface="Arial" charset="0"/>
                <a:cs typeface="Arial" charset="0"/>
              </a:defRPr>
            </a:lvl7pPr>
            <a:lvl8pPr marL="3624306" indent="-241621" fontAlgn="base">
              <a:spcBef>
                <a:spcPct val="0"/>
              </a:spcBef>
              <a:spcAft>
                <a:spcPct val="0"/>
              </a:spcAft>
              <a:defRPr>
                <a:solidFill>
                  <a:schemeClr val="tx1"/>
                </a:solidFill>
                <a:latin typeface="Arial" charset="0"/>
                <a:cs typeface="Arial" charset="0"/>
              </a:defRPr>
            </a:lvl8pPr>
            <a:lvl9pPr marL="4107547" indent="-241621" fontAlgn="base">
              <a:spcBef>
                <a:spcPct val="0"/>
              </a:spcBef>
              <a:spcAft>
                <a:spcPct val="0"/>
              </a:spcAft>
              <a:defRPr>
                <a:solidFill>
                  <a:schemeClr val="tx1"/>
                </a:solidFill>
                <a:latin typeface="Arial" charset="0"/>
                <a:cs typeface="Arial" charset="0"/>
              </a:defRPr>
            </a:lvl9pPr>
          </a:lstStyle>
          <a:p>
            <a:fld id="{F13BE7B9-7599-43BC-944E-A2DF65D6FDCC}" type="slidenum">
              <a:rPr lang="en-US" altLang="en-US">
                <a:solidFill>
                  <a:srgbClr val="000000"/>
                </a:solidFill>
                <a:latin typeface="Calibri" pitchFamily="34" charset="0"/>
              </a:rPr>
              <a:pPr/>
              <a:t>87</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29280501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幻灯片图像占位符 1"/>
          <p:cNvSpPr>
            <a:spLocks noGrp="1" noRot="1" noChangeAspect="1"/>
          </p:cNvSpPr>
          <p:nvPr>
            <p:ph type="sldImg"/>
          </p:nvPr>
        </p:nvSpPr>
        <p:spPr bwMode="auto">
          <a:xfrm>
            <a:off x="777875" y="1200150"/>
            <a:ext cx="5759450" cy="3240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0"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25283" name="灯片编号占位符 3"/>
          <p:cNvSpPr>
            <a:spLocks noGrp="1"/>
          </p:cNvSpPr>
          <p:nvPr>
            <p:ph type="sldNum" sz="quarter" idx="5"/>
          </p:nvPr>
        </p:nvSpPr>
        <p:spPr bwMode="auto">
          <a:ln>
            <a:miter lim="800000"/>
            <a:headEnd/>
            <a:tailEnd/>
          </a:ln>
        </p:spPr>
        <p:txBody>
          <a:bodyPr/>
          <a:lstStyle>
            <a:lvl1pPr>
              <a:defRPr>
                <a:solidFill>
                  <a:schemeClr val="tx1"/>
                </a:solidFill>
                <a:latin typeface="Arial" charset="0"/>
                <a:cs typeface="Arial" charset="0"/>
              </a:defRPr>
            </a:lvl1pPr>
            <a:lvl2pPr marL="785266" indent="-302026">
              <a:defRPr>
                <a:solidFill>
                  <a:schemeClr val="tx1"/>
                </a:solidFill>
                <a:latin typeface="Arial" charset="0"/>
                <a:cs typeface="Arial" charset="0"/>
              </a:defRPr>
            </a:lvl2pPr>
            <a:lvl3pPr marL="1208102" indent="-241621">
              <a:defRPr>
                <a:solidFill>
                  <a:schemeClr val="tx1"/>
                </a:solidFill>
                <a:latin typeface="Arial" charset="0"/>
                <a:cs typeface="Arial" charset="0"/>
              </a:defRPr>
            </a:lvl3pPr>
            <a:lvl4pPr marL="1691343" indent="-241621">
              <a:defRPr>
                <a:solidFill>
                  <a:schemeClr val="tx1"/>
                </a:solidFill>
                <a:latin typeface="Arial" charset="0"/>
                <a:cs typeface="Arial" charset="0"/>
              </a:defRPr>
            </a:lvl4pPr>
            <a:lvl5pPr marL="2174584" indent="-241621">
              <a:defRPr>
                <a:solidFill>
                  <a:schemeClr val="tx1"/>
                </a:solidFill>
                <a:latin typeface="Arial" charset="0"/>
                <a:cs typeface="Arial" charset="0"/>
              </a:defRPr>
            </a:lvl5pPr>
            <a:lvl6pPr marL="2657825" indent="-241621" fontAlgn="base">
              <a:spcBef>
                <a:spcPct val="0"/>
              </a:spcBef>
              <a:spcAft>
                <a:spcPct val="0"/>
              </a:spcAft>
              <a:defRPr>
                <a:solidFill>
                  <a:schemeClr val="tx1"/>
                </a:solidFill>
                <a:latin typeface="Arial" charset="0"/>
                <a:cs typeface="Arial" charset="0"/>
              </a:defRPr>
            </a:lvl6pPr>
            <a:lvl7pPr marL="3141065" indent="-241621" fontAlgn="base">
              <a:spcBef>
                <a:spcPct val="0"/>
              </a:spcBef>
              <a:spcAft>
                <a:spcPct val="0"/>
              </a:spcAft>
              <a:defRPr>
                <a:solidFill>
                  <a:schemeClr val="tx1"/>
                </a:solidFill>
                <a:latin typeface="Arial" charset="0"/>
                <a:cs typeface="Arial" charset="0"/>
              </a:defRPr>
            </a:lvl7pPr>
            <a:lvl8pPr marL="3624306" indent="-241621" fontAlgn="base">
              <a:spcBef>
                <a:spcPct val="0"/>
              </a:spcBef>
              <a:spcAft>
                <a:spcPct val="0"/>
              </a:spcAft>
              <a:defRPr>
                <a:solidFill>
                  <a:schemeClr val="tx1"/>
                </a:solidFill>
                <a:latin typeface="Arial" charset="0"/>
                <a:cs typeface="Arial" charset="0"/>
              </a:defRPr>
            </a:lvl8pPr>
            <a:lvl9pPr marL="4107547" indent="-241621" fontAlgn="base">
              <a:spcBef>
                <a:spcPct val="0"/>
              </a:spcBef>
              <a:spcAft>
                <a:spcPct val="0"/>
              </a:spcAft>
              <a:defRPr>
                <a:solidFill>
                  <a:schemeClr val="tx1"/>
                </a:solidFill>
                <a:latin typeface="Arial" charset="0"/>
                <a:cs typeface="Arial" charset="0"/>
              </a:defRPr>
            </a:lvl9pPr>
          </a:lstStyle>
          <a:p>
            <a:fld id="{81B2809D-5FB2-442C-8883-4601FF472105}" type="slidenum">
              <a:rPr lang="en-US" altLang="en-US">
                <a:solidFill>
                  <a:srgbClr val="000000"/>
                </a:solidFill>
                <a:latin typeface="Calibri" pitchFamily="34" charset="0"/>
              </a:rPr>
              <a:pPr/>
              <a:t>89</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9843619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幻灯片图像占位符 1"/>
          <p:cNvSpPr>
            <a:spLocks noGrp="1" noRot="1" noChangeAspect="1"/>
          </p:cNvSpPr>
          <p:nvPr>
            <p:ph type="sldImg"/>
          </p:nvPr>
        </p:nvSpPr>
        <p:spPr bwMode="auto">
          <a:xfrm>
            <a:off x="777875" y="1200150"/>
            <a:ext cx="5759450" cy="3240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4738"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27331" name="灯片编号占位符 3"/>
          <p:cNvSpPr>
            <a:spLocks noGrp="1"/>
          </p:cNvSpPr>
          <p:nvPr>
            <p:ph type="sldNum" sz="quarter" idx="5"/>
          </p:nvPr>
        </p:nvSpPr>
        <p:spPr bwMode="auto">
          <a:ln>
            <a:miter lim="800000"/>
            <a:headEnd/>
            <a:tailEnd/>
          </a:ln>
        </p:spPr>
        <p:txBody>
          <a:bodyPr/>
          <a:lstStyle>
            <a:lvl1pPr>
              <a:defRPr>
                <a:solidFill>
                  <a:schemeClr val="tx1"/>
                </a:solidFill>
                <a:latin typeface="Arial" charset="0"/>
                <a:cs typeface="Arial" charset="0"/>
              </a:defRPr>
            </a:lvl1pPr>
            <a:lvl2pPr marL="785266" indent="-302026">
              <a:defRPr>
                <a:solidFill>
                  <a:schemeClr val="tx1"/>
                </a:solidFill>
                <a:latin typeface="Arial" charset="0"/>
                <a:cs typeface="Arial" charset="0"/>
              </a:defRPr>
            </a:lvl2pPr>
            <a:lvl3pPr marL="1208102" indent="-241621">
              <a:defRPr>
                <a:solidFill>
                  <a:schemeClr val="tx1"/>
                </a:solidFill>
                <a:latin typeface="Arial" charset="0"/>
                <a:cs typeface="Arial" charset="0"/>
              </a:defRPr>
            </a:lvl3pPr>
            <a:lvl4pPr marL="1691343" indent="-241621">
              <a:defRPr>
                <a:solidFill>
                  <a:schemeClr val="tx1"/>
                </a:solidFill>
                <a:latin typeface="Arial" charset="0"/>
                <a:cs typeface="Arial" charset="0"/>
              </a:defRPr>
            </a:lvl4pPr>
            <a:lvl5pPr marL="2174584" indent="-241621">
              <a:defRPr>
                <a:solidFill>
                  <a:schemeClr val="tx1"/>
                </a:solidFill>
                <a:latin typeface="Arial" charset="0"/>
                <a:cs typeface="Arial" charset="0"/>
              </a:defRPr>
            </a:lvl5pPr>
            <a:lvl6pPr marL="2657825" indent="-241621" fontAlgn="base">
              <a:spcBef>
                <a:spcPct val="0"/>
              </a:spcBef>
              <a:spcAft>
                <a:spcPct val="0"/>
              </a:spcAft>
              <a:defRPr>
                <a:solidFill>
                  <a:schemeClr val="tx1"/>
                </a:solidFill>
                <a:latin typeface="Arial" charset="0"/>
                <a:cs typeface="Arial" charset="0"/>
              </a:defRPr>
            </a:lvl6pPr>
            <a:lvl7pPr marL="3141065" indent="-241621" fontAlgn="base">
              <a:spcBef>
                <a:spcPct val="0"/>
              </a:spcBef>
              <a:spcAft>
                <a:spcPct val="0"/>
              </a:spcAft>
              <a:defRPr>
                <a:solidFill>
                  <a:schemeClr val="tx1"/>
                </a:solidFill>
                <a:latin typeface="Arial" charset="0"/>
                <a:cs typeface="Arial" charset="0"/>
              </a:defRPr>
            </a:lvl7pPr>
            <a:lvl8pPr marL="3624306" indent="-241621" fontAlgn="base">
              <a:spcBef>
                <a:spcPct val="0"/>
              </a:spcBef>
              <a:spcAft>
                <a:spcPct val="0"/>
              </a:spcAft>
              <a:defRPr>
                <a:solidFill>
                  <a:schemeClr val="tx1"/>
                </a:solidFill>
                <a:latin typeface="Arial" charset="0"/>
                <a:cs typeface="Arial" charset="0"/>
              </a:defRPr>
            </a:lvl8pPr>
            <a:lvl9pPr marL="4107547" indent="-241621" fontAlgn="base">
              <a:spcBef>
                <a:spcPct val="0"/>
              </a:spcBef>
              <a:spcAft>
                <a:spcPct val="0"/>
              </a:spcAft>
              <a:defRPr>
                <a:solidFill>
                  <a:schemeClr val="tx1"/>
                </a:solidFill>
                <a:latin typeface="Arial" charset="0"/>
                <a:cs typeface="Arial" charset="0"/>
              </a:defRPr>
            </a:lvl9pPr>
          </a:lstStyle>
          <a:p>
            <a:fld id="{1C245DF6-8FF0-45AE-84CC-2D1A1DCFB381}" type="slidenum">
              <a:rPr lang="en-US" altLang="en-US">
                <a:solidFill>
                  <a:srgbClr val="000000"/>
                </a:solidFill>
                <a:latin typeface="Calibri" pitchFamily="34" charset="0"/>
              </a:rPr>
              <a:pPr/>
              <a:t>90</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27737458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幻灯片图像占位符 1"/>
          <p:cNvSpPr>
            <a:spLocks noGrp="1" noRot="1" noChangeAspect="1"/>
          </p:cNvSpPr>
          <p:nvPr>
            <p:ph type="sldImg"/>
          </p:nvPr>
        </p:nvSpPr>
        <p:spPr bwMode="auto">
          <a:xfrm>
            <a:off x="777875" y="1200150"/>
            <a:ext cx="5759450" cy="3240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6786"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29379" name="灯片编号占位符 3"/>
          <p:cNvSpPr>
            <a:spLocks noGrp="1"/>
          </p:cNvSpPr>
          <p:nvPr>
            <p:ph type="sldNum" sz="quarter" idx="5"/>
          </p:nvPr>
        </p:nvSpPr>
        <p:spPr bwMode="auto">
          <a:ln>
            <a:miter lim="800000"/>
            <a:headEnd/>
            <a:tailEnd/>
          </a:ln>
        </p:spPr>
        <p:txBody>
          <a:bodyPr/>
          <a:lstStyle>
            <a:lvl1pPr>
              <a:defRPr>
                <a:solidFill>
                  <a:schemeClr val="tx1"/>
                </a:solidFill>
                <a:latin typeface="Arial" charset="0"/>
                <a:cs typeface="Arial" charset="0"/>
              </a:defRPr>
            </a:lvl1pPr>
            <a:lvl2pPr marL="785266" indent="-302026">
              <a:defRPr>
                <a:solidFill>
                  <a:schemeClr val="tx1"/>
                </a:solidFill>
                <a:latin typeface="Arial" charset="0"/>
                <a:cs typeface="Arial" charset="0"/>
              </a:defRPr>
            </a:lvl2pPr>
            <a:lvl3pPr marL="1208102" indent="-241621">
              <a:defRPr>
                <a:solidFill>
                  <a:schemeClr val="tx1"/>
                </a:solidFill>
                <a:latin typeface="Arial" charset="0"/>
                <a:cs typeface="Arial" charset="0"/>
              </a:defRPr>
            </a:lvl3pPr>
            <a:lvl4pPr marL="1691343" indent="-241621">
              <a:defRPr>
                <a:solidFill>
                  <a:schemeClr val="tx1"/>
                </a:solidFill>
                <a:latin typeface="Arial" charset="0"/>
                <a:cs typeface="Arial" charset="0"/>
              </a:defRPr>
            </a:lvl4pPr>
            <a:lvl5pPr marL="2174584" indent="-241621">
              <a:defRPr>
                <a:solidFill>
                  <a:schemeClr val="tx1"/>
                </a:solidFill>
                <a:latin typeface="Arial" charset="0"/>
                <a:cs typeface="Arial" charset="0"/>
              </a:defRPr>
            </a:lvl5pPr>
            <a:lvl6pPr marL="2657825" indent="-241621" fontAlgn="base">
              <a:spcBef>
                <a:spcPct val="0"/>
              </a:spcBef>
              <a:spcAft>
                <a:spcPct val="0"/>
              </a:spcAft>
              <a:defRPr>
                <a:solidFill>
                  <a:schemeClr val="tx1"/>
                </a:solidFill>
                <a:latin typeface="Arial" charset="0"/>
                <a:cs typeface="Arial" charset="0"/>
              </a:defRPr>
            </a:lvl6pPr>
            <a:lvl7pPr marL="3141065" indent="-241621" fontAlgn="base">
              <a:spcBef>
                <a:spcPct val="0"/>
              </a:spcBef>
              <a:spcAft>
                <a:spcPct val="0"/>
              </a:spcAft>
              <a:defRPr>
                <a:solidFill>
                  <a:schemeClr val="tx1"/>
                </a:solidFill>
                <a:latin typeface="Arial" charset="0"/>
                <a:cs typeface="Arial" charset="0"/>
              </a:defRPr>
            </a:lvl7pPr>
            <a:lvl8pPr marL="3624306" indent="-241621" fontAlgn="base">
              <a:spcBef>
                <a:spcPct val="0"/>
              </a:spcBef>
              <a:spcAft>
                <a:spcPct val="0"/>
              </a:spcAft>
              <a:defRPr>
                <a:solidFill>
                  <a:schemeClr val="tx1"/>
                </a:solidFill>
                <a:latin typeface="Arial" charset="0"/>
                <a:cs typeface="Arial" charset="0"/>
              </a:defRPr>
            </a:lvl8pPr>
            <a:lvl9pPr marL="4107547" indent="-241621" fontAlgn="base">
              <a:spcBef>
                <a:spcPct val="0"/>
              </a:spcBef>
              <a:spcAft>
                <a:spcPct val="0"/>
              </a:spcAft>
              <a:defRPr>
                <a:solidFill>
                  <a:schemeClr val="tx1"/>
                </a:solidFill>
                <a:latin typeface="Arial" charset="0"/>
                <a:cs typeface="Arial" charset="0"/>
              </a:defRPr>
            </a:lvl9pPr>
          </a:lstStyle>
          <a:p>
            <a:fld id="{85DD3BE4-1701-471E-A946-4640E1819BC5}" type="slidenum">
              <a:rPr lang="en-US" altLang="en-US">
                <a:solidFill>
                  <a:srgbClr val="000000"/>
                </a:solidFill>
                <a:latin typeface="Calibri" pitchFamily="34" charset="0"/>
              </a:rPr>
              <a:pPr/>
              <a:t>91</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1493091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幻灯片图像占位符 1"/>
          <p:cNvSpPr>
            <a:spLocks noGrp="1" noRot="1" noChangeAspect="1"/>
          </p:cNvSpPr>
          <p:nvPr>
            <p:ph type="sldImg"/>
          </p:nvPr>
        </p:nvSpPr>
        <p:spPr bwMode="auto">
          <a:xfrm>
            <a:off x="777875" y="1200150"/>
            <a:ext cx="5759450" cy="3240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9858"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32451" name="灯片编号占位符 3"/>
          <p:cNvSpPr>
            <a:spLocks noGrp="1"/>
          </p:cNvSpPr>
          <p:nvPr>
            <p:ph type="sldNum" sz="quarter" idx="5"/>
          </p:nvPr>
        </p:nvSpPr>
        <p:spPr bwMode="auto">
          <a:ln>
            <a:miter lim="800000"/>
            <a:headEnd/>
            <a:tailEnd/>
          </a:ln>
        </p:spPr>
        <p:txBody>
          <a:bodyPr/>
          <a:lstStyle>
            <a:lvl1pPr>
              <a:defRPr>
                <a:solidFill>
                  <a:schemeClr val="tx1"/>
                </a:solidFill>
                <a:latin typeface="Arial" charset="0"/>
                <a:cs typeface="Arial" charset="0"/>
              </a:defRPr>
            </a:lvl1pPr>
            <a:lvl2pPr marL="785266" indent="-302026">
              <a:defRPr>
                <a:solidFill>
                  <a:schemeClr val="tx1"/>
                </a:solidFill>
                <a:latin typeface="Arial" charset="0"/>
                <a:cs typeface="Arial" charset="0"/>
              </a:defRPr>
            </a:lvl2pPr>
            <a:lvl3pPr marL="1208102" indent="-241621">
              <a:defRPr>
                <a:solidFill>
                  <a:schemeClr val="tx1"/>
                </a:solidFill>
                <a:latin typeface="Arial" charset="0"/>
                <a:cs typeface="Arial" charset="0"/>
              </a:defRPr>
            </a:lvl3pPr>
            <a:lvl4pPr marL="1691343" indent="-241621">
              <a:defRPr>
                <a:solidFill>
                  <a:schemeClr val="tx1"/>
                </a:solidFill>
                <a:latin typeface="Arial" charset="0"/>
                <a:cs typeface="Arial" charset="0"/>
              </a:defRPr>
            </a:lvl4pPr>
            <a:lvl5pPr marL="2174584" indent="-241621">
              <a:defRPr>
                <a:solidFill>
                  <a:schemeClr val="tx1"/>
                </a:solidFill>
                <a:latin typeface="Arial" charset="0"/>
                <a:cs typeface="Arial" charset="0"/>
              </a:defRPr>
            </a:lvl5pPr>
            <a:lvl6pPr marL="2657825" indent="-241621" fontAlgn="base">
              <a:spcBef>
                <a:spcPct val="0"/>
              </a:spcBef>
              <a:spcAft>
                <a:spcPct val="0"/>
              </a:spcAft>
              <a:defRPr>
                <a:solidFill>
                  <a:schemeClr val="tx1"/>
                </a:solidFill>
                <a:latin typeface="Arial" charset="0"/>
                <a:cs typeface="Arial" charset="0"/>
              </a:defRPr>
            </a:lvl6pPr>
            <a:lvl7pPr marL="3141065" indent="-241621" fontAlgn="base">
              <a:spcBef>
                <a:spcPct val="0"/>
              </a:spcBef>
              <a:spcAft>
                <a:spcPct val="0"/>
              </a:spcAft>
              <a:defRPr>
                <a:solidFill>
                  <a:schemeClr val="tx1"/>
                </a:solidFill>
                <a:latin typeface="Arial" charset="0"/>
                <a:cs typeface="Arial" charset="0"/>
              </a:defRPr>
            </a:lvl7pPr>
            <a:lvl8pPr marL="3624306" indent="-241621" fontAlgn="base">
              <a:spcBef>
                <a:spcPct val="0"/>
              </a:spcBef>
              <a:spcAft>
                <a:spcPct val="0"/>
              </a:spcAft>
              <a:defRPr>
                <a:solidFill>
                  <a:schemeClr val="tx1"/>
                </a:solidFill>
                <a:latin typeface="Arial" charset="0"/>
                <a:cs typeface="Arial" charset="0"/>
              </a:defRPr>
            </a:lvl8pPr>
            <a:lvl9pPr marL="4107547" indent="-241621" fontAlgn="base">
              <a:spcBef>
                <a:spcPct val="0"/>
              </a:spcBef>
              <a:spcAft>
                <a:spcPct val="0"/>
              </a:spcAft>
              <a:defRPr>
                <a:solidFill>
                  <a:schemeClr val="tx1"/>
                </a:solidFill>
                <a:latin typeface="Arial" charset="0"/>
                <a:cs typeface="Arial" charset="0"/>
              </a:defRPr>
            </a:lvl9pPr>
          </a:lstStyle>
          <a:p>
            <a:fld id="{CD8364F3-1DCE-42C7-9580-22B8972E01EA}" type="slidenum">
              <a:rPr lang="en-US" altLang="en-US">
                <a:solidFill>
                  <a:srgbClr val="000000"/>
                </a:solidFill>
                <a:latin typeface="Calibri" pitchFamily="34" charset="0"/>
              </a:rPr>
              <a:pPr/>
              <a:t>92</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26387067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幻灯片图像占位符 1"/>
          <p:cNvSpPr>
            <a:spLocks noGrp="1" noRot="1" noChangeAspect="1"/>
          </p:cNvSpPr>
          <p:nvPr>
            <p:ph type="sldImg"/>
          </p:nvPr>
        </p:nvSpPr>
        <p:spPr bwMode="auto">
          <a:xfrm>
            <a:off x="777875" y="1200150"/>
            <a:ext cx="5759450" cy="3240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1906"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34499" name="灯片编号占位符 3"/>
          <p:cNvSpPr>
            <a:spLocks noGrp="1"/>
          </p:cNvSpPr>
          <p:nvPr>
            <p:ph type="sldNum" sz="quarter" idx="5"/>
          </p:nvPr>
        </p:nvSpPr>
        <p:spPr bwMode="auto">
          <a:ln>
            <a:miter lim="800000"/>
            <a:headEnd/>
            <a:tailEnd/>
          </a:ln>
        </p:spPr>
        <p:txBody>
          <a:bodyPr/>
          <a:lstStyle>
            <a:lvl1pPr>
              <a:defRPr>
                <a:solidFill>
                  <a:schemeClr val="tx1"/>
                </a:solidFill>
                <a:latin typeface="Arial" charset="0"/>
                <a:cs typeface="Arial" charset="0"/>
              </a:defRPr>
            </a:lvl1pPr>
            <a:lvl2pPr marL="785266" indent="-302026">
              <a:defRPr>
                <a:solidFill>
                  <a:schemeClr val="tx1"/>
                </a:solidFill>
                <a:latin typeface="Arial" charset="0"/>
                <a:cs typeface="Arial" charset="0"/>
              </a:defRPr>
            </a:lvl2pPr>
            <a:lvl3pPr marL="1208102" indent="-241621">
              <a:defRPr>
                <a:solidFill>
                  <a:schemeClr val="tx1"/>
                </a:solidFill>
                <a:latin typeface="Arial" charset="0"/>
                <a:cs typeface="Arial" charset="0"/>
              </a:defRPr>
            </a:lvl3pPr>
            <a:lvl4pPr marL="1691343" indent="-241621">
              <a:defRPr>
                <a:solidFill>
                  <a:schemeClr val="tx1"/>
                </a:solidFill>
                <a:latin typeface="Arial" charset="0"/>
                <a:cs typeface="Arial" charset="0"/>
              </a:defRPr>
            </a:lvl4pPr>
            <a:lvl5pPr marL="2174584" indent="-241621">
              <a:defRPr>
                <a:solidFill>
                  <a:schemeClr val="tx1"/>
                </a:solidFill>
                <a:latin typeface="Arial" charset="0"/>
                <a:cs typeface="Arial" charset="0"/>
              </a:defRPr>
            </a:lvl5pPr>
            <a:lvl6pPr marL="2657825" indent="-241621" fontAlgn="base">
              <a:spcBef>
                <a:spcPct val="0"/>
              </a:spcBef>
              <a:spcAft>
                <a:spcPct val="0"/>
              </a:spcAft>
              <a:defRPr>
                <a:solidFill>
                  <a:schemeClr val="tx1"/>
                </a:solidFill>
                <a:latin typeface="Arial" charset="0"/>
                <a:cs typeface="Arial" charset="0"/>
              </a:defRPr>
            </a:lvl6pPr>
            <a:lvl7pPr marL="3141065" indent="-241621" fontAlgn="base">
              <a:spcBef>
                <a:spcPct val="0"/>
              </a:spcBef>
              <a:spcAft>
                <a:spcPct val="0"/>
              </a:spcAft>
              <a:defRPr>
                <a:solidFill>
                  <a:schemeClr val="tx1"/>
                </a:solidFill>
                <a:latin typeface="Arial" charset="0"/>
                <a:cs typeface="Arial" charset="0"/>
              </a:defRPr>
            </a:lvl7pPr>
            <a:lvl8pPr marL="3624306" indent="-241621" fontAlgn="base">
              <a:spcBef>
                <a:spcPct val="0"/>
              </a:spcBef>
              <a:spcAft>
                <a:spcPct val="0"/>
              </a:spcAft>
              <a:defRPr>
                <a:solidFill>
                  <a:schemeClr val="tx1"/>
                </a:solidFill>
                <a:latin typeface="Arial" charset="0"/>
                <a:cs typeface="Arial" charset="0"/>
              </a:defRPr>
            </a:lvl8pPr>
            <a:lvl9pPr marL="4107547" indent="-241621" fontAlgn="base">
              <a:spcBef>
                <a:spcPct val="0"/>
              </a:spcBef>
              <a:spcAft>
                <a:spcPct val="0"/>
              </a:spcAft>
              <a:defRPr>
                <a:solidFill>
                  <a:schemeClr val="tx1"/>
                </a:solidFill>
                <a:latin typeface="Arial" charset="0"/>
                <a:cs typeface="Arial" charset="0"/>
              </a:defRPr>
            </a:lvl9pPr>
          </a:lstStyle>
          <a:p>
            <a:fld id="{05D39F89-EB39-4AAE-A776-E2211B4DD371}" type="slidenum">
              <a:rPr lang="en-US" altLang="en-US">
                <a:solidFill>
                  <a:srgbClr val="000000"/>
                </a:solidFill>
                <a:latin typeface="Calibri" pitchFamily="34" charset="0"/>
              </a:rPr>
              <a:pPr/>
              <a:t>93</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624938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75DE78-ABAC-6447-A515-5128D53432AE}"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6859504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幻灯片图像占位符 1"/>
          <p:cNvSpPr>
            <a:spLocks noGrp="1" noRot="1" noChangeAspect="1"/>
          </p:cNvSpPr>
          <p:nvPr>
            <p:ph type="sldImg"/>
          </p:nvPr>
        </p:nvSpPr>
        <p:spPr bwMode="auto">
          <a:xfrm>
            <a:off x="777875" y="1200150"/>
            <a:ext cx="5759450" cy="3240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3954"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36547" name="灯片编号占位符 3"/>
          <p:cNvSpPr>
            <a:spLocks noGrp="1"/>
          </p:cNvSpPr>
          <p:nvPr>
            <p:ph type="sldNum" sz="quarter" idx="5"/>
          </p:nvPr>
        </p:nvSpPr>
        <p:spPr bwMode="auto">
          <a:ln>
            <a:miter lim="800000"/>
            <a:headEnd/>
            <a:tailEnd/>
          </a:ln>
        </p:spPr>
        <p:txBody>
          <a:bodyPr/>
          <a:lstStyle>
            <a:lvl1pPr>
              <a:defRPr>
                <a:solidFill>
                  <a:schemeClr val="tx1"/>
                </a:solidFill>
                <a:latin typeface="Arial" charset="0"/>
                <a:cs typeface="Arial" charset="0"/>
              </a:defRPr>
            </a:lvl1pPr>
            <a:lvl2pPr marL="785266" indent="-302026">
              <a:defRPr>
                <a:solidFill>
                  <a:schemeClr val="tx1"/>
                </a:solidFill>
                <a:latin typeface="Arial" charset="0"/>
                <a:cs typeface="Arial" charset="0"/>
              </a:defRPr>
            </a:lvl2pPr>
            <a:lvl3pPr marL="1208102" indent="-241621">
              <a:defRPr>
                <a:solidFill>
                  <a:schemeClr val="tx1"/>
                </a:solidFill>
                <a:latin typeface="Arial" charset="0"/>
                <a:cs typeface="Arial" charset="0"/>
              </a:defRPr>
            </a:lvl3pPr>
            <a:lvl4pPr marL="1691343" indent="-241621">
              <a:defRPr>
                <a:solidFill>
                  <a:schemeClr val="tx1"/>
                </a:solidFill>
                <a:latin typeface="Arial" charset="0"/>
                <a:cs typeface="Arial" charset="0"/>
              </a:defRPr>
            </a:lvl4pPr>
            <a:lvl5pPr marL="2174584" indent="-241621">
              <a:defRPr>
                <a:solidFill>
                  <a:schemeClr val="tx1"/>
                </a:solidFill>
                <a:latin typeface="Arial" charset="0"/>
                <a:cs typeface="Arial" charset="0"/>
              </a:defRPr>
            </a:lvl5pPr>
            <a:lvl6pPr marL="2657825" indent="-241621" fontAlgn="base">
              <a:spcBef>
                <a:spcPct val="0"/>
              </a:spcBef>
              <a:spcAft>
                <a:spcPct val="0"/>
              </a:spcAft>
              <a:defRPr>
                <a:solidFill>
                  <a:schemeClr val="tx1"/>
                </a:solidFill>
                <a:latin typeface="Arial" charset="0"/>
                <a:cs typeface="Arial" charset="0"/>
              </a:defRPr>
            </a:lvl6pPr>
            <a:lvl7pPr marL="3141065" indent="-241621" fontAlgn="base">
              <a:spcBef>
                <a:spcPct val="0"/>
              </a:spcBef>
              <a:spcAft>
                <a:spcPct val="0"/>
              </a:spcAft>
              <a:defRPr>
                <a:solidFill>
                  <a:schemeClr val="tx1"/>
                </a:solidFill>
                <a:latin typeface="Arial" charset="0"/>
                <a:cs typeface="Arial" charset="0"/>
              </a:defRPr>
            </a:lvl7pPr>
            <a:lvl8pPr marL="3624306" indent="-241621" fontAlgn="base">
              <a:spcBef>
                <a:spcPct val="0"/>
              </a:spcBef>
              <a:spcAft>
                <a:spcPct val="0"/>
              </a:spcAft>
              <a:defRPr>
                <a:solidFill>
                  <a:schemeClr val="tx1"/>
                </a:solidFill>
                <a:latin typeface="Arial" charset="0"/>
                <a:cs typeface="Arial" charset="0"/>
              </a:defRPr>
            </a:lvl8pPr>
            <a:lvl9pPr marL="4107547" indent="-241621" fontAlgn="base">
              <a:spcBef>
                <a:spcPct val="0"/>
              </a:spcBef>
              <a:spcAft>
                <a:spcPct val="0"/>
              </a:spcAft>
              <a:defRPr>
                <a:solidFill>
                  <a:schemeClr val="tx1"/>
                </a:solidFill>
                <a:latin typeface="Arial" charset="0"/>
                <a:cs typeface="Arial" charset="0"/>
              </a:defRPr>
            </a:lvl9pPr>
          </a:lstStyle>
          <a:p>
            <a:fld id="{03F4E187-32FD-4181-9E8E-DC6910CBF0D1}" type="slidenum">
              <a:rPr lang="en-US" altLang="en-US">
                <a:solidFill>
                  <a:srgbClr val="000000"/>
                </a:solidFill>
                <a:latin typeface="Calibri" pitchFamily="34" charset="0"/>
              </a:rPr>
              <a:pPr/>
              <a:t>94</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2783800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幻灯片图像占位符 1"/>
          <p:cNvSpPr>
            <a:spLocks noGrp="1" noRot="1" noChangeAspect="1"/>
          </p:cNvSpPr>
          <p:nvPr>
            <p:ph type="sldImg"/>
          </p:nvPr>
        </p:nvSpPr>
        <p:spPr bwMode="auto">
          <a:xfrm>
            <a:off x="777875" y="1200150"/>
            <a:ext cx="5759450" cy="3240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02"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38595" name="灯片编号占位符 3"/>
          <p:cNvSpPr>
            <a:spLocks noGrp="1"/>
          </p:cNvSpPr>
          <p:nvPr>
            <p:ph type="sldNum" sz="quarter" idx="5"/>
          </p:nvPr>
        </p:nvSpPr>
        <p:spPr bwMode="auto">
          <a:ln>
            <a:miter lim="800000"/>
            <a:headEnd/>
            <a:tailEnd/>
          </a:ln>
        </p:spPr>
        <p:txBody>
          <a:bodyPr/>
          <a:lstStyle>
            <a:lvl1pPr>
              <a:defRPr>
                <a:solidFill>
                  <a:schemeClr val="tx1"/>
                </a:solidFill>
                <a:latin typeface="Arial" charset="0"/>
                <a:cs typeface="Arial" charset="0"/>
              </a:defRPr>
            </a:lvl1pPr>
            <a:lvl2pPr marL="785266" indent="-302026">
              <a:defRPr>
                <a:solidFill>
                  <a:schemeClr val="tx1"/>
                </a:solidFill>
                <a:latin typeface="Arial" charset="0"/>
                <a:cs typeface="Arial" charset="0"/>
              </a:defRPr>
            </a:lvl2pPr>
            <a:lvl3pPr marL="1208102" indent="-241621">
              <a:defRPr>
                <a:solidFill>
                  <a:schemeClr val="tx1"/>
                </a:solidFill>
                <a:latin typeface="Arial" charset="0"/>
                <a:cs typeface="Arial" charset="0"/>
              </a:defRPr>
            </a:lvl3pPr>
            <a:lvl4pPr marL="1691343" indent="-241621">
              <a:defRPr>
                <a:solidFill>
                  <a:schemeClr val="tx1"/>
                </a:solidFill>
                <a:latin typeface="Arial" charset="0"/>
                <a:cs typeface="Arial" charset="0"/>
              </a:defRPr>
            </a:lvl4pPr>
            <a:lvl5pPr marL="2174584" indent="-241621">
              <a:defRPr>
                <a:solidFill>
                  <a:schemeClr val="tx1"/>
                </a:solidFill>
                <a:latin typeface="Arial" charset="0"/>
                <a:cs typeface="Arial" charset="0"/>
              </a:defRPr>
            </a:lvl5pPr>
            <a:lvl6pPr marL="2657825" indent="-241621" fontAlgn="base">
              <a:spcBef>
                <a:spcPct val="0"/>
              </a:spcBef>
              <a:spcAft>
                <a:spcPct val="0"/>
              </a:spcAft>
              <a:defRPr>
                <a:solidFill>
                  <a:schemeClr val="tx1"/>
                </a:solidFill>
                <a:latin typeface="Arial" charset="0"/>
                <a:cs typeface="Arial" charset="0"/>
              </a:defRPr>
            </a:lvl6pPr>
            <a:lvl7pPr marL="3141065" indent="-241621" fontAlgn="base">
              <a:spcBef>
                <a:spcPct val="0"/>
              </a:spcBef>
              <a:spcAft>
                <a:spcPct val="0"/>
              </a:spcAft>
              <a:defRPr>
                <a:solidFill>
                  <a:schemeClr val="tx1"/>
                </a:solidFill>
                <a:latin typeface="Arial" charset="0"/>
                <a:cs typeface="Arial" charset="0"/>
              </a:defRPr>
            </a:lvl7pPr>
            <a:lvl8pPr marL="3624306" indent="-241621" fontAlgn="base">
              <a:spcBef>
                <a:spcPct val="0"/>
              </a:spcBef>
              <a:spcAft>
                <a:spcPct val="0"/>
              </a:spcAft>
              <a:defRPr>
                <a:solidFill>
                  <a:schemeClr val="tx1"/>
                </a:solidFill>
                <a:latin typeface="Arial" charset="0"/>
                <a:cs typeface="Arial" charset="0"/>
              </a:defRPr>
            </a:lvl8pPr>
            <a:lvl9pPr marL="4107547" indent="-241621" fontAlgn="base">
              <a:spcBef>
                <a:spcPct val="0"/>
              </a:spcBef>
              <a:spcAft>
                <a:spcPct val="0"/>
              </a:spcAft>
              <a:defRPr>
                <a:solidFill>
                  <a:schemeClr val="tx1"/>
                </a:solidFill>
                <a:latin typeface="Arial" charset="0"/>
                <a:cs typeface="Arial" charset="0"/>
              </a:defRPr>
            </a:lvl9pPr>
          </a:lstStyle>
          <a:p>
            <a:fld id="{0C841A80-883C-41F1-B5B9-C037F26C1032}" type="slidenum">
              <a:rPr lang="en-US" altLang="en-US">
                <a:solidFill>
                  <a:srgbClr val="000000"/>
                </a:solidFill>
                <a:latin typeface="Calibri" pitchFamily="34" charset="0"/>
              </a:rPr>
              <a:pPr/>
              <a:t>95</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11050234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幻灯片图像占位符 1"/>
          <p:cNvSpPr>
            <a:spLocks noGrp="1" noRot="1" noChangeAspect="1"/>
          </p:cNvSpPr>
          <p:nvPr>
            <p:ph type="sldImg"/>
          </p:nvPr>
        </p:nvSpPr>
        <p:spPr bwMode="auto">
          <a:xfrm>
            <a:off x="777875" y="1200150"/>
            <a:ext cx="5759450" cy="3240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6786"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29379" name="灯片编号占位符 3"/>
          <p:cNvSpPr>
            <a:spLocks noGrp="1"/>
          </p:cNvSpPr>
          <p:nvPr>
            <p:ph type="sldNum" sz="quarter" idx="5"/>
          </p:nvPr>
        </p:nvSpPr>
        <p:spPr bwMode="auto">
          <a:ln>
            <a:miter lim="800000"/>
            <a:headEnd/>
            <a:tailEnd/>
          </a:ln>
        </p:spPr>
        <p:txBody>
          <a:bodyPr/>
          <a:lstStyle>
            <a:lvl1pPr>
              <a:defRPr>
                <a:solidFill>
                  <a:schemeClr val="tx1"/>
                </a:solidFill>
                <a:latin typeface="Arial" charset="0"/>
                <a:cs typeface="Arial" charset="0"/>
              </a:defRPr>
            </a:lvl1pPr>
            <a:lvl2pPr marL="785266" indent="-302026">
              <a:defRPr>
                <a:solidFill>
                  <a:schemeClr val="tx1"/>
                </a:solidFill>
                <a:latin typeface="Arial" charset="0"/>
                <a:cs typeface="Arial" charset="0"/>
              </a:defRPr>
            </a:lvl2pPr>
            <a:lvl3pPr marL="1208102" indent="-241621">
              <a:defRPr>
                <a:solidFill>
                  <a:schemeClr val="tx1"/>
                </a:solidFill>
                <a:latin typeface="Arial" charset="0"/>
                <a:cs typeface="Arial" charset="0"/>
              </a:defRPr>
            </a:lvl3pPr>
            <a:lvl4pPr marL="1691343" indent="-241621">
              <a:defRPr>
                <a:solidFill>
                  <a:schemeClr val="tx1"/>
                </a:solidFill>
                <a:latin typeface="Arial" charset="0"/>
                <a:cs typeface="Arial" charset="0"/>
              </a:defRPr>
            </a:lvl4pPr>
            <a:lvl5pPr marL="2174584" indent="-241621">
              <a:defRPr>
                <a:solidFill>
                  <a:schemeClr val="tx1"/>
                </a:solidFill>
                <a:latin typeface="Arial" charset="0"/>
                <a:cs typeface="Arial" charset="0"/>
              </a:defRPr>
            </a:lvl5pPr>
            <a:lvl6pPr marL="2657825" indent="-241621" fontAlgn="base">
              <a:spcBef>
                <a:spcPct val="0"/>
              </a:spcBef>
              <a:spcAft>
                <a:spcPct val="0"/>
              </a:spcAft>
              <a:defRPr>
                <a:solidFill>
                  <a:schemeClr val="tx1"/>
                </a:solidFill>
                <a:latin typeface="Arial" charset="0"/>
                <a:cs typeface="Arial" charset="0"/>
              </a:defRPr>
            </a:lvl6pPr>
            <a:lvl7pPr marL="3141065" indent="-241621" fontAlgn="base">
              <a:spcBef>
                <a:spcPct val="0"/>
              </a:spcBef>
              <a:spcAft>
                <a:spcPct val="0"/>
              </a:spcAft>
              <a:defRPr>
                <a:solidFill>
                  <a:schemeClr val="tx1"/>
                </a:solidFill>
                <a:latin typeface="Arial" charset="0"/>
                <a:cs typeface="Arial" charset="0"/>
              </a:defRPr>
            </a:lvl7pPr>
            <a:lvl8pPr marL="3624306" indent="-241621" fontAlgn="base">
              <a:spcBef>
                <a:spcPct val="0"/>
              </a:spcBef>
              <a:spcAft>
                <a:spcPct val="0"/>
              </a:spcAft>
              <a:defRPr>
                <a:solidFill>
                  <a:schemeClr val="tx1"/>
                </a:solidFill>
                <a:latin typeface="Arial" charset="0"/>
                <a:cs typeface="Arial" charset="0"/>
              </a:defRPr>
            </a:lvl8pPr>
            <a:lvl9pPr marL="4107547" indent="-241621" fontAlgn="base">
              <a:spcBef>
                <a:spcPct val="0"/>
              </a:spcBef>
              <a:spcAft>
                <a:spcPct val="0"/>
              </a:spcAft>
              <a:defRPr>
                <a:solidFill>
                  <a:schemeClr val="tx1"/>
                </a:solidFill>
                <a:latin typeface="Arial" charset="0"/>
                <a:cs typeface="Arial" charset="0"/>
              </a:defRPr>
            </a:lvl9pPr>
          </a:lstStyle>
          <a:p>
            <a:fld id="{85DD3BE4-1701-471E-A946-4640E1819BC5}" type="slidenum">
              <a:rPr lang="en-US" altLang="en-US">
                <a:solidFill>
                  <a:srgbClr val="000000"/>
                </a:solidFill>
                <a:latin typeface="Calibri" pitchFamily="34" charset="0"/>
              </a:rPr>
              <a:pPr/>
              <a:t>96</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22716499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幻灯片图像占位符 1"/>
          <p:cNvSpPr>
            <a:spLocks noGrp="1" noRot="1" noChangeAspect="1"/>
          </p:cNvSpPr>
          <p:nvPr>
            <p:ph type="sldImg"/>
          </p:nvPr>
        </p:nvSpPr>
        <p:spPr bwMode="auto">
          <a:xfrm>
            <a:off x="777875" y="1200150"/>
            <a:ext cx="5759450" cy="3240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8050"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38595" name="灯片编号占位符 3"/>
          <p:cNvSpPr>
            <a:spLocks noGrp="1"/>
          </p:cNvSpPr>
          <p:nvPr>
            <p:ph type="sldNum" sz="quarter" idx="5"/>
          </p:nvPr>
        </p:nvSpPr>
        <p:spPr bwMode="auto">
          <a:ln>
            <a:miter lim="800000"/>
            <a:headEnd/>
            <a:tailEnd/>
          </a:ln>
        </p:spPr>
        <p:txBody>
          <a:bodyPr/>
          <a:lstStyle>
            <a:lvl1pPr>
              <a:defRPr>
                <a:solidFill>
                  <a:schemeClr val="tx1"/>
                </a:solidFill>
                <a:latin typeface="Arial" charset="0"/>
                <a:cs typeface="Arial" charset="0"/>
              </a:defRPr>
            </a:lvl1pPr>
            <a:lvl2pPr marL="785266" indent="-302026">
              <a:defRPr>
                <a:solidFill>
                  <a:schemeClr val="tx1"/>
                </a:solidFill>
                <a:latin typeface="Arial" charset="0"/>
                <a:cs typeface="Arial" charset="0"/>
              </a:defRPr>
            </a:lvl2pPr>
            <a:lvl3pPr marL="1208102" indent="-241621">
              <a:defRPr>
                <a:solidFill>
                  <a:schemeClr val="tx1"/>
                </a:solidFill>
                <a:latin typeface="Arial" charset="0"/>
                <a:cs typeface="Arial" charset="0"/>
              </a:defRPr>
            </a:lvl3pPr>
            <a:lvl4pPr marL="1691343" indent="-241621">
              <a:defRPr>
                <a:solidFill>
                  <a:schemeClr val="tx1"/>
                </a:solidFill>
                <a:latin typeface="Arial" charset="0"/>
                <a:cs typeface="Arial" charset="0"/>
              </a:defRPr>
            </a:lvl4pPr>
            <a:lvl5pPr marL="2174584" indent="-241621">
              <a:defRPr>
                <a:solidFill>
                  <a:schemeClr val="tx1"/>
                </a:solidFill>
                <a:latin typeface="Arial" charset="0"/>
                <a:cs typeface="Arial" charset="0"/>
              </a:defRPr>
            </a:lvl5pPr>
            <a:lvl6pPr marL="2657825" indent="-241621" fontAlgn="base">
              <a:spcBef>
                <a:spcPct val="0"/>
              </a:spcBef>
              <a:spcAft>
                <a:spcPct val="0"/>
              </a:spcAft>
              <a:defRPr>
                <a:solidFill>
                  <a:schemeClr val="tx1"/>
                </a:solidFill>
                <a:latin typeface="Arial" charset="0"/>
                <a:cs typeface="Arial" charset="0"/>
              </a:defRPr>
            </a:lvl6pPr>
            <a:lvl7pPr marL="3141065" indent="-241621" fontAlgn="base">
              <a:spcBef>
                <a:spcPct val="0"/>
              </a:spcBef>
              <a:spcAft>
                <a:spcPct val="0"/>
              </a:spcAft>
              <a:defRPr>
                <a:solidFill>
                  <a:schemeClr val="tx1"/>
                </a:solidFill>
                <a:latin typeface="Arial" charset="0"/>
                <a:cs typeface="Arial" charset="0"/>
              </a:defRPr>
            </a:lvl7pPr>
            <a:lvl8pPr marL="3624306" indent="-241621" fontAlgn="base">
              <a:spcBef>
                <a:spcPct val="0"/>
              </a:spcBef>
              <a:spcAft>
                <a:spcPct val="0"/>
              </a:spcAft>
              <a:defRPr>
                <a:solidFill>
                  <a:schemeClr val="tx1"/>
                </a:solidFill>
                <a:latin typeface="Arial" charset="0"/>
                <a:cs typeface="Arial" charset="0"/>
              </a:defRPr>
            </a:lvl8pPr>
            <a:lvl9pPr marL="4107547" indent="-241621" fontAlgn="base">
              <a:spcBef>
                <a:spcPct val="0"/>
              </a:spcBef>
              <a:spcAft>
                <a:spcPct val="0"/>
              </a:spcAft>
              <a:defRPr>
                <a:solidFill>
                  <a:schemeClr val="tx1"/>
                </a:solidFill>
                <a:latin typeface="Arial" charset="0"/>
                <a:cs typeface="Arial" charset="0"/>
              </a:defRPr>
            </a:lvl9pPr>
          </a:lstStyle>
          <a:p>
            <a:fld id="{4C6E9CDE-7DA4-4818-8443-DB9230B61F00}" type="slidenum">
              <a:rPr lang="en-US" altLang="en-US">
                <a:solidFill>
                  <a:srgbClr val="000000"/>
                </a:solidFill>
                <a:latin typeface="Calibri" pitchFamily="34" charset="0"/>
              </a:rPr>
              <a:pPr/>
              <a:t>97</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36458300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幻灯片图像占位符 1"/>
          <p:cNvSpPr>
            <a:spLocks noGrp="1" noRot="1" noChangeAspect="1" noTextEdit="1"/>
          </p:cNvSpPr>
          <p:nvPr>
            <p:ph type="sldImg"/>
          </p:nvPr>
        </p:nvSpPr>
        <p:spPr bwMode="auto">
          <a:xfrm>
            <a:off x="777875" y="1200150"/>
            <a:ext cx="5759450" cy="3240088"/>
          </a:xfrm>
          <a:noFill/>
          <a:ln>
            <a:solidFill>
              <a:srgbClr val="000000"/>
            </a:solidFill>
            <a:miter lim="800000"/>
            <a:headEnd/>
            <a:tailEnd/>
          </a:ln>
        </p:spPr>
      </p:sp>
      <p:sp>
        <p:nvSpPr>
          <p:cNvPr id="41574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5411" name="灯片编号占位符 3"/>
          <p:cNvSpPr txBox="1">
            <a:spLocks noGrp="1"/>
          </p:cNvSpPr>
          <p:nvPr/>
        </p:nvSpPr>
        <p:spPr bwMode="auto">
          <a:xfrm>
            <a:off x="4143587" y="9119476"/>
            <a:ext cx="3169920" cy="480060"/>
          </a:xfrm>
          <a:prstGeom prst="rect">
            <a:avLst/>
          </a:prstGeom>
          <a:noFill/>
          <a:ln>
            <a:miter lim="800000"/>
            <a:headEnd/>
            <a:tailEnd/>
          </a:ln>
        </p:spPr>
        <p:txBody>
          <a:bodyPr lIns="96648" tIns="48325" rIns="96648" bIns="48325" anchor="b"/>
          <a:lstStyle/>
          <a:p>
            <a:pPr algn="r">
              <a:defRPr/>
            </a:pPr>
            <a:fld id="{5B069734-FE1A-431E-9CD4-A65F982EB34B}" type="slidenum">
              <a:rPr lang="en-US" sz="1300">
                <a:solidFill>
                  <a:prstClr val="black"/>
                </a:solidFill>
              </a:rPr>
              <a:pPr algn="r">
                <a:defRPr/>
              </a:pPr>
              <a:t>99</a:t>
            </a:fld>
            <a:endParaRPr lang="en-US" sz="1300">
              <a:solidFill>
                <a:prstClr val="black"/>
              </a:solidFill>
            </a:endParaRPr>
          </a:p>
        </p:txBody>
      </p:sp>
    </p:spTree>
    <p:extLst>
      <p:ext uri="{BB962C8B-B14F-4D97-AF65-F5344CB8AC3E}">
        <p14:creationId xmlns:p14="http://schemas.microsoft.com/office/powerpoint/2010/main" val="41062819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幻灯片图像占位符 1"/>
          <p:cNvSpPr>
            <a:spLocks noGrp="1" noRot="1" noChangeAspect="1"/>
          </p:cNvSpPr>
          <p:nvPr>
            <p:ph type="sldImg"/>
          </p:nvPr>
        </p:nvSpPr>
        <p:spPr bwMode="auto">
          <a:xfrm>
            <a:off x="777875" y="1200150"/>
            <a:ext cx="5759450" cy="3240088"/>
          </a:xfrm>
          <a:noFill/>
          <a:ln>
            <a:solidFill>
              <a:srgbClr val="000000"/>
            </a:solidFill>
            <a:miter lim="800000"/>
            <a:headEnd/>
            <a:tailEnd/>
          </a:ln>
        </p:spPr>
      </p:sp>
      <p:sp>
        <p:nvSpPr>
          <p:cNvPr id="288770"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88771"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BE6C511-7635-424F-8CC5-B04F22C7C38B}" type="slidenum">
              <a:rPr lang="en-US">
                <a:solidFill>
                  <a:srgbClr val="000000"/>
                </a:solidFill>
                <a:cs typeface="Arial" charset="0"/>
              </a:rPr>
              <a:pPr fontAlgn="base">
                <a:spcBef>
                  <a:spcPct val="0"/>
                </a:spcBef>
                <a:spcAft>
                  <a:spcPct val="0"/>
                </a:spcAft>
              </a:pPr>
              <a:t>101</a:t>
            </a:fld>
            <a:endParaRPr lang="en-US">
              <a:solidFill>
                <a:srgbClr val="000000"/>
              </a:solidFill>
              <a:cs typeface="Arial" charset="0"/>
            </a:endParaRPr>
          </a:p>
        </p:txBody>
      </p:sp>
    </p:spTree>
    <p:extLst>
      <p:ext uri="{BB962C8B-B14F-4D97-AF65-F5344CB8AC3E}">
        <p14:creationId xmlns:p14="http://schemas.microsoft.com/office/powerpoint/2010/main" val="41945098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Slide Image Placeholder 1"/>
          <p:cNvSpPr>
            <a:spLocks noGrp="1" noRot="1" noChangeAspect="1" noTextEdit="1"/>
          </p:cNvSpPr>
          <p:nvPr>
            <p:ph type="sldImg"/>
          </p:nvPr>
        </p:nvSpPr>
        <p:spPr bwMode="auto">
          <a:xfrm>
            <a:off x="777875" y="1200150"/>
            <a:ext cx="5759450" cy="3240088"/>
          </a:xfrm>
          <a:noFill/>
          <a:ln>
            <a:solidFill>
              <a:srgbClr val="000000"/>
            </a:solidFill>
            <a:miter lim="800000"/>
            <a:headEnd/>
            <a:tailEnd/>
          </a:ln>
        </p:spPr>
      </p:sp>
      <p:sp>
        <p:nvSpPr>
          <p:cNvPr id="4177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1555" name="Slide Number Placeholder 3"/>
          <p:cNvSpPr txBox="1">
            <a:spLocks noGrp="1"/>
          </p:cNvSpPr>
          <p:nvPr/>
        </p:nvSpPr>
        <p:spPr bwMode="auto">
          <a:xfrm>
            <a:off x="4143587" y="9119476"/>
            <a:ext cx="3169920" cy="480060"/>
          </a:xfrm>
          <a:prstGeom prst="rect">
            <a:avLst/>
          </a:prstGeom>
          <a:noFill/>
          <a:ln>
            <a:miter lim="800000"/>
            <a:headEnd/>
            <a:tailEnd/>
          </a:ln>
        </p:spPr>
        <p:txBody>
          <a:bodyPr lIns="96648" tIns="48325" rIns="96648" bIns="48325" anchor="b"/>
          <a:lstStyle/>
          <a:p>
            <a:pPr algn="r">
              <a:defRPr/>
            </a:pPr>
            <a:fld id="{B42E5F56-2F5C-4D99-B09F-BC163A01D05C}" type="slidenum">
              <a:rPr lang="en-US" sz="1300">
                <a:solidFill>
                  <a:prstClr val="black"/>
                </a:solidFill>
              </a:rPr>
              <a:pPr algn="r">
                <a:defRPr/>
              </a:pPr>
              <a:t>102</a:t>
            </a:fld>
            <a:endParaRPr lang="en-US" sz="1300">
              <a:solidFill>
                <a:prstClr val="black"/>
              </a:solidFill>
            </a:endParaRPr>
          </a:p>
        </p:txBody>
      </p:sp>
    </p:spTree>
    <p:extLst>
      <p:ext uri="{BB962C8B-B14F-4D97-AF65-F5344CB8AC3E}">
        <p14:creationId xmlns:p14="http://schemas.microsoft.com/office/powerpoint/2010/main" val="25841690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幻灯片图像占位符 1"/>
          <p:cNvSpPr>
            <a:spLocks noGrp="1" noRot="1" noChangeAspect="1" noTextEdit="1"/>
          </p:cNvSpPr>
          <p:nvPr>
            <p:ph type="sldImg"/>
          </p:nvPr>
        </p:nvSpPr>
        <p:spPr bwMode="auto">
          <a:xfrm>
            <a:off x="777875" y="1200150"/>
            <a:ext cx="5759450" cy="3240088"/>
          </a:xfrm>
          <a:noFill/>
          <a:ln>
            <a:solidFill>
              <a:srgbClr val="000000"/>
            </a:solidFill>
            <a:miter lim="800000"/>
            <a:headEnd/>
            <a:tailEnd/>
          </a:ln>
        </p:spPr>
      </p:sp>
      <p:sp>
        <p:nvSpPr>
          <p:cNvPr id="419843"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7699" name="灯片编号占位符 3"/>
          <p:cNvSpPr txBox="1">
            <a:spLocks noGrp="1"/>
          </p:cNvSpPr>
          <p:nvPr/>
        </p:nvSpPr>
        <p:spPr bwMode="auto">
          <a:xfrm>
            <a:off x="4143587" y="9119476"/>
            <a:ext cx="3169920" cy="480060"/>
          </a:xfrm>
          <a:prstGeom prst="rect">
            <a:avLst/>
          </a:prstGeom>
          <a:noFill/>
          <a:ln>
            <a:miter lim="800000"/>
            <a:headEnd/>
            <a:tailEnd/>
          </a:ln>
        </p:spPr>
        <p:txBody>
          <a:bodyPr lIns="96648" tIns="48325" rIns="96648" bIns="48325" anchor="b"/>
          <a:lstStyle/>
          <a:p>
            <a:pPr algn="r">
              <a:defRPr/>
            </a:pPr>
            <a:fld id="{BA3EBACC-40FD-467B-807C-46B07DA81E0C}" type="slidenum">
              <a:rPr lang="en-US" sz="1300">
                <a:solidFill>
                  <a:prstClr val="black"/>
                </a:solidFill>
              </a:rPr>
              <a:pPr algn="r">
                <a:defRPr/>
              </a:pPr>
              <a:t>104</a:t>
            </a:fld>
            <a:endParaRPr lang="en-US" sz="1300">
              <a:solidFill>
                <a:prstClr val="black"/>
              </a:solidFill>
            </a:endParaRPr>
          </a:p>
        </p:txBody>
      </p:sp>
    </p:spTree>
    <p:extLst>
      <p:ext uri="{BB962C8B-B14F-4D97-AF65-F5344CB8AC3E}">
        <p14:creationId xmlns:p14="http://schemas.microsoft.com/office/powerpoint/2010/main" val="30315215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幻灯片图像占位符 1"/>
          <p:cNvSpPr>
            <a:spLocks noGrp="1" noRot="1" noChangeAspect="1"/>
          </p:cNvSpPr>
          <p:nvPr>
            <p:ph type="sldImg"/>
          </p:nvPr>
        </p:nvSpPr>
        <p:spPr bwMode="auto">
          <a:xfrm>
            <a:off x="777875" y="1200150"/>
            <a:ext cx="5759450" cy="3240088"/>
          </a:xfrm>
          <a:noFill/>
          <a:ln>
            <a:solidFill>
              <a:srgbClr val="000000"/>
            </a:solidFill>
            <a:miter lim="800000"/>
            <a:headEnd/>
            <a:tailEnd/>
          </a:ln>
        </p:spPr>
      </p:sp>
      <p:sp>
        <p:nvSpPr>
          <p:cNvPr id="323586"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23587"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5DD10D4-6DD6-483E-98A4-04F6AA4F2A0E}" type="slidenum">
              <a:rPr lang="en-US">
                <a:solidFill>
                  <a:srgbClr val="000000"/>
                </a:solidFill>
                <a:cs typeface="Arial" charset="0"/>
              </a:rPr>
              <a:pPr fontAlgn="base">
                <a:spcBef>
                  <a:spcPct val="0"/>
                </a:spcBef>
                <a:spcAft>
                  <a:spcPct val="0"/>
                </a:spcAft>
              </a:pPr>
              <a:t>109</a:t>
            </a:fld>
            <a:endParaRPr lang="en-US">
              <a:solidFill>
                <a:srgbClr val="000000"/>
              </a:solidFill>
              <a:cs typeface="Arial" charset="0"/>
            </a:endParaRPr>
          </a:p>
        </p:txBody>
      </p:sp>
    </p:spTree>
    <p:extLst>
      <p:ext uri="{BB962C8B-B14F-4D97-AF65-F5344CB8AC3E}">
        <p14:creationId xmlns:p14="http://schemas.microsoft.com/office/powerpoint/2010/main" val="3233801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Slide Image Placeholder 1"/>
          <p:cNvSpPr>
            <a:spLocks noGrp="1" noRot="1" noChangeAspect="1"/>
          </p:cNvSpPr>
          <p:nvPr>
            <p:ph type="sldImg"/>
          </p:nvPr>
        </p:nvSpPr>
        <p:spPr bwMode="auto">
          <a:xfrm>
            <a:off x="777875" y="1200150"/>
            <a:ext cx="5759450" cy="3240088"/>
          </a:xfrm>
          <a:noFill/>
          <a:ln>
            <a:solidFill>
              <a:srgbClr val="000000"/>
            </a:solidFill>
            <a:miter lim="800000"/>
            <a:headEnd/>
            <a:tailEnd/>
          </a:ln>
        </p:spPr>
      </p:sp>
      <p:sp>
        <p:nvSpPr>
          <p:cNvPr id="3328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3328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EAD0D8F-3487-4FD3-907B-60EC296F2201}" type="slidenum">
              <a:rPr lang="en-US">
                <a:solidFill>
                  <a:srgbClr val="000000"/>
                </a:solidFill>
                <a:cs typeface="Arial" charset="0"/>
              </a:rPr>
              <a:pPr fontAlgn="base">
                <a:spcBef>
                  <a:spcPct val="0"/>
                </a:spcBef>
                <a:spcAft>
                  <a:spcPct val="0"/>
                </a:spcAft>
              </a:pPr>
              <a:t>110</a:t>
            </a:fld>
            <a:endParaRPr lang="en-US">
              <a:solidFill>
                <a:srgbClr val="000000"/>
              </a:solidFill>
              <a:cs typeface="Arial" charset="0"/>
            </a:endParaRPr>
          </a:p>
        </p:txBody>
      </p:sp>
    </p:spTree>
    <p:extLst>
      <p:ext uri="{BB962C8B-B14F-4D97-AF65-F5344CB8AC3E}">
        <p14:creationId xmlns:p14="http://schemas.microsoft.com/office/powerpoint/2010/main" val="2820937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75DE78-ABAC-6447-A515-5128D53432AE}"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0771438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Slide Image Placeholder 1"/>
          <p:cNvSpPr>
            <a:spLocks noGrp="1" noRot="1" noChangeAspect="1"/>
          </p:cNvSpPr>
          <p:nvPr>
            <p:ph type="sldImg"/>
          </p:nvPr>
        </p:nvSpPr>
        <p:spPr bwMode="auto">
          <a:xfrm>
            <a:off x="777875" y="1200150"/>
            <a:ext cx="5759450" cy="3240088"/>
          </a:xfrm>
          <a:noFill/>
          <a:ln>
            <a:solidFill>
              <a:srgbClr val="000000"/>
            </a:solidFill>
            <a:miter lim="800000"/>
            <a:headEnd/>
            <a:tailEnd/>
          </a:ln>
        </p:spPr>
      </p:sp>
      <p:sp>
        <p:nvSpPr>
          <p:cNvPr id="3358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3358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7AA2384-8A1D-4ECB-933B-542383A1841E}" type="slidenum">
              <a:rPr lang="en-US">
                <a:solidFill>
                  <a:srgbClr val="000000"/>
                </a:solidFill>
                <a:cs typeface="Arial" charset="0"/>
              </a:rPr>
              <a:pPr fontAlgn="base">
                <a:spcBef>
                  <a:spcPct val="0"/>
                </a:spcBef>
                <a:spcAft>
                  <a:spcPct val="0"/>
                </a:spcAft>
              </a:pPr>
              <a:t>111</a:t>
            </a:fld>
            <a:endParaRPr lang="en-US">
              <a:solidFill>
                <a:srgbClr val="000000"/>
              </a:solidFill>
              <a:cs typeface="Arial" charset="0"/>
            </a:endParaRPr>
          </a:p>
        </p:txBody>
      </p:sp>
    </p:spTree>
    <p:extLst>
      <p:ext uri="{BB962C8B-B14F-4D97-AF65-F5344CB8AC3E}">
        <p14:creationId xmlns:p14="http://schemas.microsoft.com/office/powerpoint/2010/main" val="3527497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Slide Image Placeholder 1"/>
          <p:cNvSpPr>
            <a:spLocks noGrp="1" noRot="1" noChangeAspect="1"/>
          </p:cNvSpPr>
          <p:nvPr>
            <p:ph type="sldImg"/>
          </p:nvPr>
        </p:nvSpPr>
        <p:spPr bwMode="auto">
          <a:xfrm>
            <a:off x="777875" y="1200150"/>
            <a:ext cx="5759450" cy="3240088"/>
          </a:xfrm>
          <a:noFill/>
          <a:ln>
            <a:solidFill>
              <a:srgbClr val="000000"/>
            </a:solidFill>
            <a:miter lim="800000"/>
            <a:headEnd/>
            <a:tailEnd/>
          </a:ln>
        </p:spPr>
      </p:sp>
      <p:sp>
        <p:nvSpPr>
          <p:cNvPr id="3389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3389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75CD272-CFCE-4362-A6F4-FA5E29773933}" type="slidenum">
              <a:rPr lang="en-US">
                <a:solidFill>
                  <a:srgbClr val="000000"/>
                </a:solidFill>
                <a:cs typeface="Arial" charset="0"/>
              </a:rPr>
              <a:pPr fontAlgn="base">
                <a:spcBef>
                  <a:spcPct val="0"/>
                </a:spcBef>
                <a:spcAft>
                  <a:spcPct val="0"/>
                </a:spcAft>
              </a:pPr>
              <a:t>112</a:t>
            </a:fld>
            <a:endParaRPr lang="en-US">
              <a:solidFill>
                <a:srgbClr val="000000"/>
              </a:solidFill>
              <a:cs typeface="Arial" charset="0"/>
            </a:endParaRPr>
          </a:p>
        </p:txBody>
      </p:sp>
    </p:spTree>
    <p:extLst>
      <p:ext uri="{BB962C8B-B14F-4D97-AF65-F5344CB8AC3E}">
        <p14:creationId xmlns:p14="http://schemas.microsoft.com/office/powerpoint/2010/main" val="29215704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Slide Image Placeholder 1"/>
          <p:cNvSpPr>
            <a:spLocks noGrp="1" noRot="1" noChangeAspect="1"/>
          </p:cNvSpPr>
          <p:nvPr>
            <p:ph type="sldImg"/>
          </p:nvPr>
        </p:nvSpPr>
        <p:spPr bwMode="auto">
          <a:xfrm>
            <a:off x="777875" y="1200150"/>
            <a:ext cx="5759450" cy="3240088"/>
          </a:xfrm>
          <a:noFill/>
          <a:ln>
            <a:solidFill>
              <a:srgbClr val="000000"/>
            </a:solidFill>
            <a:miter lim="800000"/>
            <a:headEnd/>
            <a:tailEnd/>
          </a:ln>
        </p:spPr>
      </p:sp>
      <p:sp>
        <p:nvSpPr>
          <p:cNvPr id="3420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3420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15BC931-9CC4-405D-BDBE-F97AFABA1C9C}" type="slidenum">
              <a:rPr lang="en-US">
                <a:solidFill>
                  <a:srgbClr val="000000"/>
                </a:solidFill>
                <a:cs typeface="Arial" charset="0"/>
              </a:rPr>
              <a:pPr fontAlgn="base">
                <a:spcBef>
                  <a:spcPct val="0"/>
                </a:spcBef>
                <a:spcAft>
                  <a:spcPct val="0"/>
                </a:spcAft>
              </a:pPr>
              <a:t>113</a:t>
            </a:fld>
            <a:endParaRPr lang="en-US">
              <a:solidFill>
                <a:srgbClr val="000000"/>
              </a:solidFill>
              <a:cs typeface="Arial" charset="0"/>
            </a:endParaRPr>
          </a:p>
        </p:txBody>
      </p:sp>
    </p:spTree>
    <p:extLst>
      <p:ext uri="{BB962C8B-B14F-4D97-AF65-F5344CB8AC3E}">
        <p14:creationId xmlns:p14="http://schemas.microsoft.com/office/powerpoint/2010/main" val="5191224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Slide Image Placeholder 1"/>
          <p:cNvSpPr>
            <a:spLocks noGrp="1" noRot="1" noChangeAspect="1"/>
          </p:cNvSpPr>
          <p:nvPr>
            <p:ph type="sldImg"/>
          </p:nvPr>
        </p:nvSpPr>
        <p:spPr bwMode="auto">
          <a:xfrm>
            <a:off x="777875" y="1200150"/>
            <a:ext cx="5759450" cy="3240088"/>
          </a:xfrm>
          <a:noFill/>
          <a:ln>
            <a:solidFill>
              <a:srgbClr val="000000"/>
            </a:solidFill>
            <a:miter lim="800000"/>
            <a:headEnd/>
            <a:tailEnd/>
          </a:ln>
        </p:spPr>
      </p:sp>
      <p:sp>
        <p:nvSpPr>
          <p:cNvPr id="3450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3450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37DFF53-221B-4F6F-BD4C-67B4C90CAC7F}" type="slidenum">
              <a:rPr lang="en-US">
                <a:solidFill>
                  <a:srgbClr val="000000"/>
                </a:solidFill>
                <a:cs typeface="Arial" charset="0"/>
              </a:rPr>
              <a:pPr fontAlgn="base">
                <a:spcBef>
                  <a:spcPct val="0"/>
                </a:spcBef>
                <a:spcAft>
                  <a:spcPct val="0"/>
                </a:spcAft>
              </a:pPr>
              <a:t>114</a:t>
            </a:fld>
            <a:endParaRPr lang="en-US">
              <a:solidFill>
                <a:srgbClr val="000000"/>
              </a:solidFill>
              <a:cs typeface="Arial" charset="0"/>
            </a:endParaRPr>
          </a:p>
        </p:txBody>
      </p:sp>
    </p:spTree>
    <p:extLst>
      <p:ext uri="{BB962C8B-B14F-4D97-AF65-F5344CB8AC3E}">
        <p14:creationId xmlns:p14="http://schemas.microsoft.com/office/powerpoint/2010/main" val="42697338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Slide Image Placeholder 1"/>
          <p:cNvSpPr>
            <a:spLocks noGrp="1" noRot="1" noChangeAspect="1"/>
          </p:cNvSpPr>
          <p:nvPr>
            <p:ph type="sldImg"/>
          </p:nvPr>
        </p:nvSpPr>
        <p:spPr bwMode="auto">
          <a:xfrm>
            <a:off x="777875" y="1200150"/>
            <a:ext cx="5759450" cy="3240088"/>
          </a:xfrm>
          <a:noFill/>
          <a:ln>
            <a:solidFill>
              <a:srgbClr val="000000"/>
            </a:solidFill>
            <a:miter lim="800000"/>
            <a:headEnd/>
            <a:tailEnd/>
          </a:ln>
        </p:spPr>
      </p:sp>
      <p:sp>
        <p:nvSpPr>
          <p:cNvPr id="3450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3450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37DFF53-221B-4F6F-BD4C-67B4C90CAC7F}" type="slidenum">
              <a:rPr lang="en-US">
                <a:solidFill>
                  <a:srgbClr val="000000"/>
                </a:solidFill>
                <a:cs typeface="Arial" charset="0"/>
              </a:rPr>
              <a:pPr fontAlgn="base">
                <a:spcBef>
                  <a:spcPct val="0"/>
                </a:spcBef>
                <a:spcAft>
                  <a:spcPct val="0"/>
                </a:spcAft>
              </a:pPr>
              <a:t>115</a:t>
            </a:fld>
            <a:endParaRPr lang="en-US">
              <a:solidFill>
                <a:srgbClr val="000000"/>
              </a:solidFill>
              <a:cs typeface="Arial" charset="0"/>
            </a:endParaRPr>
          </a:p>
        </p:txBody>
      </p:sp>
    </p:spTree>
    <p:extLst>
      <p:ext uri="{BB962C8B-B14F-4D97-AF65-F5344CB8AC3E}">
        <p14:creationId xmlns:p14="http://schemas.microsoft.com/office/powerpoint/2010/main" val="42697338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Slide Image Placeholder 1"/>
          <p:cNvSpPr>
            <a:spLocks noGrp="1" noRot="1" noChangeAspect="1"/>
          </p:cNvSpPr>
          <p:nvPr>
            <p:ph type="sldImg"/>
          </p:nvPr>
        </p:nvSpPr>
        <p:spPr bwMode="auto">
          <a:xfrm>
            <a:off x="777875" y="1200150"/>
            <a:ext cx="5759450" cy="3240088"/>
          </a:xfrm>
          <a:noFill/>
          <a:ln>
            <a:solidFill>
              <a:srgbClr val="000000"/>
            </a:solidFill>
            <a:miter lim="800000"/>
            <a:headEnd/>
            <a:tailEnd/>
          </a:ln>
        </p:spPr>
      </p:sp>
      <p:sp>
        <p:nvSpPr>
          <p:cNvPr id="3481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a:p>
            <a:pPr>
              <a:spcBef>
                <a:spcPct val="0"/>
              </a:spcBef>
            </a:pPr>
            <a:endParaRPr lang="en-US" dirty="0" smtClean="0"/>
          </a:p>
        </p:txBody>
      </p:sp>
      <p:sp>
        <p:nvSpPr>
          <p:cNvPr id="3481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BA5787F-8F4A-4A6A-A94D-9373A9E9BE0E}" type="slidenum">
              <a:rPr lang="en-US">
                <a:solidFill>
                  <a:srgbClr val="000000"/>
                </a:solidFill>
                <a:cs typeface="Arial" charset="0"/>
              </a:rPr>
              <a:pPr fontAlgn="base">
                <a:spcBef>
                  <a:spcPct val="0"/>
                </a:spcBef>
                <a:spcAft>
                  <a:spcPct val="0"/>
                </a:spcAft>
              </a:pPr>
              <a:t>116</a:t>
            </a:fld>
            <a:endParaRPr lang="en-US">
              <a:solidFill>
                <a:srgbClr val="000000"/>
              </a:solidFill>
              <a:cs typeface="Arial" charset="0"/>
            </a:endParaRPr>
          </a:p>
        </p:txBody>
      </p:sp>
    </p:spTree>
    <p:extLst>
      <p:ext uri="{BB962C8B-B14F-4D97-AF65-F5344CB8AC3E}">
        <p14:creationId xmlns:p14="http://schemas.microsoft.com/office/powerpoint/2010/main" val="2973689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Slide Image Placeholder 1"/>
          <p:cNvSpPr>
            <a:spLocks noGrp="1" noRot="1" noChangeAspect="1"/>
          </p:cNvSpPr>
          <p:nvPr>
            <p:ph type="sldImg"/>
          </p:nvPr>
        </p:nvSpPr>
        <p:spPr bwMode="auto">
          <a:xfrm>
            <a:off x="777875" y="1200150"/>
            <a:ext cx="5759450" cy="3240088"/>
          </a:xfrm>
          <a:noFill/>
          <a:ln>
            <a:solidFill>
              <a:srgbClr val="000000"/>
            </a:solidFill>
            <a:miter lim="800000"/>
            <a:headEnd/>
            <a:tailEnd/>
          </a:ln>
        </p:spPr>
      </p:sp>
      <p:sp>
        <p:nvSpPr>
          <p:cNvPr id="3584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584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6FBFEAA-CC66-4EF1-8B82-3944C04CC81A}" type="slidenum">
              <a:rPr lang="en-US">
                <a:solidFill>
                  <a:srgbClr val="000000"/>
                </a:solidFill>
                <a:cs typeface="Arial" charset="0"/>
              </a:rPr>
              <a:pPr fontAlgn="base">
                <a:spcBef>
                  <a:spcPct val="0"/>
                </a:spcBef>
                <a:spcAft>
                  <a:spcPct val="0"/>
                </a:spcAft>
              </a:pPr>
              <a:t>119</a:t>
            </a:fld>
            <a:endParaRPr lang="en-US">
              <a:solidFill>
                <a:srgbClr val="000000"/>
              </a:solidFill>
              <a:cs typeface="Arial" charset="0"/>
            </a:endParaRPr>
          </a:p>
        </p:txBody>
      </p:sp>
    </p:spTree>
    <p:extLst>
      <p:ext uri="{BB962C8B-B14F-4D97-AF65-F5344CB8AC3E}">
        <p14:creationId xmlns:p14="http://schemas.microsoft.com/office/powerpoint/2010/main" val="247938015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77875" y="1200150"/>
            <a:ext cx="5759450" cy="3240088"/>
          </a:xfrm>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3E75DE78-ABAC-6447-A515-5128D53432AE}" type="slidenum">
              <a:rPr lang="en-US" smtClean="0">
                <a:solidFill>
                  <a:prstClr val="black"/>
                </a:solidFill>
              </a:rPr>
              <a:pPr/>
              <a:t>125</a:t>
            </a:fld>
            <a:endParaRPr lang="en-US">
              <a:solidFill>
                <a:prstClr val="black"/>
              </a:solidFill>
            </a:endParaRPr>
          </a:p>
        </p:txBody>
      </p:sp>
    </p:spTree>
    <p:extLst>
      <p:ext uri="{BB962C8B-B14F-4D97-AF65-F5344CB8AC3E}">
        <p14:creationId xmlns:p14="http://schemas.microsoft.com/office/powerpoint/2010/main" val="395952929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3510810A-3834-4E1C-A979-13A76CCE2065}" type="slidenum">
              <a:rPr lang="en-US">
                <a:solidFill>
                  <a:prstClr val="black"/>
                </a:solidFill>
              </a:rPr>
              <a:pPr/>
              <a:t>140</a:t>
            </a:fld>
            <a:endParaRPr lang="en-US" dirty="0">
              <a:solidFill>
                <a:prstClr val="black"/>
              </a:solidFill>
            </a:endParaRPr>
          </a:p>
        </p:txBody>
      </p:sp>
      <p:sp>
        <p:nvSpPr>
          <p:cNvPr id="5122"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a:fld id="{7655C0DA-11B8-4003-8D4B-0C2D9F0C0792}" type="slidenum">
              <a:rPr lang="en-US" sz="1300">
                <a:solidFill>
                  <a:prstClr val="black"/>
                </a:solidFill>
              </a:rPr>
              <a:pPr algn="r"/>
              <a:t>140</a:t>
            </a:fld>
            <a:endParaRPr lang="en-US" sz="1300" dirty="0">
              <a:solidFill>
                <a:prstClr val="black"/>
              </a:solidFill>
            </a:endParaRPr>
          </a:p>
        </p:txBody>
      </p:sp>
      <p:sp>
        <p:nvSpPr>
          <p:cNvPr id="5123"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a:fld id="{763A5C2C-2827-49D3-8CFE-6895718EAC17}" type="slidenum">
              <a:rPr lang="en-US" altLang="zh-CN" sz="1300">
                <a:solidFill>
                  <a:prstClr val="black"/>
                </a:solidFill>
                <a:ea typeface="宋体"/>
              </a:rPr>
              <a:pPr algn="r"/>
              <a:t>140</a:t>
            </a:fld>
            <a:endParaRPr lang="en-US" altLang="zh-CN" sz="1300" dirty="0">
              <a:solidFill>
                <a:prstClr val="black"/>
              </a:solidFill>
              <a:ea typeface="宋体"/>
            </a:endParaRPr>
          </a:p>
        </p:txBody>
      </p:sp>
      <p:sp>
        <p:nvSpPr>
          <p:cNvPr id="5124" name="Rectangle 2"/>
          <p:cNvSpPr>
            <a:spLocks noGrp="1" noRot="1" noChangeAspect="1" noChangeArrowheads="1" noTextEdit="1"/>
          </p:cNvSpPr>
          <p:nvPr>
            <p:ph type="sldImg"/>
          </p:nvPr>
        </p:nvSpPr>
        <p:spPr>
          <a:xfrm>
            <a:off x="457200" y="722313"/>
            <a:ext cx="6400800" cy="3600450"/>
          </a:xfrm>
          <a:ln/>
        </p:spPr>
      </p:sp>
      <p:sp>
        <p:nvSpPr>
          <p:cNvPr id="5125" name="Rectangle 3"/>
          <p:cNvSpPr>
            <a:spLocks noGrp="1" noChangeArrowheads="1"/>
          </p:cNvSpPr>
          <p:nvPr>
            <p:ph type="body" idx="1"/>
          </p:nvPr>
        </p:nvSpPr>
        <p:spPr>
          <a:xfrm>
            <a:off x="731520" y="4560571"/>
            <a:ext cx="5852160" cy="4318874"/>
          </a:xfrm>
        </p:spPr>
        <p:txBody>
          <a:bodyPr/>
          <a:lstStyle/>
          <a:p>
            <a:endParaRPr lang="en-US" altLang="zh-CN" dirty="0"/>
          </a:p>
        </p:txBody>
      </p:sp>
    </p:spTree>
    <p:extLst>
      <p:ext uri="{BB962C8B-B14F-4D97-AF65-F5344CB8AC3E}">
        <p14:creationId xmlns:p14="http://schemas.microsoft.com/office/powerpoint/2010/main" val="313296690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dirty="0" smtClean="0"/>
              <a:t>The</a:t>
            </a:r>
            <a:r>
              <a:rPr lang="en-US" baseline="0" dirty="0" smtClean="0"/>
              <a:t> side lobes and their moves become an indicator of the low frequencies arriving</a:t>
            </a:r>
            <a:endParaRPr lang="en-US" dirty="0"/>
          </a:p>
        </p:txBody>
      </p:sp>
      <p:sp>
        <p:nvSpPr>
          <p:cNvPr id="4" name="Slide Number Placeholder 3"/>
          <p:cNvSpPr>
            <a:spLocks noGrp="1"/>
          </p:cNvSpPr>
          <p:nvPr>
            <p:ph type="sldNum" sz="quarter" idx="10"/>
          </p:nvPr>
        </p:nvSpPr>
        <p:spPr/>
        <p:txBody>
          <a:bodyPr/>
          <a:lstStyle/>
          <a:p>
            <a:fld id="{1CC83B76-DDC8-4E19-ADE0-00586F22DDDE}" type="slidenum">
              <a:rPr lang="en-US" smtClean="0">
                <a:solidFill>
                  <a:prstClr val="black"/>
                </a:solidFill>
              </a:rPr>
              <a:pPr/>
              <a:t>148</a:t>
            </a:fld>
            <a:endParaRPr lang="en-US" dirty="0">
              <a:solidFill>
                <a:prstClr val="black"/>
              </a:solidFill>
            </a:endParaRPr>
          </a:p>
        </p:txBody>
      </p:sp>
    </p:spTree>
    <p:extLst>
      <p:ext uri="{BB962C8B-B14F-4D97-AF65-F5344CB8AC3E}">
        <p14:creationId xmlns:p14="http://schemas.microsoft.com/office/powerpoint/2010/main" val="2975886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75DE78-ABAC-6447-A515-5128D53432AE}"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7483832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txBox="1">
            <a:spLocks noGrp="1" noChangeArrowheads="1"/>
          </p:cNvSpPr>
          <p:nvPr/>
        </p:nvSpPr>
        <p:spPr bwMode="auto">
          <a:xfrm>
            <a:off x="4143588" y="9119474"/>
            <a:ext cx="3169920" cy="480060"/>
          </a:xfrm>
          <a:prstGeom prst="rect">
            <a:avLst/>
          </a:prstGeom>
          <a:noFill/>
          <a:ln w="9525">
            <a:noFill/>
            <a:miter lim="800000"/>
            <a:headEnd/>
            <a:tailEnd/>
          </a:ln>
        </p:spPr>
        <p:txBody>
          <a:bodyPr lIns="96651" tIns="48325" rIns="96651" bIns="48325" anchor="b">
            <a:prstTxWarp prst="textNoShape">
              <a:avLst/>
            </a:prstTxWarp>
          </a:bodyPr>
          <a:lstStyle/>
          <a:p>
            <a:pPr algn="r" defTabSz="483306"/>
            <a:fld id="{80CCC1CD-6FB3-8C4A-B856-00CACF2AE715}" type="slidenum">
              <a:rPr lang="en-US" sz="1300">
                <a:solidFill>
                  <a:prstClr val="black"/>
                </a:solidFill>
              </a:rPr>
              <a:pPr algn="r" defTabSz="483306"/>
              <a:t>152</a:t>
            </a:fld>
            <a:endParaRPr lang="en-US" sz="1300">
              <a:solidFill>
                <a:prstClr val="black"/>
              </a:solidFill>
            </a:endParaRPr>
          </a:p>
        </p:txBody>
      </p:sp>
      <p:sp>
        <p:nvSpPr>
          <p:cNvPr id="147459" name="Rectangle 7"/>
          <p:cNvSpPr txBox="1">
            <a:spLocks noGrp="1" noChangeArrowheads="1"/>
          </p:cNvSpPr>
          <p:nvPr/>
        </p:nvSpPr>
        <p:spPr bwMode="auto">
          <a:xfrm>
            <a:off x="4143588" y="9119474"/>
            <a:ext cx="3169920" cy="480060"/>
          </a:xfrm>
          <a:prstGeom prst="rect">
            <a:avLst/>
          </a:prstGeom>
          <a:noFill/>
          <a:ln w="9525">
            <a:noFill/>
            <a:miter lim="800000"/>
            <a:headEnd/>
            <a:tailEnd/>
          </a:ln>
        </p:spPr>
        <p:txBody>
          <a:bodyPr lIns="96651" tIns="48325" rIns="96651" bIns="48325" anchor="b">
            <a:prstTxWarp prst="textNoShape">
              <a:avLst/>
            </a:prstTxWarp>
          </a:bodyPr>
          <a:lstStyle/>
          <a:p>
            <a:pPr algn="r" defTabSz="483306"/>
            <a:fld id="{FC4A7CA0-65E4-1A41-BEC0-6B2CC0091471}" type="slidenum">
              <a:rPr lang="en-US" altLang="zh-CN" sz="1300">
                <a:solidFill>
                  <a:prstClr val="black"/>
                </a:solidFill>
                <a:ea typeface="宋体"/>
                <a:cs typeface="宋体" charset="-122"/>
              </a:rPr>
              <a:pPr algn="r" defTabSz="483306"/>
              <a:t>152</a:t>
            </a:fld>
            <a:endParaRPr lang="en-US" altLang="zh-CN" sz="1300">
              <a:solidFill>
                <a:prstClr val="black"/>
              </a:solidFill>
              <a:ea typeface="宋体"/>
              <a:cs typeface="宋体" charset="-122"/>
            </a:endParaRPr>
          </a:p>
        </p:txBody>
      </p:sp>
      <p:sp>
        <p:nvSpPr>
          <p:cNvPr id="147460" name="Rectangle 2"/>
          <p:cNvSpPr>
            <a:spLocks noGrp="1" noRot="1" noChangeAspect="1" noChangeArrowheads="1" noTextEdit="1"/>
          </p:cNvSpPr>
          <p:nvPr>
            <p:ph type="sldImg"/>
          </p:nvPr>
        </p:nvSpPr>
        <p:spPr>
          <a:xfrm>
            <a:off x="457200" y="720725"/>
            <a:ext cx="6400800" cy="3600450"/>
          </a:xfrm>
          <a:ln/>
        </p:spPr>
      </p:sp>
      <p:sp>
        <p:nvSpPr>
          <p:cNvPr id="147461" name="Rectangle 3"/>
          <p:cNvSpPr>
            <a:spLocks noGrp="1" noChangeArrowheads="1"/>
          </p:cNvSpPr>
          <p:nvPr>
            <p:ph type="body" idx="1"/>
          </p:nvPr>
        </p:nvSpPr>
        <p:spPr>
          <a:noFill/>
          <a:ln/>
        </p:spPr>
        <p:txBody>
          <a:bodyPr/>
          <a:lstStyle/>
          <a:p>
            <a:pPr eaLnBrk="1" hangingPunct="1"/>
            <a:endParaRPr lang="en-US" altLang="zh-CN">
              <a:cs typeface="宋体" charset="-122"/>
            </a:endParaRPr>
          </a:p>
        </p:txBody>
      </p:sp>
    </p:spTree>
    <p:extLst>
      <p:ext uri="{BB962C8B-B14F-4D97-AF65-F5344CB8AC3E}">
        <p14:creationId xmlns:p14="http://schemas.microsoft.com/office/powerpoint/2010/main" val="192618769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4281CC23-2B38-45A1-AF76-F5997569E447}" type="slidenum">
              <a:rPr lang="en-US" altLang="zh-CN">
                <a:solidFill>
                  <a:prstClr val="black"/>
                </a:solidFill>
                <a:cs typeface="宋体"/>
              </a:rPr>
              <a:pPr>
                <a:defRPr/>
              </a:pPr>
              <a:t>163</a:t>
            </a:fld>
            <a:endParaRPr lang="en-US" altLang="zh-CN">
              <a:solidFill>
                <a:prstClr val="black"/>
              </a:solidFill>
              <a:cs typeface="宋体"/>
            </a:endParaRPr>
          </a:p>
        </p:txBody>
      </p:sp>
      <p:sp>
        <p:nvSpPr>
          <p:cNvPr id="33794" name="Rectangle 2"/>
          <p:cNvSpPr>
            <a:spLocks noGrp="1" noRot="1" noChangeAspect="1" noChangeArrowheads="1" noTextEdit="1"/>
          </p:cNvSpPr>
          <p:nvPr>
            <p:ph type="sldImg"/>
          </p:nvPr>
        </p:nvSpPr>
        <p:spPr bwMode="auto">
          <a:xfrm>
            <a:off x="777875" y="1200150"/>
            <a:ext cx="5759450" cy="3240088"/>
          </a:xfrm>
          <a:noFill/>
          <a:ln>
            <a:solidFill>
              <a:srgbClr val="000000"/>
            </a:solidFill>
            <a:miter lim="800000"/>
            <a:headEnd/>
            <a:tailEnd/>
          </a:ln>
        </p:spPr>
      </p:sp>
      <p:sp>
        <p:nvSpPr>
          <p:cNvPr id="3379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zh-CN"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1CB633B-4BFA-48B1-A7ED-2C8B2AC926A4}" type="slidenum">
              <a:rPr lang="en-US" altLang="zh-CN">
                <a:solidFill>
                  <a:prstClr val="black"/>
                </a:solidFill>
                <a:cs typeface="宋体"/>
              </a:rPr>
              <a:pPr>
                <a:defRPr/>
              </a:pPr>
              <a:t>164</a:t>
            </a:fld>
            <a:endParaRPr lang="en-US" altLang="zh-CN">
              <a:solidFill>
                <a:prstClr val="black"/>
              </a:solidFill>
              <a:cs typeface="宋体"/>
            </a:endParaRPr>
          </a:p>
        </p:txBody>
      </p:sp>
      <p:sp>
        <p:nvSpPr>
          <p:cNvPr id="35842" name="Rectangle 2"/>
          <p:cNvSpPr>
            <a:spLocks noGrp="1" noRot="1" noChangeAspect="1" noChangeArrowheads="1" noTextEdit="1"/>
          </p:cNvSpPr>
          <p:nvPr>
            <p:ph type="sldImg"/>
          </p:nvPr>
        </p:nvSpPr>
        <p:spPr bwMode="auto">
          <a:xfrm>
            <a:off x="777875" y="1200150"/>
            <a:ext cx="5759450" cy="3240088"/>
          </a:xfrm>
          <a:noFill/>
          <a:ln>
            <a:solidFill>
              <a:srgbClr val="000000"/>
            </a:solidFill>
            <a:miter lim="800000"/>
            <a:headEnd/>
            <a:tailEnd/>
          </a:ln>
        </p:spPr>
      </p:sp>
      <p:sp>
        <p:nvSpPr>
          <p:cNvPr id="3584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zh-CN"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A7CAD3A6-106E-4BD9-B1C9-B5FF75BD4F2F}" type="slidenum">
              <a:rPr lang="en-US" altLang="zh-CN">
                <a:solidFill>
                  <a:prstClr val="black"/>
                </a:solidFill>
                <a:cs typeface="宋体"/>
              </a:rPr>
              <a:pPr>
                <a:defRPr/>
              </a:pPr>
              <a:t>165</a:t>
            </a:fld>
            <a:endParaRPr lang="en-US" altLang="zh-CN">
              <a:solidFill>
                <a:prstClr val="black"/>
              </a:solidFill>
              <a:cs typeface="宋体"/>
            </a:endParaRPr>
          </a:p>
        </p:txBody>
      </p:sp>
      <p:sp>
        <p:nvSpPr>
          <p:cNvPr id="37890" name="Rectangle 2"/>
          <p:cNvSpPr>
            <a:spLocks noGrp="1" noRot="1" noChangeAspect="1" noChangeArrowheads="1" noTextEdit="1"/>
          </p:cNvSpPr>
          <p:nvPr>
            <p:ph type="sldImg"/>
          </p:nvPr>
        </p:nvSpPr>
        <p:spPr bwMode="auto">
          <a:xfrm>
            <a:off x="777875" y="1200150"/>
            <a:ext cx="5759450" cy="3240088"/>
          </a:xfrm>
          <a:noFill/>
          <a:ln>
            <a:solidFill>
              <a:srgbClr val="000000"/>
            </a:solidFill>
            <a:miter lim="800000"/>
            <a:headEnd/>
            <a:tailEnd/>
          </a:ln>
        </p:spPr>
      </p:sp>
      <p:sp>
        <p:nvSpPr>
          <p:cNvPr id="3789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zh-CN"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4562262C-58C0-4E50-B0AD-4B5DF6C0EBCC}" type="slidenum">
              <a:rPr lang="en-US" altLang="zh-CN">
                <a:solidFill>
                  <a:prstClr val="black"/>
                </a:solidFill>
                <a:cs typeface="宋体"/>
              </a:rPr>
              <a:pPr>
                <a:defRPr/>
              </a:pPr>
              <a:t>169</a:t>
            </a:fld>
            <a:endParaRPr lang="en-US" altLang="zh-CN">
              <a:solidFill>
                <a:prstClr val="black"/>
              </a:solidFill>
              <a:cs typeface="宋体"/>
            </a:endParaRPr>
          </a:p>
        </p:txBody>
      </p:sp>
      <p:sp>
        <p:nvSpPr>
          <p:cNvPr id="43010" name="Rectangle 2"/>
          <p:cNvSpPr>
            <a:spLocks noGrp="1" noRot="1" noChangeAspect="1" noChangeArrowheads="1" noTextEdit="1"/>
          </p:cNvSpPr>
          <p:nvPr>
            <p:ph type="sldImg"/>
          </p:nvPr>
        </p:nvSpPr>
        <p:spPr bwMode="auto">
          <a:xfrm>
            <a:off x="777875" y="1200150"/>
            <a:ext cx="5759450" cy="3240088"/>
          </a:xfrm>
          <a:noFill/>
          <a:ln>
            <a:solidFill>
              <a:srgbClr val="000000"/>
            </a:solidFill>
            <a:miter lim="800000"/>
            <a:headEnd/>
            <a:tailEnd/>
          </a:ln>
        </p:spPr>
      </p:sp>
      <p:sp>
        <p:nvSpPr>
          <p:cNvPr id="430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AD96E17-FC78-418D-B168-DA53B44B97CA}" type="slidenum">
              <a:rPr lang="en-US" altLang="zh-CN">
                <a:solidFill>
                  <a:prstClr val="black"/>
                </a:solidFill>
                <a:cs typeface="宋体"/>
              </a:rPr>
              <a:pPr>
                <a:defRPr/>
              </a:pPr>
              <a:t>170</a:t>
            </a:fld>
            <a:endParaRPr lang="en-US" altLang="zh-CN">
              <a:solidFill>
                <a:prstClr val="black"/>
              </a:solidFill>
              <a:cs typeface="宋体"/>
            </a:endParaRPr>
          </a:p>
        </p:txBody>
      </p:sp>
      <p:sp>
        <p:nvSpPr>
          <p:cNvPr id="45058" name="Rectangle 2"/>
          <p:cNvSpPr>
            <a:spLocks noGrp="1" noRot="1" noChangeAspect="1" noChangeArrowheads="1" noTextEdit="1"/>
          </p:cNvSpPr>
          <p:nvPr>
            <p:ph type="sldImg"/>
          </p:nvPr>
        </p:nvSpPr>
        <p:spPr bwMode="auto">
          <a:xfrm>
            <a:off x="777875" y="1200150"/>
            <a:ext cx="5759450" cy="3240088"/>
          </a:xfrm>
          <a:noFill/>
          <a:ln>
            <a:solidFill>
              <a:srgbClr val="000000"/>
            </a:solidFill>
            <a:miter lim="800000"/>
            <a:headEnd/>
            <a:tailEnd/>
          </a:ln>
        </p:spPr>
      </p:sp>
      <p:sp>
        <p:nvSpPr>
          <p:cNvPr id="450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04DD47EA-BE85-4F29-9D7F-CB6609EC3A84}" type="slidenum">
              <a:rPr lang="en-US" altLang="zh-CN">
                <a:solidFill>
                  <a:prstClr val="black"/>
                </a:solidFill>
                <a:cs typeface="宋体"/>
              </a:rPr>
              <a:pPr>
                <a:defRPr/>
              </a:pPr>
              <a:t>171</a:t>
            </a:fld>
            <a:endParaRPr lang="en-US" altLang="zh-CN">
              <a:solidFill>
                <a:prstClr val="black"/>
              </a:solidFill>
              <a:cs typeface="宋体"/>
            </a:endParaRPr>
          </a:p>
        </p:txBody>
      </p:sp>
      <p:sp>
        <p:nvSpPr>
          <p:cNvPr id="47106" name="Rectangle 2"/>
          <p:cNvSpPr>
            <a:spLocks noGrp="1" noRot="1" noChangeAspect="1" noChangeArrowheads="1" noTextEdit="1"/>
          </p:cNvSpPr>
          <p:nvPr>
            <p:ph type="sldImg"/>
          </p:nvPr>
        </p:nvSpPr>
        <p:spPr bwMode="auto">
          <a:xfrm>
            <a:off x="777875" y="1200150"/>
            <a:ext cx="5759450" cy="3240088"/>
          </a:xfrm>
          <a:noFill/>
          <a:ln>
            <a:solidFill>
              <a:srgbClr val="000000"/>
            </a:solidFill>
            <a:miter lim="800000"/>
            <a:headEnd/>
            <a:tailEnd/>
          </a:ln>
        </p:spPr>
      </p:sp>
      <p:sp>
        <p:nvSpPr>
          <p:cNvPr id="4710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56CFC13-0AA6-4DCA-8AAD-583E91B2EE38}" type="slidenum">
              <a:rPr lang="en-US" altLang="zh-CN">
                <a:solidFill>
                  <a:prstClr val="black"/>
                </a:solidFill>
                <a:cs typeface="宋体"/>
              </a:rPr>
              <a:pPr>
                <a:defRPr/>
              </a:pPr>
              <a:t>172</a:t>
            </a:fld>
            <a:endParaRPr lang="en-US" altLang="zh-CN">
              <a:solidFill>
                <a:prstClr val="black"/>
              </a:solidFill>
              <a:cs typeface="宋体"/>
            </a:endParaRPr>
          </a:p>
        </p:txBody>
      </p:sp>
      <p:sp>
        <p:nvSpPr>
          <p:cNvPr id="49154" name="Rectangle 2"/>
          <p:cNvSpPr>
            <a:spLocks noGrp="1" noRot="1" noChangeAspect="1" noChangeArrowheads="1" noTextEdit="1"/>
          </p:cNvSpPr>
          <p:nvPr>
            <p:ph type="sldImg"/>
          </p:nvPr>
        </p:nvSpPr>
        <p:spPr bwMode="auto">
          <a:xfrm>
            <a:off x="777875" y="1200150"/>
            <a:ext cx="5759450" cy="3240088"/>
          </a:xfrm>
          <a:noFill/>
          <a:ln>
            <a:solidFill>
              <a:srgbClr val="000000"/>
            </a:solidFill>
            <a:miter lim="800000"/>
            <a:headEnd/>
            <a:tailEnd/>
          </a:ln>
        </p:spPr>
      </p:sp>
      <p:sp>
        <p:nvSpPr>
          <p:cNvPr id="4915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txBox="1">
            <a:spLocks noGrp="1" noChangeArrowheads="1"/>
          </p:cNvSpPr>
          <p:nvPr/>
        </p:nvSpPr>
        <p:spPr bwMode="auto">
          <a:xfrm>
            <a:off x="4143588" y="9119474"/>
            <a:ext cx="3169920" cy="480060"/>
          </a:xfrm>
          <a:prstGeom prst="rect">
            <a:avLst/>
          </a:prstGeom>
          <a:noFill/>
          <a:ln w="9525">
            <a:noFill/>
            <a:miter lim="800000"/>
            <a:headEnd/>
            <a:tailEnd/>
          </a:ln>
        </p:spPr>
        <p:txBody>
          <a:bodyPr lIns="96649" tIns="48324" rIns="96649" bIns="48324" anchor="b"/>
          <a:lstStyle/>
          <a:p>
            <a:pPr algn="r"/>
            <a:fld id="{7AFB54F1-3D8E-466F-A780-762DE40DC59B}" type="slidenum">
              <a:rPr lang="en-US" sz="1300"/>
              <a:pPr algn="r"/>
              <a:t>174</a:t>
            </a:fld>
            <a:endParaRPr lang="en-US" sz="1300" dirty="0"/>
          </a:p>
        </p:txBody>
      </p:sp>
      <p:sp>
        <p:nvSpPr>
          <p:cNvPr id="65538" name="Rectangle 2"/>
          <p:cNvSpPr>
            <a:spLocks noGrp="1" noRot="1" noChangeAspect="1" noChangeArrowheads="1" noTextEdit="1"/>
          </p:cNvSpPr>
          <p:nvPr>
            <p:ph type="sldImg"/>
          </p:nvPr>
        </p:nvSpPr>
        <p:spPr bwMode="auto">
          <a:xfrm>
            <a:off x="431800" y="722313"/>
            <a:ext cx="6450013" cy="3629025"/>
          </a:xfrm>
          <a:noFill/>
          <a:ln>
            <a:solidFill>
              <a:srgbClr val="000000"/>
            </a:solidFill>
            <a:miter lim="800000"/>
            <a:headEnd/>
            <a:tailEnd/>
          </a:ln>
        </p:spPr>
      </p:sp>
      <p:sp>
        <p:nvSpPr>
          <p:cNvPr id="65539" name="Rectangle 3"/>
          <p:cNvSpPr>
            <a:spLocks noGrp="1" noChangeArrowheads="1"/>
          </p:cNvSpPr>
          <p:nvPr>
            <p:ph type="body" idx="1"/>
          </p:nvPr>
        </p:nvSpPr>
        <p:spPr bwMode="auto">
          <a:xfrm>
            <a:off x="963509" y="4592241"/>
            <a:ext cx="5381413" cy="4272200"/>
          </a:xfrm>
          <a:noFill/>
        </p:spPr>
        <p:txBody>
          <a:bodyPr wrap="square" lIns="96229" tIns="48114" rIns="96229" bIns="48114"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defTabSz="966522" eaLnBrk="0" hangingPunct="0">
              <a:defRPr>
                <a:solidFill>
                  <a:schemeClr val="tx1"/>
                </a:solidFill>
                <a:latin typeface="Garamond" pitchFamily="18" charset="0"/>
                <a:cs typeface="Arial" charset="0"/>
              </a:defRPr>
            </a:lvl1pPr>
            <a:lvl2pPr marL="724892" indent="-278805" defTabSz="966522" eaLnBrk="0" hangingPunct="0">
              <a:defRPr>
                <a:solidFill>
                  <a:schemeClr val="tx1"/>
                </a:solidFill>
                <a:latin typeface="Garamond" pitchFamily="18" charset="0"/>
                <a:cs typeface="Arial" charset="0"/>
              </a:defRPr>
            </a:lvl2pPr>
            <a:lvl3pPr marL="1115217" indent="-223044" defTabSz="966522" eaLnBrk="0" hangingPunct="0">
              <a:defRPr>
                <a:solidFill>
                  <a:schemeClr val="tx1"/>
                </a:solidFill>
                <a:latin typeface="Garamond" pitchFamily="18" charset="0"/>
                <a:cs typeface="Arial" charset="0"/>
              </a:defRPr>
            </a:lvl3pPr>
            <a:lvl4pPr marL="1561305" indent="-223044" defTabSz="966522" eaLnBrk="0" hangingPunct="0">
              <a:defRPr>
                <a:solidFill>
                  <a:schemeClr val="tx1"/>
                </a:solidFill>
                <a:latin typeface="Garamond" pitchFamily="18" charset="0"/>
                <a:cs typeface="Arial" charset="0"/>
              </a:defRPr>
            </a:lvl4pPr>
            <a:lvl5pPr marL="2007392" indent="-223044" defTabSz="966522" eaLnBrk="0" hangingPunct="0">
              <a:defRPr>
                <a:solidFill>
                  <a:schemeClr val="tx1"/>
                </a:solidFill>
                <a:latin typeface="Garamond" pitchFamily="18" charset="0"/>
                <a:cs typeface="Arial" charset="0"/>
              </a:defRPr>
            </a:lvl5pPr>
            <a:lvl6pPr marL="2453478" indent="-223044" defTabSz="966522" eaLnBrk="0" fontAlgn="base" hangingPunct="0">
              <a:spcBef>
                <a:spcPct val="0"/>
              </a:spcBef>
              <a:spcAft>
                <a:spcPct val="0"/>
              </a:spcAft>
              <a:defRPr>
                <a:solidFill>
                  <a:schemeClr val="tx1"/>
                </a:solidFill>
                <a:latin typeface="Garamond" pitchFamily="18" charset="0"/>
                <a:cs typeface="Arial" charset="0"/>
              </a:defRPr>
            </a:lvl6pPr>
            <a:lvl7pPr marL="2899566" indent="-223044" defTabSz="966522" eaLnBrk="0" fontAlgn="base" hangingPunct="0">
              <a:spcBef>
                <a:spcPct val="0"/>
              </a:spcBef>
              <a:spcAft>
                <a:spcPct val="0"/>
              </a:spcAft>
              <a:defRPr>
                <a:solidFill>
                  <a:schemeClr val="tx1"/>
                </a:solidFill>
                <a:latin typeface="Garamond" pitchFamily="18" charset="0"/>
                <a:cs typeface="Arial" charset="0"/>
              </a:defRPr>
            </a:lvl7pPr>
            <a:lvl8pPr marL="3345654" indent="-223044" defTabSz="966522" eaLnBrk="0" fontAlgn="base" hangingPunct="0">
              <a:spcBef>
                <a:spcPct val="0"/>
              </a:spcBef>
              <a:spcAft>
                <a:spcPct val="0"/>
              </a:spcAft>
              <a:defRPr>
                <a:solidFill>
                  <a:schemeClr val="tx1"/>
                </a:solidFill>
                <a:latin typeface="Garamond" pitchFamily="18" charset="0"/>
                <a:cs typeface="Arial" charset="0"/>
              </a:defRPr>
            </a:lvl8pPr>
            <a:lvl9pPr marL="3791741" indent="-223044" defTabSz="966522" eaLnBrk="0" fontAlgn="base" hangingPunct="0">
              <a:spcBef>
                <a:spcPct val="0"/>
              </a:spcBef>
              <a:spcAft>
                <a:spcPct val="0"/>
              </a:spcAft>
              <a:defRPr>
                <a:solidFill>
                  <a:schemeClr val="tx1"/>
                </a:solidFill>
                <a:latin typeface="Garamond" pitchFamily="18" charset="0"/>
                <a:cs typeface="Arial" charset="0"/>
              </a:defRPr>
            </a:lvl9pPr>
          </a:lstStyle>
          <a:p>
            <a:pPr eaLnBrk="1" hangingPunct="1"/>
            <a:fld id="{79E85F47-3C16-400D-8EBF-951EA19C39F7}" type="slidenum">
              <a:rPr lang="en-US" smtClean="0">
                <a:solidFill>
                  <a:prstClr val="black"/>
                </a:solidFill>
                <a:latin typeface="Arial" charset="0"/>
              </a:rPr>
              <a:pPr eaLnBrk="1" hangingPunct="1"/>
              <a:t>178</a:t>
            </a:fld>
            <a:endParaRPr lang="en-US" dirty="0" smtClean="0">
              <a:solidFill>
                <a:prstClr val="black"/>
              </a:solidFill>
              <a:latin typeface="Arial" charset="0"/>
            </a:endParaRPr>
          </a:p>
        </p:txBody>
      </p:sp>
      <p:sp>
        <p:nvSpPr>
          <p:cNvPr id="73731" name="Rectangle 2"/>
          <p:cNvSpPr>
            <a:spLocks noGrp="1" noRot="1" noChangeAspect="1" noChangeArrowheads="1" noTextEdit="1"/>
          </p:cNvSpPr>
          <p:nvPr>
            <p:ph type="sldImg"/>
          </p:nvPr>
        </p:nvSpPr>
        <p:spPr>
          <a:xfrm>
            <a:off x="457200" y="720725"/>
            <a:ext cx="6400800" cy="3600450"/>
          </a:xfrm>
          <a:ln/>
        </p:spPr>
      </p:sp>
      <p:sp>
        <p:nvSpPr>
          <p:cNvPr id="73732"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txBox="1">
            <a:spLocks noGrp="1" noChangeArrowheads="1"/>
          </p:cNvSpPr>
          <p:nvPr/>
        </p:nvSpPr>
        <p:spPr bwMode="auto">
          <a:xfrm>
            <a:off x="4419827" y="9575448"/>
            <a:ext cx="3381248" cy="504063"/>
          </a:xfrm>
          <a:prstGeom prst="rect">
            <a:avLst/>
          </a:prstGeom>
          <a:noFill/>
          <a:ln w="9525">
            <a:noFill/>
            <a:miter lim="800000"/>
            <a:headEnd/>
            <a:tailEnd/>
          </a:ln>
        </p:spPr>
        <p:txBody>
          <a:bodyPr lIns="102170" tIns="51084" rIns="102170" bIns="51084" anchor="b">
            <a:prstTxWarp prst="textNoShape">
              <a:avLst/>
            </a:prstTxWarp>
          </a:bodyPr>
          <a:lstStyle/>
          <a:p>
            <a:pPr algn="r"/>
            <a:fld id="{80CCC1CD-6FB3-8C4A-B856-00CACF2AE715}" type="slidenum">
              <a:rPr lang="en-US" sz="1400">
                <a:solidFill>
                  <a:prstClr val="black"/>
                </a:solidFill>
              </a:rPr>
              <a:pPr algn="r"/>
              <a:t>19</a:t>
            </a:fld>
            <a:endParaRPr lang="en-US" sz="1400">
              <a:solidFill>
                <a:prstClr val="black"/>
              </a:solidFill>
            </a:endParaRPr>
          </a:p>
        </p:txBody>
      </p:sp>
      <p:sp>
        <p:nvSpPr>
          <p:cNvPr id="147459" name="Rectangle 7"/>
          <p:cNvSpPr txBox="1">
            <a:spLocks noGrp="1" noChangeArrowheads="1"/>
          </p:cNvSpPr>
          <p:nvPr/>
        </p:nvSpPr>
        <p:spPr bwMode="auto">
          <a:xfrm>
            <a:off x="4419827" y="9575448"/>
            <a:ext cx="3381248" cy="504063"/>
          </a:xfrm>
          <a:prstGeom prst="rect">
            <a:avLst/>
          </a:prstGeom>
          <a:noFill/>
          <a:ln w="9525">
            <a:noFill/>
            <a:miter lim="800000"/>
            <a:headEnd/>
            <a:tailEnd/>
          </a:ln>
        </p:spPr>
        <p:txBody>
          <a:bodyPr lIns="102170" tIns="51084" rIns="102170" bIns="51084" anchor="b">
            <a:prstTxWarp prst="textNoShape">
              <a:avLst/>
            </a:prstTxWarp>
          </a:bodyPr>
          <a:lstStyle/>
          <a:p>
            <a:pPr algn="r"/>
            <a:fld id="{FC4A7CA0-65E4-1A41-BEC0-6B2CC0091471}" type="slidenum">
              <a:rPr lang="en-US" altLang="zh-CN" sz="1400">
                <a:solidFill>
                  <a:prstClr val="black"/>
                </a:solidFill>
                <a:ea typeface="宋体"/>
                <a:cs typeface="宋体" charset="-122"/>
              </a:rPr>
              <a:pPr algn="r"/>
              <a:t>19</a:t>
            </a:fld>
            <a:endParaRPr lang="en-US" altLang="zh-CN" sz="1400">
              <a:solidFill>
                <a:prstClr val="black"/>
              </a:solidFill>
              <a:ea typeface="宋体"/>
              <a:cs typeface="宋体" charset="-122"/>
            </a:endParaRPr>
          </a:p>
        </p:txBody>
      </p:sp>
      <p:sp>
        <p:nvSpPr>
          <p:cNvPr id="147460" name="Rectangle 2"/>
          <p:cNvSpPr>
            <a:spLocks noGrp="1" noRot="1" noChangeAspect="1" noChangeArrowheads="1" noTextEdit="1"/>
          </p:cNvSpPr>
          <p:nvPr>
            <p:ph type="sldImg"/>
          </p:nvPr>
        </p:nvSpPr>
        <p:spPr>
          <a:xfrm>
            <a:off x="457200" y="720725"/>
            <a:ext cx="6400800" cy="3600450"/>
          </a:xfrm>
          <a:ln/>
        </p:spPr>
      </p:sp>
      <p:sp>
        <p:nvSpPr>
          <p:cNvPr id="147461" name="Rectangle 3"/>
          <p:cNvSpPr>
            <a:spLocks noGrp="1" noChangeArrowheads="1"/>
          </p:cNvSpPr>
          <p:nvPr>
            <p:ph type="body" idx="1"/>
          </p:nvPr>
        </p:nvSpPr>
        <p:spPr>
          <a:noFill/>
          <a:ln/>
        </p:spPr>
        <p:txBody>
          <a:bodyPr/>
          <a:lstStyle/>
          <a:p>
            <a:pPr eaLnBrk="1" hangingPunct="1"/>
            <a:endParaRPr lang="en-US" altLang="zh-CN">
              <a:cs typeface="宋体" charset="-122"/>
            </a:endParaRPr>
          </a:p>
        </p:txBody>
      </p:sp>
    </p:spTree>
    <p:extLst>
      <p:ext uri="{BB962C8B-B14F-4D97-AF65-F5344CB8AC3E}">
        <p14:creationId xmlns:p14="http://schemas.microsoft.com/office/powerpoint/2010/main" val="235482292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defTabSz="966522" eaLnBrk="0" hangingPunct="0">
              <a:defRPr>
                <a:solidFill>
                  <a:schemeClr val="tx1"/>
                </a:solidFill>
                <a:latin typeface="Garamond" pitchFamily="18" charset="0"/>
                <a:cs typeface="Arial" charset="0"/>
              </a:defRPr>
            </a:lvl1pPr>
            <a:lvl2pPr marL="724892" indent="-278805" defTabSz="966522" eaLnBrk="0" hangingPunct="0">
              <a:defRPr>
                <a:solidFill>
                  <a:schemeClr val="tx1"/>
                </a:solidFill>
                <a:latin typeface="Garamond" pitchFamily="18" charset="0"/>
                <a:cs typeface="Arial" charset="0"/>
              </a:defRPr>
            </a:lvl2pPr>
            <a:lvl3pPr marL="1115217" indent="-223044" defTabSz="966522" eaLnBrk="0" hangingPunct="0">
              <a:defRPr>
                <a:solidFill>
                  <a:schemeClr val="tx1"/>
                </a:solidFill>
                <a:latin typeface="Garamond" pitchFamily="18" charset="0"/>
                <a:cs typeface="Arial" charset="0"/>
              </a:defRPr>
            </a:lvl3pPr>
            <a:lvl4pPr marL="1561305" indent="-223044" defTabSz="966522" eaLnBrk="0" hangingPunct="0">
              <a:defRPr>
                <a:solidFill>
                  <a:schemeClr val="tx1"/>
                </a:solidFill>
                <a:latin typeface="Garamond" pitchFamily="18" charset="0"/>
                <a:cs typeface="Arial" charset="0"/>
              </a:defRPr>
            </a:lvl4pPr>
            <a:lvl5pPr marL="2007392" indent="-223044" defTabSz="966522" eaLnBrk="0" hangingPunct="0">
              <a:defRPr>
                <a:solidFill>
                  <a:schemeClr val="tx1"/>
                </a:solidFill>
                <a:latin typeface="Garamond" pitchFamily="18" charset="0"/>
                <a:cs typeface="Arial" charset="0"/>
              </a:defRPr>
            </a:lvl5pPr>
            <a:lvl6pPr marL="2453478" indent="-223044" defTabSz="966522" eaLnBrk="0" fontAlgn="base" hangingPunct="0">
              <a:spcBef>
                <a:spcPct val="0"/>
              </a:spcBef>
              <a:spcAft>
                <a:spcPct val="0"/>
              </a:spcAft>
              <a:defRPr>
                <a:solidFill>
                  <a:schemeClr val="tx1"/>
                </a:solidFill>
                <a:latin typeface="Garamond" pitchFamily="18" charset="0"/>
                <a:cs typeface="Arial" charset="0"/>
              </a:defRPr>
            </a:lvl6pPr>
            <a:lvl7pPr marL="2899566" indent="-223044" defTabSz="966522" eaLnBrk="0" fontAlgn="base" hangingPunct="0">
              <a:spcBef>
                <a:spcPct val="0"/>
              </a:spcBef>
              <a:spcAft>
                <a:spcPct val="0"/>
              </a:spcAft>
              <a:defRPr>
                <a:solidFill>
                  <a:schemeClr val="tx1"/>
                </a:solidFill>
                <a:latin typeface="Garamond" pitchFamily="18" charset="0"/>
                <a:cs typeface="Arial" charset="0"/>
              </a:defRPr>
            </a:lvl7pPr>
            <a:lvl8pPr marL="3345654" indent="-223044" defTabSz="966522" eaLnBrk="0" fontAlgn="base" hangingPunct="0">
              <a:spcBef>
                <a:spcPct val="0"/>
              </a:spcBef>
              <a:spcAft>
                <a:spcPct val="0"/>
              </a:spcAft>
              <a:defRPr>
                <a:solidFill>
                  <a:schemeClr val="tx1"/>
                </a:solidFill>
                <a:latin typeface="Garamond" pitchFamily="18" charset="0"/>
                <a:cs typeface="Arial" charset="0"/>
              </a:defRPr>
            </a:lvl8pPr>
            <a:lvl9pPr marL="3791741" indent="-223044" defTabSz="966522" eaLnBrk="0" fontAlgn="base" hangingPunct="0">
              <a:spcBef>
                <a:spcPct val="0"/>
              </a:spcBef>
              <a:spcAft>
                <a:spcPct val="0"/>
              </a:spcAft>
              <a:defRPr>
                <a:solidFill>
                  <a:schemeClr val="tx1"/>
                </a:solidFill>
                <a:latin typeface="Garamond" pitchFamily="18" charset="0"/>
                <a:cs typeface="Arial" charset="0"/>
              </a:defRPr>
            </a:lvl9pPr>
          </a:lstStyle>
          <a:p>
            <a:pPr eaLnBrk="1" hangingPunct="1"/>
            <a:fld id="{EE96602B-DB98-4569-B356-270BACF00212}" type="slidenum">
              <a:rPr lang="en-US" smtClean="0">
                <a:solidFill>
                  <a:prstClr val="black"/>
                </a:solidFill>
                <a:latin typeface="Arial" charset="0"/>
              </a:rPr>
              <a:pPr eaLnBrk="1" hangingPunct="1"/>
              <a:t>179</a:t>
            </a:fld>
            <a:endParaRPr lang="en-US" dirty="0" smtClean="0">
              <a:solidFill>
                <a:prstClr val="black"/>
              </a:solidFill>
              <a:latin typeface="Arial" charset="0"/>
            </a:endParaRPr>
          </a:p>
        </p:txBody>
      </p:sp>
      <p:sp>
        <p:nvSpPr>
          <p:cNvPr id="74755" name="Rectangle 2"/>
          <p:cNvSpPr>
            <a:spLocks noGrp="1" noRot="1" noChangeAspect="1" noChangeArrowheads="1" noTextEdit="1"/>
          </p:cNvSpPr>
          <p:nvPr>
            <p:ph type="sldImg"/>
          </p:nvPr>
        </p:nvSpPr>
        <p:spPr>
          <a:xfrm>
            <a:off x="457200" y="720725"/>
            <a:ext cx="6400800" cy="3600450"/>
          </a:xfrm>
          <a:ln/>
        </p:spPr>
      </p:sp>
      <p:sp>
        <p:nvSpPr>
          <p:cNvPr id="74756"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defTabSz="966522" eaLnBrk="0" hangingPunct="0">
              <a:defRPr>
                <a:solidFill>
                  <a:schemeClr val="tx1"/>
                </a:solidFill>
                <a:latin typeface="Garamond" pitchFamily="18" charset="0"/>
                <a:cs typeface="Arial" charset="0"/>
              </a:defRPr>
            </a:lvl1pPr>
            <a:lvl2pPr marL="724892" indent="-278805" defTabSz="966522" eaLnBrk="0" hangingPunct="0">
              <a:defRPr>
                <a:solidFill>
                  <a:schemeClr val="tx1"/>
                </a:solidFill>
                <a:latin typeface="Garamond" pitchFamily="18" charset="0"/>
                <a:cs typeface="Arial" charset="0"/>
              </a:defRPr>
            </a:lvl2pPr>
            <a:lvl3pPr marL="1115217" indent="-223044" defTabSz="966522" eaLnBrk="0" hangingPunct="0">
              <a:defRPr>
                <a:solidFill>
                  <a:schemeClr val="tx1"/>
                </a:solidFill>
                <a:latin typeface="Garamond" pitchFamily="18" charset="0"/>
                <a:cs typeface="Arial" charset="0"/>
              </a:defRPr>
            </a:lvl3pPr>
            <a:lvl4pPr marL="1561305" indent="-223044" defTabSz="966522" eaLnBrk="0" hangingPunct="0">
              <a:defRPr>
                <a:solidFill>
                  <a:schemeClr val="tx1"/>
                </a:solidFill>
                <a:latin typeface="Garamond" pitchFamily="18" charset="0"/>
                <a:cs typeface="Arial" charset="0"/>
              </a:defRPr>
            </a:lvl4pPr>
            <a:lvl5pPr marL="2007392" indent="-223044" defTabSz="966522" eaLnBrk="0" hangingPunct="0">
              <a:defRPr>
                <a:solidFill>
                  <a:schemeClr val="tx1"/>
                </a:solidFill>
                <a:latin typeface="Garamond" pitchFamily="18" charset="0"/>
                <a:cs typeface="Arial" charset="0"/>
              </a:defRPr>
            </a:lvl5pPr>
            <a:lvl6pPr marL="2453478" indent="-223044" defTabSz="966522" eaLnBrk="0" fontAlgn="base" hangingPunct="0">
              <a:spcBef>
                <a:spcPct val="0"/>
              </a:spcBef>
              <a:spcAft>
                <a:spcPct val="0"/>
              </a:spcAft>
              <a:defRPr>
                <a:solidFill>
                  <a:schemeClr val="tx1"/>
                </a:solidFill>
                <a:latin typeface="Garamond" pitchFamily="18" charset="0"/>
                <a:cs typeface="Arial" charset="0"/>
              </a:defRPr>
            </a:lvl6pPr>
            <a:lvl7pPr marL="2899566" indent="-223044" defTabSz="966522" eaLnBrk="0" fontAlgn="base" hangingPunct="0">
              <a:spcBef>
                <a:spcPct val="0"/>
              </a:spcBef>
              <a:spcAft>
                <a:spcPct val="0"/>
              </a:spcAft>
              <a:defRPr>
                <a:solidFill>
                  <a:schemeClr val="tx1"/>
                </a:solidFill>
                <a:latin typeface="Garamond" pitchFamily="18" charset="0"/>
                <a:cs typeface="Arial" charset="0"/>
              </a:defRPr>
            </a:lvl7pPr>
            <a:lvl8pPr marL="3345654" indent="-223044" defTabSz="966522" eaLnBrk="0" fontAlgn="base" hangingPunct="0">
              <a:spcBef>
                <a:spcPct val="0"/>
              </a:spcBef>
              <a:spcAft>
                <a:spcPct val="0"/>
              </a:spcAft>
              <a:defRPr>
                <a:solidFill>
                  <a:schemeClr val="tx1"/>
                </a:solidFill>
                <a:latin typeface="Garamond" pitchFamily="18" charset="0"/>
                <a:cs typeface="Arial" charset="0"/>
              </a:defRPr>
            </a:lvl8pPr>
            <a:lvl9pPr marL="3791741" indent="-223044" defTabSz="966522" eaLnBrk="0" fontAlgn="base" hangingPunct="0">
              <a:spcBef>
                <a:spcPct val="0"/>
              </a:spcBef>
              <a:spcAft>
                <a:spcPct val="0"/>
              </a:spcAft>
              <a:defRPr>
                <a:solidFill>
                  <a:schemeClr val="tx1"/>
                </a:solidFill>
                <a:latin typeface="Garamond" pitchFamily="18" charset="0"/>
                <a:cs typeface="Arial" charset="0"/>
              </a:defRPr>
            </a:lvl9pPr>
          </a:lstStyle>
          <a:p>
            <a:pPr eaLnBrk="1" hangingPunct="1"/>
            <a:fld id="{43F01CC8-273B-4EB3-BEE6-690D12CE8236}" type="slidenum">
              <a:rPr lang="en-US" smtClean="0">
                <a:solidFill>
                  <a:prstClr val="black"/>
                </a:solidFill>
                <a:latin typeface="Arial" charset="0"/>
              </a:rPr>
              <a:pPr eaLnBrk="1" hangingPunct="1"/>
              <a:t>180</a:t>
            </a:fld>
            <a:endParaRPr lang="en-US" dirty="0" smtClean="0">
              <a:solidFill>
                <a:prstClr val="black"/>
              </a:solidFill>
              <a:latin typeface="Arial" charset="0"/>
            </a:endParaRPr>
          </a:p>
        </p:txBody>
      </p:sp>
      <p:sp>
        <p:nvSpPr>
          <p:cNvPr id="75779" name="Rectangle 2"/>
          <p:cNvSpPr>
            <a:spLocks noGrp="1" noRot="1" noChangeAspect="1" noChangeArrowheads="1" noTextEdit="1"/>
          </p:cNvSpPr>
          <p:nvPr>
            <p:ph type="sldImg"/>
          </p:nvPr>
        </p:nvSpPr>
        <p:spPr>
          <a:xfrm>
            <a:off x="457200" y="720725"/>
            <a:ext cx="6400800" cy="3600450"/>
          </a:xfrm>
          <a:ln/>
        </p:spPr>
      </p:sp>
      <p:sp>
        <p:nvSpPr>
          <p:cNvPr id="75780"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defTabSz="966522" eaLnBrk="0" hangingPunct="0">
              <a:defRPr>
                <a:solidFill>
                  <a:schemeClr val="tx1"/>
                </a:solidFill>
                <a:latin typeface="Garamond" pitchFamily="18" charset="0"/>
                <a:cs typeface="Arial" charset="0"/>
              </a:defRPr>
            </a:lvl1pPr>
            <a:lvl2pPr marL="724892" indent="-278805" defTabSz="966522" eaLnBrk="0" hangingPunct="0">
              <a:defRPr>
                <a:solidFill>
                  <a:schemeClr val="tx1"/>
                </a:solidFill>
                <a:latin typeface="Garamond" pitchFamily="18" charset="0"/>
                <a:cs typeface="Arial" charset="0"/>
              </a:defRPr>
            </a:lvl2pPr>
            <a:lvl3pPr marL="1115217" indent="-223044" defTabSz="966522" eaLnBrk="0" hangingPunct="0">
              <a:defRPr>
                <a:solidFill>
                  <a:schemeClr val="tx1"/>
                </a:solidFill>
                <a:latin typeface="Garamond" pitchFamily="18" charset="0"/>
                <a:cs typeface="Arial" charset="0"/>
              </a:defRPr>
            </a:lvl3pPr>
            <a:lvl4pPr marL="1561305" indent="-223044" defTabSz="966522" eaLnBrk="0" hangingPunct="0">
              <a:defRPr>
                <a:solidFill>
                  <a:schemeClr val="tx1"/>
                </a:solidFill>
                <a:latin typeface="Garamond" pitchFamily="18" charset="0"/>
                <a:cs typeface="Arial" charset="0"/>
              </a:defRPr>
            </a:lvl4pPr>
            <a:lvl5pPr marL="2007392" indent="-223044" defTabSz="966522" eaLnBrk="0" hangingPunct="0">
              <a:defRPr>
                <a:solidFill>
                  <a:schemeClr val="tx1"/>
                </a:solidFill>
                <a:latin typeface="Garamond" pitchFamily="18" charset="0"/>
                <a:cs typeface="Arial" charset="0"/>
              </a:defRPr>
            </a:lvl5pPr>
            <a:lvl6pPr marL="2453478" indent="-223044" defTabSz="966522" eaLnBrk="0" fontAlgn="base" hangingPunct="0">
              <a:spcBef>
                <a:spcPct val="0"/>
              </a:spcBef>
              <a:spcAft>
                <a:spcPct val="0"/>
              </a:spcAft>
              <a:defRPr>
                <a:solidFill>
                  <a:schemeClr val="tx1"/>
                </a:solidFill>
                <a:latin typeface="Garamond" pitchFamily="18" charset="0"/>
                <a:cs typeface="Arial" charset="0"/>
              </a:defRPr>
            </a:lvl6pPr>
            <a:lvl7pPr marL="2899566" indent="-223044" defTabSz="966522" eaLnBrk="0" fontAlgn="base" hangingPunct="0">
              <a:spcBef>
                <a:spcPct val="0"/>
              </a:spcBef>
              <a:spcAft>
                <a:spcPct val="0"/>
              </a:spcAft>
              <a:defRPr>
                <a:solidFill>
                  <a:schemeClr val="tx1"/>
                </a:solidFill>
                <a:latin typeface="Garamond" pitchFamily="18" charset="0"/>
                <a:cs typeface="Arial" charset="0"/>
              </a:defRPr>
            </a:lvl7pPr>
            <a:lvl8pPr marL="3345654" indent="-223044" defTabSz="966522" eaLnBrk="0" fontAlgn="base" hangingPunct="0">
              <a:spcBef>
                <a:spcPct val="0"/>
              </a:spcBef>
              <a:spcAft>
                <a:spcPct val="0"/>
              </a:spcAft>
              <a:defRPr>
                <a:solidFill>
                  <a:schemeClr val="tx1"/>
                </a:solidFill>
                <a:latin typeface="Garamond" pitchFamily="18" charset="0"/>
                <a:cs typeface="Arial" charset="0"/>
              </a:defRPr>
            </a:lvl8pPr>
            <a:lvl9pPr marL="3791741" indent="-223044" defTabSz="966522" eaLnBrk="0" fontAlgn="base" hangingPunct="0">
              <a:spcBef>
                <a:spcPct val="0"/>
              </a:spcBef>
              <a:spcAft>
                <a:spcPct val="0"/>
              </a:spcAft>
              <a:defRPr>
                <a:solidFill>
                  <a:schemeClr val="tx1"/>
                </a:solidFill>
                <a:latin typeface="Garamond" pitchFamily="18" charset="0"/>
                <a:cs typeface="Arial" charset="0"/>
              </a:defRPr>
            </a:lvl9pPr>
          </a:lstStyle>
          <a:p>
            <a:pPr eaLnBrk="1" hangingPunct="1"/>
            <a:fld id="{43F01CC8-273B-4EB3-BEE6-690D12CE8236}" type="slidenum">
              <a:rPr lang="en-US" smtClean="0">
                <a:solidFill>
                  <a:prstClr val="black"/>
                </a:solidFill>
                <a:latin typeface="Arial" charset="0"/>
              </a:rPr>
              <a:pPr eaLnBrk="1" hangingPunct="1"/>
              <a:t>181</a:t>
            </a:fld>
            <a:endParaRPr lang="en-US" dirty="0" smtClean="0">
              <a:solidFill>
                <a:prstClr val="black"/>
              </a:solidFill>
              <a:latin typeface="Arial" charset="0"/>
            </a:endParaRPr>
          </a:p>
        </p:txBody>
      </p:sp>
      <p:sp>
        <p:nvSpPr>
          <p:cNvPr id="75779" name="Rectangle 2"/>
          <p:cNvSpPr>
            <a:spLocks noGrp="1" noRot="1" noChangeAspect="1" noChangeArrowheads="1" noTextEdit="1"/>
          </p:cNvSpPr>
          <p:nvPr>
            <p:ph type="sldImg"/>
          </p:nvPr>
        </p:nvSpPr>
        <p:spPr>
          <a:xfrm>
            <a:off x="457200" y="720725"/>
            <a:ext cx="6400800" cy="3600450"/>
          </a:xfrm>
          <a:ln/>
        </p:spPr>
      </p:sp>
      <p:sp>
        <p:nvSpPr>
          <p:cNvPr id="75780"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4562262C-58C0-4E50-B0AD-4B5DF6C0EBCC}" type="slidenum">
              <a:rPr lang="en-US" altLang="zh-CN">
                <a:solidFill>
                  <a:prstClr val="black"/>
                </a:solidFill>
                <a:cs typeface="宋体"/>
              </a:rPr>
              <a:pPr>
                <a:defRPr/>
              </a:pPr>
              <a:t>182</a:t>
            </a:fld>
            <a:endParaRPr lang="en-US" altLang="zh-CN">
              <a:solidFill>
                <a:prstClr val="black"/>
              </a:solidFill>
              <a:cs typeface="宋体"/>
            </a:endParaRPr>
          </a:p>
        </p:txBody>
      </p:sp>
      <p:sp>
        <p:nvSpPr>
          <p:cNvPr id="43010" name="Rectangle 2"/>
          <p:cNvSpPr>
            <a:spLocks noGrp="1" noRot="1" noChangeAspect="1" noChangeArrowheads="1" noTextEdit="1"/>
          </p:cNvSpPr>
          <p:nvPr>
            <p:ph type="sldImg"/>
          </p:nvPr>
        </p:nvSpPr>
        <p:spPr bwMode="auto">
          <a:xfrm>
            <a:off x="777875" y="1200150"/>
            <a:ext cx="5759450" cy="3240088"/>
          </a:xfrm>
          <a:noFill/>
          <a:ln>
            <a:solidFill>
              <a:srgbClr val="000000"/>
            </a:solidFill>
            <a:miter lim="800000"/>
            <a:headEnd/>
            <a:tailEnd/>
          </a:ln>
        </p:spPr>
      </p:sp>
      <p:sp>
        <p:nvSpPr>
          <p:cNvPr id="430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txBox="1">
            <a:spLocks noGrp="1" noChangeArrowheads="1"/>
          </p:cNvSpPr>
          <p:nvPr/>
        </p:nvSpPr>
        <p:spPr bwMode="auto">
          <a:xfrm>
            <a:off x="4143588" y="9119474"/>
            <a:ext cx="3169920" cy="480060"/>
          </a:xfrm>
          <a:prstGeom prst="rect">
            <a:avLst/>
          </a:prstGeom>
          <a:noFill/>
          <a:ln w="9525">
            <a:noFill/>
            <a:miter lim="800000"/>
            <a:headEnd/>
            <a:tailEnd/>
          </a:ln>
        </p:spPr>
        <p:txBody>
          <a:bodyPr lIns="96651" tIns="48325" rIns="96651" bIns="48325" anchor="b">
            <a:prstTxWarp prst="textNoShape">
              <a:avLst/>
            </a:prstTxWarp>
          </a:bodyPr>
          <a:lstStyle/>
          <a:p>
            <a:pPr algn="r"/>
            <a:fld id="{80CCC1CD-6FB3-8C4A-B856-00CACF2AE715}" type="slidenum">
              <a:rPr lang="en-US" sz="1300"/>
              <a:pPr algn="r"/>
              <a:t>183</a:t>
            </a:fld>
            <a:endParaRPr lang="en-US" sz="1300"/>
          </a:p>
        </p:txBody>
      </p:sp>
      <p:sp>
        <p:nvSpPr>
          <p:cNvPr id="147459" name="Rectangle 7"/>
          <p:cNvSpPr txBox="1">
            <a:spLocks noGrp="1" noChangeArrowheads="1"/>
          </p:cNvSpPr>
          <p:nvPr/>
        </p:nvSpPr>
        <p:spPr bwMode="auto">
          <a:xfrm>
            <a:off x="4143588" y="9119474"/>
            <a:ext cx="3169920" cy="480060"/>
          </a:xfrm>
          <a:prstGeom prst="rect">
            <a:avLst/>
          </a:prstGeom>
          <a:noFill/>
          <a:ln w="9525">
            <a:noFill/>
            <a:miter lim="800000"/>
            <a:headEnd/>
            <a:tailEnd/>
          </a:ln>
        </p:spPr>
        <p:txBody>
          <a:bodyPr lIns="96651" tIns="48325" rIns="96651" bIns="48325" anchor="b">
            <a:prstTxWarp prst="textNoShape">
              <a:avLst/>
            </a:prstTxWarp>
          </a:bodyPr>
          <a:lstStyle/>
          <a:p>
            <a:pPr algn="r"/>
            <a:fld id="{FC4A7CA0-65E4-1A41-BEC0-6B2CC0091471}" type="slidenum">
              <a:rPr lang="en-US" altLang="zh-CN" sz="1300">
                <a:cs typeface="宋体" charset="-122"/>
              </a:rPr>
              <a:pPr algn="r"/>
              <a:t>183</a:t>
            </a:fld>
            <a:endParaRPr lang="en-US" altLang="zh-CN" sz="1300">
              <a:cs typeface="宋体" charset="-122"/>
            </a:endParaRPr>
          </a:p>
        </p:txBody>
      </p:sp>
      <p:sp>
        <p:nvSpPr>
          <p:cNvPr id="147460" name="Rectangle 2"/>
          <p:cNvSpPr>
            <a:spLocks noGrp="1" noRot="1" noChangeAspect="1" noChangeArrowheads="1" noTextEdit="1"/>
          </p:cNvSpPr>
          <p:nvPr>
            <p:ph type="sldImg"/>
          </p:nvPr>
        </p:nvSpPr>
        <p:spPr>
          <a:xfrm>
            <a:off x="777875" y="1200150"/>
            <a:ext cx="5759450" cy="3240088"/>
          </a:xfrm>
          <a:ln/>
        </p:spPr>
      </p:sp>
      <p:sp>
        <p:nvSpPr>
          <p:cNvPr id="147461" name="Rectangle 3"/>
          <p:cNvSpPr>
            <a:spLocks noGrp="1" noChangeArrowheads="1"/>
          </p:cNvSpPr>
          <p:nvPr>
            <p:ph type="body" idx="1"/>
          </p:nvPr>
        </p:nvSpPr>
        <p:spPr>
          <a:noFill/>
          <a:ln/>
        </p:spPr>
        <p:txBody>
          <a:bodyPr/>
          <a:lstStyle/>
          <a:p>
            <a:pPr eaLnBrk="1" hangingPunct="1"/>
            <a:endParaRPr lang="en-US" altLang="zh-CN">
              <a:cs typeface="宋体" charset="-122"/>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txBox="1">
            <a:spLocks noGrp="1" noChangeArrowheads="1"/>
          </p:cNvSpPr>
          <p:nvPr/>
        </p:nvSpPr>
        <p:spPr bwMode="auto">
          <a:xfrm>
            <a:off x="4526231" y="9748338"/>
            <a:ext cx="3462649" cy="513164"/>
          </a:xfrm>
          <a:prstGeom prst="rect">
            <a:avLst/>
          </a:prstGeom>
          <a:noFill/>
          <a:ln w="9525">
            <a:noFill/>
            <a:miter lim="800000"/>
            <a:headEnd/>
            <a:tailEnd/>
          </a:ln>
        </p:spPr>
        <p:txBody>
          <a:bodyPr lIns="104274" tIns="52136" rIns="104274" bIns="52136" anchor="b">
            <a:prstTxWarp prst="textNoShape">
              <a:avLst/>
            </a:prstTxWarp>
          </a:bodyPr>
          <a:lstStyle/>
          <a:p>
            <a:pPr algn="r"/>
            <a:fld id="{80CCC1CD-6FB3-8C4A-B856-00CACF2AE715}" type="slidenum">
              <a:rPr lang="en-US" sz="1400">
                <a:solidFill>
                  <a:prstClr val="black"/>
                </a:solidFill>
              </a:rPr>
              <a:pPr algn="r"/>
              <a:t>198</a:t>
            </a:fld>
            <a:endParaRPr lang="en-US" sz="1400">
              <a:solidFill>
                <a:prstClr val="black"/>
              </a:solidFill>
            </a:endParaRPr>
          </a:p>
        </p:txBody>
      </p:sp>
      <p:sp>
        <p:nvSpPr>
          <p:cNvPr id="147459" name="Rectangle 7"/>
          <p:cNvSpPr txBox="1">
            <a:spLocks noGrp="1" noChangeArrowheads="1"/>
          </p:cNvSpPr>
          <p:nvPr/>
        </p:nvSpPr>
        <p:spPr bwMode="auto">
          <a:xfrm>
            <a:off x="4526231" y="9748338"/>
            <a:ext cx="3462649" cy="513164"/>
          </a:xfrm>
          <a:prstGeom prst="rect">
            <a:avLst/>
          </a:prstGeom>
          <a:noFill/>
          <a:ln w="9525">
            <a:noFill/>
            <a:miter lim="800000"/>
            <a:headEnd/>
            <a:tailEnd/>
          </a:ln>
        </p:spPr>
        <p:txBody>
          <a:bodyPr lIns="104274" tIns="52136" rIns="104274" bIns="52136" anchor="b">
            <a:prstTxWarp prst="textNoShape">
              <a:avLst/>
            </a:prstTxWarp>
          </a:bodyPr>
          <a:lstStyle/>
          <a:p>
            <a:pPr algn="r"/>
            <a:fld id="{FC4A7CA0-65E4-1A41-BEC0-6B2CC0091471}" type="slidenum">
              <a:rPr lang="en-US" altLang="zh-CN" sz="1400">
                <a:solidFill>
                  <a:prstClr val="black"/>
                </a:solidFill>
                <a:cs typeface="宋体" charset="-122"/>
              </a:rPr>
              <a:pPr algn="r"/>
              <a:t>198</a:t>
            </a:fld>
            <a:endParaRPr lang="en-US" altLang="zh-CN" sz="1400">
              <a:solidFill>
                <a:prstClr val="black"/>
              </a:solidFill>
              <a:cs typeface="宋体" charset="-122"/>
            </a:endParaRPr>
          </a:p>
        </p:txBody>
      </p:sp>
      <p:sp>
        <p:nvSpPr>
          <p:cNvPr id="147460" name="Rectangle 2"/>
          <p:cNvSpPr>
            <a:spLocks noGrp="1" noRot="1" noChangeAspect="1" noChangeArrowheads="1" noTextEdit="1"/>
          </p:cNvSpPr>
          <p:nvPr>
            <p:ph type="sldImg"/>
          </p:nvPr>
        </p:nvSpPr>
        <p:spPr>
          <a:xfrm>
            <a:off x="812800" y="1222375"/>
            <a:ext cx="5865813" cy="3298825"/>
          </a:xfrm>
          <a:ln/>
        </p:spPr>
      </p:sp>
      <p:sp>
        <p:nvSpPr>
          <p:cNvPr id="147461" name="Rectangle 3"/>
          <p:cNvSpPr>
            <a:spLocks noGrp="1" noChangeArrowheads="1"/>
          </p:cNvSpPr>
          <p:nvPr>
            <p:ph type="body" idx="1"/>
          </p:nvPr>
        </p:nvSpPr>
        <p:spPr>
          <a:noFill/>
          <a:ln/>
        </p:spPr>
        <p:txBody>
          <a:bodyPr/>
          <a:lstStyle/>
          <a:p>
            <a:pPr eaLnBrk="1" hangingPunct="1"/>
            <a:endParaRPr lang="en-US" altLang="zh-CN">
              <a:cs typeface="宋体" charset="-122"/>
            </a:endParaRPr>
          </a:p>
        </p:txBody>
      </p:sp>
    </p:spTree>
    <p:extLst>
      <p:ext uri="{BB962C8B-B14F-4D97-AF65-F5344CB8AC3E}">
        <p14:creationId xmlns:p14="http://schemas.microsoft.com/office/powerpoint/2010/main" val="211218423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2800" y="1222375"/>
            <a:ext cx="5865813" cy="32988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0E41DB-BAAC-4379-A97D-0A96B194AB2B}" type="slidenum">
              <a:rPr lang="en-US">
                <a:solidFill>
                  <a:prstClr val="black"/>
                </a:solidFill>
              </a:rPr>
              <a:pPr/>
              <a:t>209</a:t>
            </a:fld>
            <a:endParaRPr lang="en-US">
              <a:solidFill>
                <a:prstClr val="black"/>
              </a:solidFill>
            </a:endParaRPr>
          </a:p>
        </p:txBody>
      </p:sp>
    </p:spTree>
    <p:extLst>
      <p:ext uri="{BB962C8B-B14F-4D97-AF65-F5344CB8AC3E}">
        <p14:creationId xmlns:p14="http://schemas.microsoft.com/office/powerpoint/2010/main" val="132895997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3510810A-3834-4E1C-A979-13A76CCE2065}" type="slidenum">
              <a:rPr lang="en-US"/>
              <a:pPr/>
              <a:t>211</a:t>
            </a:fld>
            <a:endParaRPr lang="en-US"/>
          </a:p>
        </p:txBody>
      </p:sp>
      <p:sp>
        <p:nvSpPr>
          <p:cNvPr id="5122" name="Rectangle 7"/>
          <p:cNvSpPr txBox="1">
            <a:spLocks noGrp="1" noChangeArrowheads="1"/>
          </p:cNvSpPr>
          <p:nvPr/>
        </p:nvSpPr>
        <p:spPr bwMode="auto">
          <a:xfrm>
            <a:off x="4243341" y="9284131"/>
            <a:ext cx="3246233" cy="488728"/>
          </a:xfrm>
          <a:prstGeom prst="rect">
            <a:avLst/>
          </a:prstGeom>
          <a:noFill/>
          <a:ln w="9525">
            <a:noFill/>
            <a:miter lim="800000"/>
            <a:headEnd/>
            <a:tailEnd/>
          </a:ln>
        </p:spPr>
        <p:txBody>
          <a:bodyPr lIns="98653" tIns="49326" rIns="98653" bIns="49326" anchor="b"/>
          <a:lstStyle/>
          <a:p>
            <a:pPr algn="r"/>
            <a:fld id="{7655C0DA-11B8-4003-8D4B-0C2D9F0C0792}" type="slidenum">
              <a:rPr lang="en-US" sz="1300"/>
              <a:pPr algn="r"/>
              <a:t>211</a:t>
            </a:fld>
            <a:endParaRPr lang="en-US" sz="1300"/>
          </a:p>
        </p:txBody>
      </p:sp>
      <p:sp>
        <p:nvSpPr>
          <p:cNvPr id="5123" name="Rectangle 7"/>
          <p:cNvSpPr txBox="1">
            <a:spLocks noGrp="1" noChangeArrowheads="1"/>
          </p:cNvSpPr>
          <p:nvPr/>
        </p:nvSpPr>
        <p:spPr bwMode="auto">
          <a:xfrm>
            <a:off x="4243341" y="9284131"/>
            <a:ext cx="3246233" cy="488728"/>
          </a:xfrm>
          <a:prstGeom prst="rect">
            <a:avLst/>
          </a:prstGeom>
          <a:noFill/>
          <a:ln w="9525">
            <a:noFill/>
            <a:miter lim="800000"/>
            <a:headEnd/>
            <a:tailEnd/>
          </a:ln>
        </p:spPr>
        <p:txBody>
          <a:bodyPr lIns="98653" tIns="49326" rIns="98653" bIns="49326" anchor="b"/>
          <a:lstStyle/>
          <a:p>
            <a:pPr algn="r"/>
            <a:fld id="{763A5C2C-2827-49D3-8CFE-6895718EAC17}" type="slidenum">
              <a:rPr lang="en-US" altLang="zh-CN" sz="1300"/>
              <a:pPr algn="r"/>
              <a:t>211</a:t>
            </a:fld>
            <a:endParaRPr lang="en-US" altLang="zh-CN" sz="1300"/>
          </a:p>
        </p:txBody>
      </p:sp>
      <p:sp>
        <p:nvSpPr>
          <p:cNvPr id="5124" name="Rectangle 2"/>
          <p:cNvSpPr>
            <a:spLocks noGrp="1" noRot="1" noChangeAspect="1" noChangeArrowheads="1" noTextEdit="1"/>
          </p:cNvSpPr>
          <p:nvPr>
            <p:ph type="sldImg"/>
          </p:nvPr>
        </p:nvSpPr>
        <p:spPr>
          <a:xfrm>
            <a:off x="487363" y="735013"/>
            <a:ext cx="6516687" cy="3665537"/>
          </a:xfrm>
          <a:ln/>
        </p:spPr>
      </p:sp>
      <p:sp>
        <p:nvSpPr>
          <p:cNvPr id="5125" name="Rectangle 3"/>
          <p:cNvSpPr>
            <a:spLocks noGrp="1" noChangeArrowheads="1"/>
          </p:cNvSpPr>
          <p:nvPr>
            <p:ph type="body" idx="1"/>
          </p:nvPr>
        </p:nvSpPr>
        <p:spPr>
          <a:xfrm>
            <a:off x="749131" y="4642915"/>
            <a:ext cx="5993045" cy="4396853"/>
          </a:xfrm>
        </p:spPr>
        <p:txBody>
          <a:bodyPr/>
          <a:lstStyle/>
          <a:p>
            <a:endParaRPr lang="en-US" altLang="zh-CN"/>
          </a:p>
        </p:txBody>
      </p:sp>
    </p:spTree>
    <p:extLst>
      <p:ext uri="{BB962C8B-B14F-4D97-AF65-F5344CB8AC3E}">
        <p14:creationId xmlns:p14="http://schemas.microsoft.com/office/powerpoint/2010/main" val="181924985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75DE78-ABAC-6447-A515-5128D53432AE}" type="slidenum">
              <a:rPr lang="en-US" smtClean="0">
                <a:solidFill>
                  <a:prstClr val="black"/>
                </a:solidFill>
              </a:rPr>
              <a:pPr/>
              <a:t>214</a:t>
            </a:fld>
            <a:endParaRPr lang="en-US">
              <a:solidFill>
                <a:prstClr val="black"/>
              </a:solidFill>
            </a:endParaRPr>
          </a:p>
        </p:txBody>
      </p:sp>
    </p:spTree>
    <p:extLst>
      <p:ext uri="{BB962C8B-B14F-4D97-AF65-F5344CB8AC3E}">
        <p14:creationId xmlns:p14="http://schemas.microsoft.com/office/powerpoint/2010/main" val="415239005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75DE78-ABAC-6447-A515-5128D53432AE}" type="slidenum">
              <a:rPr lang="en-US" smtClean="0">
                <a:solidFill>
                  <a:prstClr val="black"/>
                </a:solidFill>
              </a:rPr>
              <a:pPr/>
              <a:t>215</a:t>
            </a:fld>
            <a:endParaRPr lang="en-US">
              <a:solidFill>
                <a:prstClr val="black"/>
              </a:solidFill>
            </a:endParaRPr>
          </a:p>
        </p:txBody>
      </p:sp>
    </p:spTree>
    <p:extLst>
      <p:ext uri="{BB962C8B-B14F-4D97-AF65-F5344CB8AC3E}">
        <p14:creationId xmlns:p14="http://schemas.microsoft.com/office/powerpoint/2010/main" val="108273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AF992B-9436-B24E-9EF7-F7E524435A07}" type="slidenum">
              <a:rPr lang="en-US" smtClean="0"/>
              <a:t>21</a:t>
            </a:fld>
            <a:endParaRPr lang="en-US"/>
          </a:p>
        </p:txBody>
      </p:sp>
    </p:spTree>
    <p:extLst>
      <p:ext uri="{BB962C8B-B14F-4D97-AF65-F5344CB8AC3E}">
        <p14:creationId xmlns:p14="http://schemas.microsoft.com/office/powerpoint/2010/main" val="39778310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75DE78-ABAC-6447-A515-5128D53432AE}" type="slidenum">
              <a:rPr lang="en-US" smtClean="0">
                <a:solidFill>
                  <a:prstClr val="black"/>
                </a:solidFill>
              </a:rPr>
              <a:pPr/>
              <a:t>216</a:t>
            </a:fld>
            <a:endParaRPr lang="en-US">
              <a:solidFill>
                <a:prstClr val="black"/>
              </a:solidFill>
            </a:endParaRPr>
          </a:p>
        </p:txBody>
      </p:sp>
    </p:spTree>
    <p:extLst>
      <p:ext uri="{BB962C8B-B14F-4D97-AF65-F5344CB8AC3E}">
        <p14:creationId xmlns:p14="http://schemas.microsoft.com/office/powerpoint/2010/main" val="69251275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75DE78-ABAC-6447-A515-5128D53432AE}" type="slidenum">
              <a:rPr lang="en-US" smtClean="0">
                <a:solidFill>
                  <a:prstClr val="black"/>
                </a:solidFill>
              </a:rPr>
              <a:pPr/>
              <a:t>217</a:t>
            </a:fld>
            <a:endParaRPr lang="en-US">
              <a:solidFill>
                <a:prstClr val="black"/>
              </a:solidFill>
            </a:endParaRPr>
          </a:p>
        </p:txBody>
      </p:sp>
    </p:spTree>
    <p:extLst>
      <p:ext uri="{BB962C8B-B14F-4D97-AF65-F5344CB8AC3E}">
        <p14:creationId xmlns:p14="http://schemas.microsoft.com/office/powerpoint/2010/main" val="94026657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75DE78-ABAC-6447-A515-5128D53432AE}" type="slidenum">
              <a:rPr lang="en-US" smtClean="0">
                <a:solidFill>
                  <a:prstClr val="black"/>
                </a:solidFill>
              </a:rPr>
              <a:pPr/>
              <a:t>218</a:t>
            </a:fld>
            <a:endParaRPr lang="en-US">
              <a:solidFill>
                <a:prstClr val="black"/>
              </a:solidFill>
            </a:endParaRPr>
          </a:p>
        </p:txBody>
      </p:sp>
    </p:spTree>
    <p:extLst>
      <p:ext uri="{BB962C8B-B14F-4D97-AF65-F5344CB8AC3E}">
        <p14:creationId xmlns:p14="http://schemas.microsoft.com/office/powerpoint/2010/main" val="273384279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75DE78-ABAC-6447-A515-5128D53432AE}" type="slidenum">
              <a:rPr lang="en-US" smtClean="0">
                <a:solidFill>
                  <a:prstClr val="black"/>
                </a:solidFill>
              </a:rPr>
              <a:pPr/>
              <a:t>219</a:t>
            </a:fld>
            <a:endParaRPr lang="en-US">
              <a:solidFill>
                <a:prstClr val="black"/>
              </a:solidFill>
            </a:endParaRPr>
          </a:p>
        </p:txBody>
      </p:sp>
    </p:spTree>
    <p:extLst>
      <p:ext uri="{BB962C8B-B14F-4D97-AF65-F5344CB8AC3E}">
        <p14:creationId xmlns:p14="http://schemas.microsoft.com/office/powerpoint/2010/main" val="344482645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75DE78-ABAC-6447-A515-5128D53432AE}" type="slidenum">
              <a:rPr lang="en-US" smtClean="0">
                <a:solidFill>
                  <a:prstClr val="black"/>
                </a:solidFill>
              </a:rPr>
              <a:pPr/>
              <a:t>220</a:t>
            </a:fld>
            <a:endParaRPr lang="en-US">
              <a:solidFill>
                <a:prstClr val="black"/>
              </a:solidFill>
            </a:endParaRPr>
          </a:p>
        </p:txBody>
      </p:sp>
    </p:spTree>
    <p:extLst>
      <p:ext uri="{BB962C8B-B14F-4D97-AF65-F5344CB8AC3E}">
        <p14:creationId xmlns:p14="http://schemas.microsoft.com/office/powerpoint/2010/main" val="314918620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75DE78-ABAC-6447-A515-5128D53432AE}" type="slidenum">
              <a:rPr lang="en-US" smtClean="0">
                <a:solidFill>
                  <a:prstClr val="black"/>
                </a:solidFill>
              </a:rPr>
              <a:pPr/>
              <a:t>221</a:t>
            </a:fld>
            <a:endParaRPr lang="en-US">
              <a:solidFill>
                <a:prstClr val="black"/>
              </a:solidFill>
            </a:endParaRPr>
          </a:p>
        </p:txBody>
      </p:sp>
    </p:spTree>
    <p:extLst>
      <p:ext uri="{BB962C8B-B14F-4D97-AF65-F5344CB8AC3E}">
        <p14:creationId xmlns:p14="http://schemas.microsoft.com/office/powerpoint/2010/main" val="373837152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75DE78-ABAC-6447-A515-5128D53432AE}" type="slidenum">
              <a:rPr lang="en-US" smtClean="0">
                <a:solidFill>
                  <a:prstClr val="black"/>
                </a:solidFill>
              </a:rPr>
              <a:pPr/>
              <a:t>222</a:t>
            </a:fld>
            <a:endParaRPr lang="en-US">
              <a:solidFill>
                <a:prstClr val="black"/>
              </a:solidFill>
            </a:endParaRPr>
          </a:p>
        </p:txBody>
      </p:sp>
    </p:spTree>
    <p:extLst>
      <p:ext uri="{BB962C8B-B14F-4D97-AF65-F5344CB8AC3E}">
        <p14:creationId xmlns:p14="http://schemas.microsoft.com/office/powerpoint/2010/main" val="379569519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75DE78-ABAC-6447-A515-5128D53432AE}" type="slidenum">
              <a:rPr lang="en-US" smtClean="0">
                <a:solidFill>
                  <a:prstClr val="black"/>
                </a:solidFill>
              </a:rPr>
              <a:pPr/>
              <a:t>223</a:t>
            </a:fld>
            <a:endParaRPr lang="en-US">
              <a:solidFill>
                <a:prstClr val="black"/>
              </a:solidFill>
            </a:endParaRPr>
          </a:p>
        </p:txBody>
      </p:sp>
    </p:spTree>
    <p:extLst>
      <p:ext uri="{BB962C8B-B14F-4D97-AF65-F5344CB8AC3E}">
        <p14:creationId xmlns:p14="http://schemas.microsoft.com/office/powerpoint/2010/main" val="154840316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75DE78-ABAC-6447-A515-5128D53432AE}" type="slidenum">
              <a:rPr lang="en-US" smtClean="0">
                <a:solidFill>
                  <a:prstClr val="black"/>
                </a:solidFill>
              </a:rPr>
              <a:pPr/>
              <a:t>224</a:t>
            </a:fld>
            <a:endParaRPr lang="en-US">
              <a:solidFill>
                <a:prstClr val="black"/>
              </a:solidFill>
            </a:endParaRPr>
          </a:p>
        </p:txBody>
      </p:sp>
    </p:spTree>
    <p:extLst>
      <p:ext uri="{BB962C8B-B14F-4D97-AF65-F5344CB8AC3E}">
        <p14:creationId xmlns:p14="http://schemas.microsoft.com/office/powerpoint/2010/main" val="311973645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75DE78-ABAC-6447-A515-5128D53432AE}" type="slidenum">
              <a:rPr lang="en-US" smtClean="0">
                <a:solidFill>
                  <a:prstClr val="black"/>
                </a:solidFill>
              </a:rPr>
              <a:pPr/>
              <a:t>225</a:t>
            </a:fld>
            <a:endParaRPr lang="en-US">
              <a:solidFill>
                <a:prstClr val="black"/>
              </a:solidFill>
            </a:endParaRPr>
          </a:p>
        </p:txBody>
      </p:sp>
    </p:spTree>
    <p:extLst>
      <p:ext uri="{BB962C8B-B14F-4D97-AF65-F5344CB8AC3E}">
        <p14:creationId xmlns:p14="http://schemas.microsoft.com/office/powerpoint/2010/main" val="4149695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2ADF7FF-662C-4CCC-A5C8-8A9D34BB2D3F}" type="datetime1">
              <a:rPr lang="en-US" smtClean="0"/>
              <a:t>9/22/2016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7FF217-659E-FB41-8574-CC8F697A85F1}" type="slidenum">
              <a:rPr lang="en-US" smtClean="0"/>
              <a:t>‹#›</a:t>
            </a:fld>
            <a:endParaRPr lang="en-US" dirty="0"/>
          </a:p>
        </p:txBody>
      </p:sp>
    </p:spTree>
    <p:extLst>
      <p:ext uri="{BB962C8B-B14F-4D97-AF65-F5344CB8AC3E}">
        <p14:creationId xmlns:p14="http://schemas.microsoft.com/office/powerpoint/2010/main" val="335714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144B42-E0C7-4B0D-A886-3C238DD1E1DC}" type="datetime1">
              <a:rPr lang="en-US" smtClean="0"/>
              <a:t>9/22/2016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7FF217-659E-FB41-8574-CC8F697A85F1}" type="slidenum">
              <a:rPr lang="en-US" smtClean="0"/>
              <a:t>‹#›</a:t>
            </a:fld>
            <a:endParaRPr lang="en-US"/>
          </a:p>
        </p:txBody>
      </p:sp>
    </p:spTree>
    <p:extLst>
      <p:ext uri="{BB962C8B-B14F-4D97-AF65-F5344CB8AC3E}">
        <p14:creationId xmlns:p14="http://schemas.microsoft.com/office/powerpoint/2010/main" val="2113514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DDE0E6-E804-4FF2-86B1-A65F64746C10}" type="datetime1">
              <a:rPr lang="en-US" smtClean="0"/>
              <a:t>9/22/2016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7FF217-659E-FB41-8574-CC8F697A85F1}" type="slidenum">
              <a:rPr lang="en-US" smtClean="0"/>
              <a:t>‹#›</a:t>
            </a:fld>
            <a:endParaRPr lang="en-US"/>
          </a:p>
        </p:txBody>
      </p:sp>
    </p:spTree>
    <p:extLst>
      <p:ext uri="{BB962C8B-B14F-4D97-AF65-F5344CB8AC3E}">
        <p14:creationId xmlns:p14="http://schemas.microsoft.com/office/powerpoint/2010/main" val="3028097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3"/>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91"/>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fld id="{FB73A75F-7C9D-4DDF-8FC9-87DC45F7B5EA}" type="datetime1">
              <a:rPr lang="en-US" smtClean="0">
                <a:solidFill>
                  <a:prstClr val="black">
                    <a:tint val="75000"/>
                  </a:prstClr>
                </a:solidFill>
              </a:rPr>
              <a:t>9/22/2016</a:t>
            </a:fld>
            <a:endParaRPr lang="en-US">
              <a:solidFill>
                <a:prstClr val="black">
                  <a:tint val="7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C1E4CD73-A357-4BB8-8CFD-E0B65608DF2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69090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9797" y="17328"/>
            <a:ext cx="10972800" cy="768096"/>
          </a:xfrm>
        </p:spPr>
        <p:txBody>
          <a:bodyPr/>
          <a:lstStyle>
            <a:lvl1pPr algn="l">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09600" y="1600205"/>
            <a:ext cx="5384800" cy="4525963"/>
          </a:xfrm>
        </p:spPr>
        <p:txBody>
          <a:bodyPr/>
          <a:lstStyle>
            <a:lvl1pPr>
              <a:defRPr>
                <a:latin typeface="+mj-lt"/>
              </a:defRPr>
            </a:lvl1pPr>
            <a:lvl2pPr>
              <a:buFontTx/>
              <a:buBlip>
                <a:blip r:embed="rId2"/>
              </a:buBlip>
              <a:defRPr>
                <a:latin typeface="+mj-lt"/>
              </a:defRPr>
            </a:lvl2pPr>
            <a:lvl3pPr>
              <a:buFontTx/>
              <a:buBlip>
                <a:blip r:embed="rId2"/>
              </a:buBlip>
              <a:defRPr>
                <a:latin typeface="+mj-lt"/>
              </a:defRPr>
            </a:lvl3pPr>
            <a:lvl4pPr>
              <a:buFontTx/>
              <a:buBlip>
                <a:blip r:embed="rId2"/>
              </a:buBlip>
              <a:defRPr>
                <a:latin typeface="+mj-lt"/>
              </a:defRPr>
            </a:lvl4pPr>
            <a:lvl5pPr>
              <a:buFontTx/>
              <a:buBlip>
                <a:blip r:embed="rId2"/>
              </a:buBlip>
              <a:defRPr>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97600" y="1600205"/>
            <a:ext cx="5384800" cy="4525963"/>
          </a:xfrm>
        </p:spPr>
        <p:txBody>
          <a:bodyPr/>
          <a:lstStyle>
            <a:lvl1pPr>
              <a:defRPr>
                <a:latin typeface="+mj-lt"/>
              </a:defRPr>
            </a:lvl1pPr>
            <a:lvl2pPr>
              <a:buFontTx/>
              <a:buBlip>
                <a:blip r:embed="rId2"/>
              </a:buBlip>
              <a:defRPr>
                <a:latin typeface="+mj-lt"/>
              </a:defRPr>
            </a:lvl2pPr>
            <a:lvl3pPr>
              <a:buFontTx/>
              <a:buBlip>
                <a:blip r:embed="rId2"/>
              </a:buBlip>
              <a:defRPr>
                <a:latin typeface="+mj-lt"/>
              </a:defRPr>
            </a:lvl3pPr>
            <a:lvl4pPr>
              <a:buFontTx/>
              <a:buBlip>
                <a:blip r:embed="rId2"/>
              </a:buBlip>
              <a:defRPr>
                <a:latin typeface="+mj-lt"/>
              </a:defRPr>
            </a:lvl4pPr>
            <a:lvl5pPr>
              <a:buFontTx/>
              <a:buBlip>
                <a:blip r:embed="rId2"/>
              </a:buBlip>
              <a:defRPr>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2"/>
          <p:cNvSpPr>
            <a:spLocks noGrp="1" noChangeArrowheads="1"/>
          </p:cNvSpPr>
          <p:nvPr>
            <p:ph type="dt" sz="half" idx="10"/>
          </p:nvPr>
        </p:nvSpPr>
        <p:spPr>
          <a:ln/>
        </p:spPr>
        <p:txBody>
          <a:bodyPr/>
          <a:lstStyle>
            <a:lvl1pPr>
              <a:defRPr/>
            </a:lvl1pPr>
          </a:lstStyle>
          <a:p>
            <a:pPr>
              <a:defRPr/>
            </a:pPr>
            <a:fld id="{E3F6B6A4-8098-43D4-A286-A43C36DB3616}" type="datetime1">
              <a:rPr lang="en-US" smtClean="0">
                <a:solidFill>
                  <a:srgbClr val="FFFFFF"/>
                </a:solidFill>
              </a:rPr>
              <a:t>9/22/2016</a:t>
            </a:fld>
            <a:endParaRPr lang="en-US" dirty="0">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826A24B0-F646-4CA9-B9F0-8A2DB0FAE334}" type="slidenum">
              <a:rPr lang="en-US">
                <a:solidFill>
                  <a:srgbClr val="FFFFFF"/>
                </a:solidFill>
              </a:rPr>
              <a:pPr>
                <a:defRPr/>
              </a:pPr>
              <a:t>‹#›</a:t>
            </a:fld>
            <a:endParaRPr lang="en-US" dirty="0">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dirty="0">
              <a:solidFill>
                <a:srgbClr val="FFFFFF"/>
              </a:solidFill>
            </a:endParaRPr>
          </a:p>
        </p:txBody>
      </p:sp>
    </p:spTree>
    <p:extLst>
      <p:ext uri="{BB962C8B-B14F-4D97-AF65-F5344CB8AC3E}">
        <p14:creationId xmlns:p14="http://schemas.microsoft.com/office/powerpoint/2010/main" val="372288817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ltLang="zh-CN"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55E4C83-9092-4D9C-A7F4-E902C5CCAB7B}" type="datetime1">
              <a:rPr lang="en-US" smtClean="0">
                <a:solidFill>
                  <a:prstClr val="black"/>
                </a:solidFill>
              </a:rPr>
              <a:pPr/>
              <a:t>9/22/2016</a:t>
            </a:fld>
            <a:endParaRPr lang="en-US">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lgn="r">
              <a:defRPr sz="2400"/>
            </a:lvl1pPr>
          </a:lstStyle>
          <a:p>
            <a:fld id="{FC733198-011E-4E74-9CBE-D2138561C34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95443041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a:solidFill>
                  <a:schemeClr val="tx1"/>
                </a:solidFill>
              </a:defRPr>
            </a:lvl1pPr>
          </a:lstStyle>
          <a:p>
            <a:r>
              <a:rPr lang="en-US" altLang="zh-CN" smtClean="0"/>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lvl1pPr>
              <a:defRPr>
                <a:solidFill>
                  <a:srgbClr val="000000"/>
                </a:solidFill>
                <a:latin typeface="Arial"/>
                <a:cs typeface="Arial"/>
              </a:defRPr>
            </a:lvl1pPr>
            <a:lvl2pPr>
              <a:defRPr>
                <a:solidFill>
                  <a:srgbClr val="000000"/>
                </a:solidFill>
                <a:latin typeface="Arial"/>
                <a:cs typeface="Arial"/>
              </a:defRPr>
            </a:lvl2pPr>
            <a:lvl3pPr>
              <a:defRPr>
                <a:solidFill>
                  <a:srgbClr val="000000"/>
                </a:solidFill>
                <a:latin typeface="Arial"/>
                <a:cs typeface="Arial"/>
              </a:defRPr>
            </a:lvl3pPr>
            <a:lvl4pPr>
              <a:defRPr>
                <a:solidFill>
                  <a:srgbClr val="000000"/>
                </a:solidFill>
                <a:latin typeface="Arial"/>
                <a:cs typeface="Arial"/>
              </a:defRPr>
            </a:lvl4pPr>
            <a:lvl5pPr>
              <a:defRPr>
                <a:solidFill>
                  <a:srgbClr val="000000"/>
                </a:solidFill>
                <a:latin typeface="Arial"/>
                <a:cs typeface="Arial"/>
              </a:defRPr>
            </a:lvl5p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2C77F58-0574-4533-A1E5-EAA70B514CAC}" type="datetime1">
              <a:rPr lang="en-US" smtClean="0">
                <a:solidFill>
                  <a:prstClr val="black"/>
                </a:solidFill>
              </a:rPr>
              <a:pPr/>
              <a:t>9/22/2016</a:t>
            </a:fld>
            <a:endParaRPr lang="en-US">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lgn="r">
              <a:defRPr sz="2400"/>
            </a:lvl1pPr>
          </a:lstStyle>
          <a:p>
            <a:fld id="{FC733198-011E-4E74-9CBE-D2138561C34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2581229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solidFill>
                  <a:schemeClr val="tx1"/>
                </a:solidFill>
              </a:defRPr>
            </a:lvl1pPr>
          </a:lstStyle>
          <a:p>
            <a:r>
              <a:rPr lang="en-US" altLang="zh-CN" smtClean="0"/>
              <a:t>Click to edit Master title style</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dirty="0" smtClean="0"/>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D9E7749-B0EC-4307-B4A9-370D1BFBBCBD}" type="datetime1">
              <a:rPr lang="en-US" smtClean="0">
                <a:solidFill>
                  <a:prstClr val="black"/>
                </a:solidFill>
              </a:rPr>
              <a:pPr/>
              <a:t>9/22/2016</a:t>
            </a:fld>
            <a:endParaRPr lang="en-US">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lgn="r">
              <a:defRPr sz="2400"/>
            </a:lvl1pPr>
          </a:lstStyle>
          <a:p>
            <a:fld id="{FC733198-011E-4E74-9CBE-D2138561C34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6045174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a:solidFill>
                  <a:schemeClr val="tx1"/>
                </a:solidFill>
              </a:defRPr>
            </a:lvl1pPr>
          </a:lstStyle>
          <a:p>
            <a:r>
              <a:rPr lang="en-US" altLang="zh-CN" smtClean="0"/>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713AE48-09CD-4A35-84E3-F2E79D43AA4A}" type="datetime1">
              <a:rPr lang="en-US" smtClean="0">
                <a:solidFill>
                  <a:prstClr val="black"/>
                </a:solidFill>
              </a:rPr>
              <a:pPr/>
              <a:t>9/22/2016</a:t>
            </a:fld>
            <a:endParaRPr lang="en-US">
              <a:solidFill>
                <a:prstClr val="black"/>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C733198-011E-4E74-9CBE-D2138561C34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5860558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lvl1pPr>
              <a:defRPr>
                <a:solidFill>
                  <a:schemeClr val="tx1"/>
                </a:solidFill>
              </a:defRPr>
            </a:lvl1pPr>
          </a:lstStyle>
          <a:p>
            <a:r>
              <a:rPr lang="en-US" altLang="zh-CN" smtClean="0"/>
              <a:t>Click to edit Master title style</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AFEC49A-DF00-42BE-9EBD-6FD31B730EB9}" type="datetime1">
              <a:rPr lang="en-US" smtClean="0">
                <a:solidFill>
                  <a:prstClr val="black"/>
                </a:solidFill>
              </a:rPr>
              <a:pPr/>
              <a:t>9/22/2016</a:t>
            </a:fld>
            <a:endParaRPr lang="en-US">
              <a:solidFill>
                <a:prstClr val="black"/>
              </a:solidFill>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C733198-011E-4E74-9CBE-D2138561C34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8300866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a:solidFill>
                  <a:schemeClr val="tx1"/>
                </a:solidFill>
              </a:defRPr>
            </a:lvl1pPr>
          </a:lstStyle>
          <a:p>
            <a:r>
              <a:rPr lang="en-US" altLang="zh-CN" smtClean="0"/>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6C174EC-99B1-462E-A177-D851BFA234E5}" type="datetime1">
              <a:rPr lang="en-US" smtClean="0">
                <a:solidFill>
                  <a:prstClr val="black"/>
                </a:solidFill>
              </a:rPr>
              <a:pPr/>
              <a:t>9/22/2016</a:t>
            </a:fld>
            <a:endParaRPr lang="en-US">
              <a:solidFill>
                <a:prstClr val="black"/>
              </a:solidFill>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lvl1pPr algn="r">
              <a:defRPr sz="2400"/>
            </a:lvl1pPr>
          </a:lstStyle>
          <a:p>
            <a:fld id="{FC733198-011E-4E74-9CBE-D2138561C34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0458684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0084C1-043F-4985-A918-92CCEC83262D}" type="datetime1">
              <a:rPr lang="en-US" smtClean="0"/>
              <a:t>9/22/2016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2000" b="1">
                <a:solidFill>
                  <a:schemeClr val="tx1"/>
                </a:solidFill>
              </a:defRPr>
            </a:lvl1pPr>
          </a:lstStyle>
          <a:p>
            <a:fld id="{0F7FF217-659E-FB41-8574-CC8F697A85F1}" type="slidenum">
              <a:rPr lang="en-US" smtClean="0"/>
              <a:pPr/>
              <a:t>‹#›</a:t>
            </a:fld>
            <a:endParaRPr lang="en-US" dirty="0"/>
          </a:p>
        </p:txBody>
      </p:sp>
    </p:spTree>
    <p:extLst>
      <p:ext uri="{BB962C8B-B14F-4D97-AF65-F5344CB8AC3E}">
        <p14:creationId xmlns:p14="http://schemas.microsoft.com/office/powerpoint/2010/main" val="9115061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26638C2-F8B1-45DC-A727-AA6D1EF43784}" type="datetime1">
              <a:rPr lang="en-US" smtClean="0">
                <a:solidFill>
                  <a:prstClr val="black"/>
                </a:solidFill>
              </a:rPr>
              <a:pPr/>
              <a:t>9/22/2016</a:t>
            </a:fld>
            <a:endParaRPr lang="en-US">
              <a:solidFill>
                <a:prstClr val="black"/>
              </a:solidFill>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lvl1pPr algn="r">
              <a:defRPr sz="2400"/>
            </a:lvl1pPr>
          </a:lstStyle>
          <a:p>
            <a:fld id="{FC733198-011E-4E74-9CBE-D2138561C34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575441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ltLang="zh-CN" smtClean="0"/>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B77F98-0A6B-4138-9602-11761D023E65}" type="datetime1">
              <a:rPr lang="en-US" smtClean="0">
                <a:solidFill>
                  <a:prstClr val="black"/>
                </a:solidFill>
              </a:rPr>
              <a:pPr/>
              <a:t>9/22/2016</a:t>
            </a:fld>
            <a:endParaRPr lang="en-US">
              <a:solidFill>
                <a:prstClr val="black"/>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C733198-011E-4E74-9CBE-D2138561C34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8132647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ltLang="zh-CN" smtClean="0"/>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smtClean="0"/>
              <a:t>Drag picture to placeholder or click icon to add</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187849E-3DE6-44E8-B37B-1A41196375B6}" type="datetime1">
              <a:rPr lang="en-US" smtClean="0">
                <a:solidFill>
                  <a:prstClr val="black"/>
                </a:solidFill>
              </a:rPr>
              <a:pPr/>
              <a:t>9/22/2016</a:t>
            </a:fld>
            <a:endParaRPr lang="en-US">
              <a:solidFill>
                <a:prstClr val="black"/>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C733198-011E-4E74-9CBE-D2138561C34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215287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ltLang="zh-CN" smtClean="0"/>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109E7B-D643-4560-90B1-C61A08401230}" type="datetime1">
              <a:rPr lang="en-US" smtClean="0">
                <a:solidFill>
                  <a:prstClr val="black"/>
                </a:solidFill>
              </a:rPr>
              <a:pPr/>
              <a:t>9/22/2016</a:t>
            </a:fld>
            <a:endParaRPr lang="en-US">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C733198-011E-4E74-9CBE-D2138561C34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4192845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ltLang="zh-CN"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D57B0BF-F60C-4148-A0B5-4F6139F485A6}" type="datetime1">
              <a:rPr lang="en-US" smtClean="0">
                <a:solidFill>
                  <a:prstClr val="black"/>
                </a:solidFill>
              </a:rPr>
              <a:pPr/>
              <a:t>9/22/2016</a:t>
            </a:fld>
            <a:endParaRPr lang="en-US">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C733198-011E-4E74-9CBE-D2138561C34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58298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914400" y="6248400"/>
            <a:ext cx="2540000" cy="457200"/>
          </a:xfrm>
          <a:prstGeom prst="rect">
            <a:avLst/>
          </a:prstGeom>
        </p:spPr>
        <p:txBody>
          <a:bodyPr/>
          <a:lstStyle>
            <a:lvl1pPr>
              <a:defRPr/>
            </a:lvl1pPr>
          </a:lstStyle>
          <a:p>
            <a:fld id="{25CD24C4-38FD-437A-9173-60E0E3DD6A27}" type="datetime1">
              <a:rPr lang="en-US" smtClean="0">
                <a:solidFill>
                  <a:prstClr val="black">
                    <a:tint val="75000"/>
                  </a:prstClr>
                </a:solidFill>
              </a:rPr>
              <a:pPr/>
              <a:t>9/22/2016</a:t>
            </a:fld>
            <a:endParaRPr lang="en-US">
              <a:solidFill>
                <a:prstClr val="black">
                  <a:tint val="75000"/>
                </a:prstClr>
              </a:solidFill>
            </a:endParaRPr>
          </a:p>
        </p:txBody>
      </p:sp>
      <p:sp>
        <p:nvSpPr>
          <p:cNvPr id="4" name="Footer Placeholder 3"/>
          <p:cNvSpPr>
            <a:spLocks noGrp="1"/>
          </p:cNvSpPr>
          <p:nvPr>
            <p:ph type="ftr" sz="quarter" idx="11"/>
          </p:nvPr>
        </p:nvSpPr>
        <p:spPr>
          <a:xfrm>
            <a:off x="4165600" y="6248400"/>
            <a:ext cx="3860800" cy="457200"/>
          </a:xfrm>
          <a:prstGeom prst="rect">
            <a:avLst/>
          </a:prstGeom>
        </p:spPr>
        <p:txBody>
          <a:bodyPr/>
          <a:lstStyle>
            <a:lvl1pPr>
              <a:defRPr/>
            </a:lvl1p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248400"/>
            <a:ext cx="2540000" cy="457200"/>
          </a:xfrm>
          <a:prstGeom prst="rect">
            <a:avLst/>
          </a:prstGeom>
        </p:spPr>
        <p:txBody>
          <a:bodyPr/>
          <a:lstStyle>
            <a:lvl1pPr>
              <a:defRPr/>
            </a:lvl1pPr>
          </a:lstStyle>
          <a:p>
            <a:fld id="{4CEF8336-80BE-9146-B4CB-68E4DCFB5DC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0633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3774C06-1C71-461E-928B-F9F9A2F7C6AB}" type="datetime1">
              <a:rPr lang="en-US" smtClean="0"/>
              <a:t>9/22/2016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7FF217-659E-FB41-8574-CC8F697A85F1}" type="slidenum">
              <a:rPr lang="en-US" smtClean="0"/>
              <a:t>‹#›</a:t>
            </a:fld>
            <a:endParaRPr lang="en-US"/>
          </a:p>
        </p:txBody>
      </p:sp>
    </p:spTree>
    <p:extLst>
      <p:ext uri="{BB962C8B-B14F-4D97-AF65-F5344CB8AC3E}">
        <p14:creationId xmlns:p14="http://schemas.microsoft.com/office/powerpoint/2010/main" val="1683294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7AE491-0A41-4576-8C19-640979B1CBA0}" type="datetime1">
              <a:rPr lang="en-US" smtClean="0"/>
              <a:t>9/22/2016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7FF217-659E-FB41-8574-CC8F697A85F1}" type="slidenum">
              <a:rPr lang="en-US" smtClean="0"/>
              <a:t>‹#›</a:t>
            </a:fld>
            <a:endParaRPr lang="en-US"/>
          </a:p>
        </p:txBody>
      </p:sp>
    </p:spTree>
    <p:extLst>
      <p:ext uri="{BB962C8B-B14F-4D97-AF65-F5344CB8AC3E}">
        <p14:creationId xmlns:p14="http://schemas.microsoft.com/office/powerpoint/2010/main" val="184759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5B2404-7103-43C8-9081-8F55E7CBBCCD}" type="datetime1">
              <a:rPr lang="en-US" smtClean="0"/>
              <a:t>9/22/2016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7FF217-659E-FB41-8574-CC8F697A85F1}" type="slidenum">
              <a:rPr lang="en-US" smtClean="0"/>
              <a:t>‹#›</a:t>
            </a:fld>
            <a:endParaRPr lang="en-US"/>
          </a:p>
        </p:txBody>
      </p:sp>
    </p:spTree>
    <p:extLst>
      <p:ext uri="{BB962C8B-B14F-4D97-AF65-F5344CB8AC3E}">
        <p14:creationId xmlns:p14="http://schemas.microsoft.com/office/powerpoint/2010/main" val="2144895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9C257DA-BE61-440F-AF8A-34A1D28B15BE}" type="datetime1">
              <a:rPr lang="en-US" smtClean="0"/>
              <a:t>9/22/2016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b="1">
                <a:solidFill>
                  <a:schemeClr val="tx1"/>
                </a:solidFill>
              </a:defRPr>
            </a:lvl1pPr>
          </a:lstStyle>
          <a:p>
            <a:fld id="{0F7FF217-659E-FB41-8574-CC8F697A85F1}" type="slidenum">
              <a:rPr lang="en-US" smtClean="0"/>
              <a:pPr/>
              <a:t>‹#›</a:t>
            </a:fld>
            <a:endParaRPr lang="en-US" dirty="0"/>
          </a:p>
        </p:txBody>
      </p:sp>
    </p:spTree>
    <p:extLst>
      <p:ext uri="{BB962C8B-B14F-4D97-AF65-F5344CB8AC3E}">
        <p14:creationId xmlns:p14="http://schemas.microsoft.com/office/powerpoint/2010/main" val="1596842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593537-D785-42F6-A61B-640CB9602526}" type="datetime1">
              <a:rPr lang="en-US" smtClean="0"/>
              <a:t>9/22/2016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7FF217-659E-FB41-8574-CC8F697A85F1}" type="slidenum">
              <a:rPr lang="en-US" smtClean="0"/>
              <a:t>‹#›</a:t>
            </a:fld>
            <a:endParaRPr lang="en-US"/>
          </a:p>
        </p:txBody>
      </p:sp>
    </p:spTree>
    <p:extLst>
      <p:ext uri="{BB962C8B-B14F-4D97-AF65-F5344CB8AC3E}">
        <p14:creationId xmlns:p14="http://schemas.microsoft.com/office/powerpoint/2010/main" val="1023802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A34155-3F4E-4E9B-A094-7CA99A34D36B}" type="datetime1">
              <a:rPr lang="en-US" smtClean="0"/>
              <a:t>9/22/2016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7FF217-659E-FB41-8574-CC8F697A85F1}" type="slidenum">
              <a:rPr lang="en-US" smtClean="0"/>
              <a:t>‹#›</a:t>
            </a:fld>
            <a:endParaRPr lang="en-US"/>
          </a:p>
        </p:txBody>
      </p:sp>
    </p:spTree>
    <p:extLst>
      <p:ext uri="{BB962C8B-B14F-4D97-AF65-F5344CB8AC3E}">
        <p14:creationId xmlns:p14="http://schemas.microsoft.com/office/powerpoint/2010/main" val="1415957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5763F4-C56B-426F-B996-B9734BF43183}" type="datetime1">
              <a:rPr lang="en-US" smtClean="0"/>
              <a:t>9/22/2016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7FF217-659E-FB41-8574-CC8F697A85F1}" type="slidenum">
              <a:rPr lang="en-US" smtClean="0"/>
              <a:t>‹#›</a:t>
            </a:fld>
            <a:endParaRPr lang="en-US"/>
          </a:p>
        </p:txBody>
      </p:sp>
    </p:spTree>
    <p:extLst>
      <p:ext uri="{BB962C8B-B14F-4D97-AF65-F5344CB8AC3E}">
        <p14:creationId xmlns:p14="http://schemas.microsoft.com/office/powerpoint/2010/main" val="1725830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735892-4A64-4823-A9E1-EEAC40B6EB16}" type="datetime1">
              <a:rPr lang="en-US" smtClean="0"/>
              <a:t>9/22/2016</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2000" b="1">
                <a:solidFill>
                  <a:schemeClr val="tx1"/>
                </a:solidFill>
              </a:defRPr>
            </a:lvl1pPr>
          </a:lstStyle>
          <a:p>
            <a:fld id="{9BE8087A-FCFB-6145-9DCC-09FD8E783E63}" type="slidenum">
              <a:rPr lang="en-US" smtClean="0"/>
              <a:pPr/>
              <a:t>‹#›</a:t>
            </a:fld>
            <a:endParaRPr lang="en-US" dirty="0"/>
          </a:p>
        </p:txBody>
      </p:sp>
    </p:spTree>
    <p:extLst>
      <p:ext uri="{BB962C8B-B14F-4D97-AF65-F5344CB8AC3E}">
        <p14:creationId xmlns:p14="http://schemas.microsoft.com/office/powerpoint/2010/main" val="1766867352"/>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7" name="Title Placeholder 6"/>
          <p:cNvSpPr>
            <a:spLocks noGrp="1"/>
          </p:cNvSpPr>
          <p:nvPr>
            <p:ph type="title"/>
          </p:nvPr>
        </p:nvSpPr>
        <p:spPr>
          <a:xfrm>
            <a:off x="838200" y="1942133"/>
            <a:ext cx="10515600" cy="1993763"/>
          </a:xfrm>
          <a:prstGeom prst="rect">
            <a:avLst/>
          </a:prstGeom>
        </p:spPr>
        <p:txBody>
          <a:bodyPr vert="horz" lIns="91440" tIns="45720" rIns="91440" bIns="45720" rtlCol="0" anchor="ctr">
            <a:normAutofit/>
          </a:bodyPr>
          <a:lstStyle/>
          <a:p>
            <a:r>
              <a:rPr lang="en-US" altLang="zh-CN" dirty="0" smtClean="0"/>
              <a:t>Click to edit Master title style</a:t>
            </a:r>
            <a:endParaRPr lang="en-US" dirty="0"/>
          </a:p>
        </p:txBody>
      </p:sp>
      <p:sp>
        <p:nvSpPr>
          <p:cNvPr id="8" name="Text Placeholder 7"/>
          <p:cNvSpPr>
            <a:spLocks noGrp="1"/>
          </p:cNvSpPr>
          <p:nvPr>
            <p:ph type="body" idx="1"/>
          </p:nvPr>
        </p:nvSpPr>
        <p:spPr>
          <a:xfrm>
            <a:off x="838200" y="4227443"/>
            <a:ext cx="10515600" cy="1949520"/>
          </a:xfrm>
          <a:prstGeom prst="rect">
            <a:avLst/>
          </a:prstGeom>
        </p:spPr>
        <p:txBody>
          <a:bodyPr vert="horz" lIns="91440" tIns="45720" rIns="91440" bIns="45720" rtlCol="0">
            <a:normAutofit/>
          </a:bodyPr>
          <a:lstStyle/>
          <a:p>
            <a:pPr lvl="0"/>
            <a:endParaRPr lang="en-US" dirty="0"/>
          </a:p>
        </p:txBody>
      </p:sp>
    </p:spTree>
    <p:extLst>
      <p:ext uri="{BB962C8B-B14F-4D97-AF65-F5344CB8AC3E}">
        <p14:creationId xmlns:p14="http://schemas.microsoft.com/office/powerpoint/2010/main" val="2194079419"/>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Lst>
  <p:hf hdr="0" ftr="0" dt="0"/>
  <p:txStyles>
    <p:titleStyle>
      <a:lvl1pPr algn="l" defTabSz="914400" rtl="0" eaLnBrk="1" latinLnBrk="0" hangingPunct="1">
        <a:lnSpc>
          <a:spcPct val="90000"/>
        </a:lnSpc>
        <a:spcBef>
          <a:spcPct val="0"/>
        </a:spcBef>
        <a:buNone/>
        <a:defRPr sz="3600" kern="1200" cap="all" baseline="0">
          <a:solidFill>
            <a:srgbClr val="000000"/>
          </a:solidFill>
          <a:latin typeface="Arial"/>
          <a:ea typeface="+mj-ea"/>
          <a:cs typeface="Arial"/>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Arial"/>
          <a:ea typeface="+mn-ea"/>
          <a:cs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940.png"/><Relationship Id="rId4" Type="http://schemas.openxmlformats.org/officeDocument/2006/relationships/image" Target="../media/image920.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59.xml"/><Relationship Id="rId7" Type="http://schemas.openxmlformats.org/officeDocument/2006/relationships/image" Target="../media/image80.wmf"/><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oleObject" Target="../embeddings/oleObject20.bin"/><Relationship Id="rId5" Type="http://schemas.openxmlformats.org/officeDocument/2006/relationships/image" Target="../media/image79.wmf"/><Relationship Id="rId4" Type="http://schemas.openxmlformats.org/officeDocument/2006/relationships/oleObject" Target="../embeddings/oleObject19.bin"/></Relationships>
</file>

<file path=ppt/slides/_rels/slide111.xml.rels><?xml version="1.0" encoding="UTF-8" standalone="yes"?>
<Relationships xmlns="http://schemas.openxmlformats.org/package/2006/relationships"><Relationship Id="rId8" Type="http://schemas.openxmlformats.org/officeDocument/2006/relationships/oleObject" Target="../embeddings/oleObject23.bin"/><Relationship Id="rId13" Type="http://schemas.openxmlformats.org/officeDocument/2006/relationships/image" Target="../media/image85.wmf"/><Relationship Id="rId18" Type="http://schemas.openxmlformats.org/officeDocument/2006/relationships/image" Target="../media/image87.wmf"/><Relationship Id="rId3" Type="http://schemas.openxmlformats.org/officeDocument/2006/relationships/notesSlide" Target="../notesSlides/notesSlide60.xml"/><Relationship Id="rId7" Type="http://schemas.openxmlformats.org/officeDocument/2006/relationships/image" Target="../media/image82.wmf"/><Relationship Id="rId12" Type="http://schemas.openxmlformats.org/officeDocument/2006/relationships/oleObject" Target="../embeddings/oleObject25.bin"/><Relationship Id="rId17" Type="http://schemas.openxmlformats.org/officeDocument/2006/relationships/oleObject" Target="../embeddings/oleObject28.bin"/><Relationship Id="rId2" Type="http://schemas.openxmlformats.org/officeDocument/2006/relationships/slideLayout" Target="../slideLayouts/slideLayout7.xml"/><Relationship Id="rId16" Type="http://schemas.openxmlformats.org/officeDocument/2006/relationships/image" Target="../media/image86.wmf"/><Relationship Id="rId1" Type="http://schemas.openxmlformats.org/officeDocument/2006/relationships/vmlDrawing" Target="../drawings/vmlDrawing10.vml"/><Relationship Id="rId6" Type="http://schemas.openxmlformats.org/officeDocument/2006/relationships/oleObject" Target="../embeddings/oleObject22.bin"/><Relationship Id="rId11" Type="http://schemas.openxmlformats.org/officeDocument/2006/relationships/image" Target="../media/image84.wmf"/><Relationship Id="rId5" Type="http://schemas.openxmlformats.org/officeDocument/2006/relationships/image" Target="../media/image81.wmf"/><Relationship Id="rId15" Type="http://schemas.openxmlformats.org/officeDocument/2006/relationships/oleObject" Target="../embeddings/oleObject27.bin"/><Relationship Id="rId10" Type="http://schemas.openxmlformats.org/officeDocument/2006/relationships/oleObject" Target="../embeddings/oleObject24.bin"/><Relationship Id="rId4" Type="http://schemas.openxmlformats.org/officeDocument/2006/relationships/oleObject" Target="../embeddings/oleObject21.bin"/><Relationship Id="rId9" Type="http://schemas.openxmlformats.org/officeDocument/2006/relationships/image" Target="../media/image83.wmf"/><Relationship Id="rId14" Type="http://schemas.openxmlformats.org/officeDocument/2006/relationships/oleObject" Target="../embeddings/oleObject26.bin"/></Relationships>
</file>

<file path=ppt/slides/_rels/slide112.xml.rels><?xml version="1.0" encoding="UTF-8" standalone="yes"?>
<Relationships xmlns="http://schemas.openxmlformats.org/package/2006/relationships"><Relationship Id="rId8" Type="http://schemas.openxmlformats.org/officeDocument/2006/relationships/oleObject" Target="../embeddings/oleObject31.bin"/><Relationship Id="rId3" Type="http://schemas.openxmlformats.org/officeDocument/2006/relationships/notesSlide" Target="../notesSlides/notesSlide61.xml"/><Relationship Id="rId7" Type="http://schemas.openxmlformats.org/officeDocument/2006/relationships/image" Target="../media/image89.wmf"/><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oleObject" Target="../embeddings/oleObject30.bin"/><Relationship Id="rId11" Type="http://schemas.openxmlformats.org/officeDocument/2006/relationships/image" Target="../media/image91.wmf"/><Relationship Id="rId5" Type="http://schemas.openxmlformats.org/officeDocument/2006/relationships/image" Target="../media/image88.wmf"/><Relationship Id="rId10" Type="http://schemas.openxmlformats.org/officeDocument/2006/relationships/oleObject" Target="../embeddings/oleObject32.bin"/><Relationship Id="rId4" Type="http://schemas.openxmlformats.org/officeDocument/2006/relationships/oleObject" Target="../embeddings/oleObject29.bin"/><Relationship Id="rId9" Type="http://schemas.openxmlformats.org/officeDocument/2006/relationships/image" Target="../media/image90.wmf"/></Relationships>
</file>

<file path=ppt/slides/_rels/slide113.xml.rels><?xml version="1.0" encoding="UTF-8" standalone="yes"?>
<Relationships xmlns="http://schemas.openxmlformats.org/package/2006/relationships"><Relationship Id="rId8" Type="http://schemas.openxmlformats.org/officeDocument/2006/relationships/oleObject" Target="../embeddings/oleObject35.bin"/><Relationship Id="rId13" Type="http://schemas.openxmlformats.org/officeDocument/2006/relationships/image" Target="../media/image93.wmf"/><Relationship Id="rId3" Type="http://schemas.openxmlformats.org/officeDocument/2006/relationships/notesSlide" Target="../notesSlides/notesSlide62.xml"/><Relationship Id="rId7" Type="http://schemas.openxmlformats.org/officeDocument/2006/relationships/image" Target="../media/image82.wmf"/><Relationship Id="rId12" Type="http://schemas.openxmlformats.org/officeDocument/2006/relationships/oleObject" Target="../embeddings/oleObject37.bin"/><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oleObject" Target="../embeddings/oleObject34.bin"/><Relationship Id="rId11" Type="http://schemas.openxmlformats.org/officeDocument/2006/relationships/image" Target="../media/image92.wmf"/><Relationship Id="rId5" Type="http://schemas.openxmlformats.org/officeDocument/2006/relationships/image" Target="../media/image81.wmf"/><Relationship Id="rId10" Type="http://schemas.openxmlformats.org/officeDocument/2006/relationships/oleObject" Target="../embeddings/oleObject36.bin"/><Relationship Id="rId4" Type="http://schemas.openxmlformats.org/officeDocument/2006/relationships/oleObject" Target="../embeddings/oleObject33.bin"/><Relationship Id="rId9" Type="http://schemas.openxmlformats.org/officeDocument/2006/relationships/image" Target="../media/image83.wmf"/></Relationships>
</file>

<file path=ppt/slides/_rels/slide114.xml.rels><?xml version="1.0" encoding="UTF-8" standalone="yes"?>
<Relationships xmlns="http://schemas.openxmlformats.org/package/2006/relationships"><Relationship Id="rId8" Type="http://schemas.openxmlformats.org/officeDocument/2006/relationships/oleObject" Target="../embeddings/oleObject40.bin"/><Relationship Id="rId13" Type="http://schemas.openxmlformats.org/officeDocument/2006/relationships/image" Target="../media/image93.wmf"/><Relationship Id="rId3" Type="http://schemas.openxmlformats.org/officeDocument/2006/relationships/notesSlide" Target="../notesSlides/notesSlide63.xml"/><Relationship Id="rId7" Type="http://schemas.openxmlformats.org/officeDocument/2006/relationships/image" Target="../media/image82.wmf"/><Relationship Id="rId12" Type="http://schemas.openxmlformats.org/officeDocument/2006/relationships/oleObject" Target="../embeddings/oleObject42.bin"/><Relationship Id="rId17" Type="http://schemas.openxmlformats.org/officeDocument/2006/relationships/image" Target="../media/image95.wmf"/><Relationship Id="rId2" Type="http://schemas.openxmlformats.org/officeDocument/2006/relationships/slideLayout" Target="../slideLayouts/slideLayout7.xml"/><Relationship Id="rId16" Type="http://schemas.openxmlformats.org/officeDocument/2006/relationships/oleObject" Target="../embeddings/oleObject44.bin"/><Relationship Id="rId1" Type="http://schemas.openxmlformats.org/officeDocument/2006/relationships/vmlDrawing" Target="../drawings/vmlDrawing13.vml"/><Relationship Id="rId6" Type="http://schemas.openxmlformats.org/officeDocument/2006/relationships/oleObject" Target="../embeddings/oleObject39.bin"/><Relationship Id="rId11" Type="http://schemas.openxmlformats.org/officeDocument/2006/relationships/image" Target="../media/image92.wmf"/><Relationship Id="rId5" Type="http://schemas.openxmlformats.org/officeDocument/2006/relationships/image" Target="../media/image81.wmf"/><Relationship Id="rId15" Type="http://schemas.openxmlformats.org/officeDocument/2006/relationships/image" Target="../media/image94.wmf"/><Relationship Id="rId10" Type="http://schemas.openxmlformats.org/officeDocument/2006/relationships/oleObject" Target="../embeddings/oleObject41.bin"/><Relationship Id="rId4" Type="http://schemas.openxmlformats.org/officeDocument/2006/relationships/oleObject" Target="../embeddings/oleObject38.bin"/><Relationship Id="rId9" Type="http://schemas.openxmlformats.org/officeDocument/2006/relationships/image" Target="../media/image83.wmf"/><Relationship Id="rId14" Type="http://schemas.openxmlformats.org/officeDocument/2006/relationships/oleObject" Target="../embeddings/oleObject43.bin"/></Relationships>
</file>

<file path=ppt/slides/_rels/slide115.xml.rels><?xml version="1.0" encoding="UTF-8" standalone="yes"?>
<Relationships xmlns="http://schemas.openxmlformats.org/package/2006/relationships"><Relationship Id="rId8" Type="http://schemas.openxmlformats.org/officeDocument/2006/relationships/oleObject" Target="../embeddings/oleObject47.bin"/><Relationship Id="rId13" Type="http://schemas.openxmlformats.org/officeDocument/2006/relationships/image" Target="../media/image93.wmf"/><Relationship Id="rId3" Type="http://schemas.openxmlformats.org/officeDocument/2006/relationships/notesSlide" Target="../notesSlides/notesSlide64.xml"/><Relationship Id="rId7" Type="http://schemas.openxmlformats.org/officeDocument/2006/relationships/image" Target="../media/image82.wmf"/><Relationship Id="rId12" Type="http://schemas.openxmlformats.org/officeDocument/2006/relationships/oleObject" Target="../embeddings/oleObject49.bin"/><Relationship Id="rId17" Type="http://schemas.openxmlformats.org/officeDocument/2006/relationships/image" Target="../media/image95.wmf"/><Relationship Id="rId2" Type="http://schemas.openxmlformats.org/officeDocument/2006/relationships/slideLayout" Target="../slideLayouts/slideLayout7.xml"/><Relationship Id="rId16" Type="http://schemas.openxmlformats.org/officeDocument/2006/relationships/oleObject" Target="../embeddings/oleObject51.bin"/><Relationship Id="rId1" Type="http://schemas.openxmlformats.org/officeDocument/2006/relationships/vmlDrawing" Target="../drawings/vmlDrawing14.vml"/><Relationship Id="rId6" Type="http://schemas.openxmlformats.org/officeDocument/2006/relationships/oleObject" Target="../embeddings/oleObject46.bin"/><Relationship Id="rId11" Type="http://schemas.openxmlformats.org/officeDocument/2006/relationships/image" Target="../media/image92.wmf"/><Relationship Id="rId5" Type="http://schemas.openxmlformats.org/officeDocument/2006/relationships/image" Target="../media/image81.wmf"/><Relationship Id="rId15" Type="http://schemas.openxmlformats.org/officeDocument/2006/relationships/image" Target="../media/image94.wmf"/><Relationship Id="rId10" Type="http://schemas.openxmlformats.org/officeDocument/2006/relationships/oleObject" Target="../embeddings/oleObject48.bin"/><Relationship Id="rId4" Type="http://schemas.openxmlformats.org/officeDocument/2006/relationships/oleObject" Target="../embeddings/oleObject45.bin"/><Relationship Id="rId9" Type="http://schemas.openxmlformats.org/officeDocument/2006/relationships/image" Target="../media/image83.wmf"/><Relationship Id="rId14" Type="http://schemas.openxmlformats.org/officeDocument/2006/relationships/oleObject" Target="../embeddings/oleObject50.bin"/></Relationships>
</file>

<file path=ppt/slides/_rels/slide116.xml.rels><?xml version="1.0" encoding="UTF-8" standalone="yes"?>
<Relationships xmlns="http://schemas.openxmlformats.org/package/2006/relationships"><Relationship Id="rId8" Type="http://schemas.openxmlformats.org/officeDocument/2006/relationships/oleObject" Target="../embeddings/oleObject54.bin"/><Relationship Id="rId3" Type="http://schemas.openxmlformats.org/officeDocument/2006/relationships/notesSlide" Target="../notesSlides/notesSlide65.xml"/><Relationship Id="rId7" Type="http://schemas.openxmlformats.org/officeDocument/2006/relationships/image" Target="../media/image89.wmf"/><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oleObject" Target="../embeddings/oleObject53.bin"/><Relationship Id="rId11" Type="http://schemas.openxmlformats.org/officeDocument/2006/relationships/image" Target="../media/image91.wmf"/><Relationship Id="rId5" Type="http://schemas.openxmlformats.org/officeDocument/2006/relationships/image" Target="../media/image96.wmf"/><Relationship Id="rId10" Type="http://schemas.openxmlformats.org/officeDocument/2006/relationships/oleObject" Target="../embeddings/oleObject55.bin"/><Relationship Id="rId4" Type="http://schemas.openxmlformats.org/officeDocument/2006/relationships/oleObject" Target="../embeddings/oleObject52.bin"/><Relationship Id="rId9" Type="http://schemas.openxmlformats.org/officeDocument/2006/relationships/image" Target="../media/image97.wmf"/></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8" Type="http://schemas.openxmlformats.org/officeDocument/2006/relationships/oleObject" Target="../embeddings/oleObject58.bin"/><Relationship Id="rId13" Type="http://schemas.openxmlformats.org/officeDocument/2006/relationships/image" Target="../media/image102.wmf"/><Relationship Id="rId18" Type="http://schemas.openxmlformats.org/officeDocument/2006/relationships/oleObject" Target="../embeddings/oleObject63.bin"/><Relationship Id="rId26" Type="http://schemas.openxmlformats.org/officeDocument/2006/relationships/oleObject" Target="../embeddings/oleObject67.bin"/><Relationship Id="rId39" Type="http://schemas.openxmlformats.org/officeDocument/2006/relationships/oleObject" Target="../embeddings/oleObject77.bin"/><Relationship Id="rId3" Type="http://schemas.openxmlformats.org/officeDocument/2006/relationships/notesSlide" Target="../notesSlides/notesSlide66.xml"/><Relationship Id="rId21" Type="http://schemas.openxmlformats.org/officeDocument/2006/relationships/image" Target="../media/image106.wmf"/><Relationship Id="rId34" Type="http://schemas.openxmlformats.org/officeDocument/2006/relationships/oleObject" Target="../embeddings/oleObject72.bin"/><Relationship Id="rId7" Type="http://schemas.openxmlformats.org/officeDocument/2006/relationships/image" Target="../media/image99.wmf"/><Relationship Id="rId12" Type="http://schemas.openxmlformats.org/officeDocument/2006/relationships/oleObject" Target="../embeddings/oleObject60.bin"/><Relationship Id="rId17" Type="http://schemas.openxmlformats.org/officeDocument/2006/relationships/image" Target="../media/image104.wmf"/><Relationship Id="rId25" Type="http://schemas.openxmlformats.org/officeDocument/2006/relationships/image" Target="../media/image108.wmf"/><Relationship Id="rId33" Type="http://schemas.openxmlformats.org/officeDocument/2006/relationships/oleObject" Target="../embeddings/oleObject71.bin"/><Relationship Id="rId38" Type="http://schemas.openxmlformats.org/officeDocument/2006/relationships/oleObject" Target="../embeddings/oleObject76.bin"/><Relationship Id="rId2" Type="http://schemas.openxmlformats.org/officeDocument/2006/relationships/slideLayout" Target="../slideLayouts/slideLayout2.xml"/><Relationship Id="rId16" Type="http://schemas.openxmlformats.org/officeDocument/2006/relationships/oleObject" Target="../embeddings/oleObject62.bin"/><Relationship Id="rId20" Type="http://schemas.openxmlformats.org/officeDocument/2006/relationships/oleObject" Target="../embeddings/oleObject64.bin"/><Relationship Id="rId29" Type="http://schemas.openxmlformats.org/officeDocument/2006/relationships/image" Target="../media/image110.wmf"/><Relationship Id="rId41" Type="http://schemas.openxmlformats.org/officeDocument/2006/relationships/oleObject" Target="../embeddings/oleObject79.bin"/><Relationship Id="rId1" Type="http://schemas.openxmlformats.org/officeDocument/2006/relationships/vmlDrawing" Target="../drawings/vmlDrawing16.vml"/><Relationship Id="rId6" Type="http://schemas.openxmlformats.org/officeDocument/2006/relationships/oleObject" Target="../embeddings/oleObject57.bin"/><Relationship Id="rId11" Type="http://schemas.openxmlformats.org/officeDocument/2006/relationships/image" Target="../media/image101.wmf"/><Relationship Id="rId24" Type="http://schemas.openxmlformats.org/officeDocument/2006/relationships/oleObject" Target="../embeddings/oleObject66.bin"/><Relationship Id="rId32" Type="http://schemas.openxmlformats.org/officeDocument/2006/relationships/oleObject" Target="../embeddings/oleObject70.bin"/><Relationship Id="rId37" Type="http://schemas.openxmlformats.org/officeDocument/2006/relationships/oleObject" Target="../embeddings/oleObject75.bin"/><Relationship Id="rId40" Type="http://schemas.openxmlformats.org/officeDocument/2006/relationships/oleObject" Target="../embeddings/oleObject78.bin"/><Relationship Id="rId5" Type="http://schemas.openxmlformats.org/officeDocument/2006/relationships/image" Target="../media/image98.wmf"/><Relationship Id="rId15" Type="http://schemas.openxmlformats.org/officeDocument/2006/relationships/image" Target="../media/image103.wmf"/><Relationship Id="rId23" Type="http://schemas.openxmlformats.org/officeDocument/2006/relationships/image" Target="../media/image107.wmf"/><Relationship Id="rId28" Type="http://schemas.openxmlformats.org/officeDocument/2006/relationships/oleObject" Target="../embeddings/oleObject68.bin"/><Relationship Id="rId36" Type="http://schemas.openxmlformats.org/officeDocument/2006/relationships/oleObject" Target="../embeddings/oleObject74.bin"/><Relationship Id="rId10" Type="http://schemas.openxmlformats.org/officeDocument/2006/relationships/oleObject" Target="../embeddings/oleObject59.bin"/><Relationship Id="rId19" Type="http://schemas.openxmlformats.org/officeDocument/2006/relationships/image" Target="../media/image105.wmf"/><Relationship Id="rId31" Type="http://schemas.openxmlformats.org/officeDocument/2006/relationships/image" Target="../media/image111.wmf"/><Relationship Id="rId4" Type="http://schemas.openxmlformats.org/officeDocument/2006/relationships/oleObject" Target="../embeddings/oleObject56.bin"/><Relationship Id="rId9" Type="http://schemas.openxmlformats.org/officeDocument/2006/relationships/image" Target="../media/image100.wmf"/><Relationship Id="rId14" Type="http://schemas.openxmlformats.org/officeDocument/2006/relationships/oleObject" Target="../embeddings/oleObject61.bin"/><Relationship Id="rId22" Type="http://schemas.openxmlformats.org/officeDocument/2006/relationships/oleObject" Target="../embeddings/oleObject65.bin"/><Relationship Id="rId27" Type="http://schemas.openxmlformats.org/officeDocument/2006/relationships/image" Target="../media/image109.wmf"/><Relationship Id="rId30" Type="http://schemas.openxmlformats.org/officeDocument/2006/relationships/oleObject" Target="../embeddings/oleObject69.bin"/><Relationship Id="rId35" Type="http://schemas.openxmlformats.org/officeDocument/2006/relationships/oleObject" Target="../embeddings/oleObject73.bin"/></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940.png"/><Relationship Id="rId4" Type="http://schemas.openxmlformats.org/officeDocument/2006/relationships/image" Target="../media/image920.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oleObject" Target="../embeddings/oleObject80.bin"/><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image" Target="../media/image113.wmf"/><Relationship Id="rId5" Type="http://schemas.openxmlformats.org/officeDocument/2006/relationships/oleObject" Target="../embeddings/oleObject81.bin"/><Relationship Id="rId4" Type="http://schemas.openxmlformats.org/officeDocument/2006/relationships/image" Target="../media/image112.wmf"/></Relationships>
</file>

<file path=ppt/slides/_rels/slide135.xml.rels><?xml version="1.0" encoding="UTF-8" standalone="yes"?>
<Relationships xmlns="http://schemas.openxmlformats.org/package/2006/relationships"><Relationship Id="rId8" Type="http://schemas.openxmlformats.org/officeDocument/2006/relationships/image" Target="../media/image116.wmf"/><Relationship Id="rId13" Type="http://schemas.openxmlformats.org/officeDocument/2006/relationships/oleObject" Target="../embeddings/oleObject87.bin"/><Relationship Id="rId3" Type="http://schemas.openxmlformats.org/officeDocument/2006/relationships/oleObject" Target="../embeddings/oleObject82.bin"/><Relationship Id="rId7" Type="http://schemas.openxmlformats.org/officeDocument/2006/relationships/oleObject" Target="../embeddings/oleObject84.bin"/><Relationship Id="rId12" Type="http://schemas.openxmlformats.org/officeDocument/2006/relationships/image" Target="../media/image118.wmf"/><Relationship Id="rId2" Type="http://schemas.openxmlformats.org/officeDocument/2006/relationships/slideLayout" Target="../slideLayouts/slideLayout7.xml"/><Relationship Id="rId16" Type="http://schemas.openxmlformats.org/officeDocument/2006/relationships/image" Target="../media/image120.wmf"/><Relationship Id="rId1" Type="http://schemas.openxmlformats.org/officeDocument/2006/relationships/vmlDrawing" Target="../drawings/vmlDrawing18.vml"/><Relationship Id="rId6" Type="http://schemas.openxmlformats.org/officeDocument/2006/relationships/image" Target="../media/image115.wmf"/><Relationship Id="rId11" Type="http://schemas.openxmlformats.org/officeDocument/2006/relationships/oleObject" Target="../embeddings/oleObject86.bin"/><Relationship Id="rId5" Type="http://schemas.openxmlformats.org/officeDocument/2006/relationships/oleObject" Target="../embeddings/oleObject83.bin"/><Relationship Id="rId15" Type="http://schemas.openxmlformats.org/officeDocument/2006/relationships/oleObject" Target="../embeddings/oleObject88.bin"/><Relationship Id="rId10" Type="http://schemas.openxmlformats.org/officeDocument/2006/relationships/image" Target="../media/image117.wmf"/><Relationship Id="rId4" Type="http://schemas.openxmlformats.org/officeDocument/2006/relationships/image" Target="../media/image114.wmf"/><Relationship Id="rId9" Type="http://schemas.openxmlformats.org/officeDocument/2006/relationships/oleObject" Target="../embeddings/oleObject85.bin"/><Relationship Id="rId14" Type="http://schemas.openxmlformats.org/officeDocument/2006/relationships/image" Target="../media/image119.wmf"/></Relationships>
</file>

<file path=ppt/slides/_rels/slide136.xml.rels><?xml version="1.0" encoding="UTF-8" standalone="yes"?>
<Relationships xmlns="http://schemas.openxmlformats.org/package/2006/relationships"><Relationship Id="rId3" Type="http://schemas.openxmlformats.org/officeDocument/2006/relationships/oleObject" Target="../embeddings/oleObject89.bin"/><Relationship Id="rId2" Type="http://schemas.openxmlformats.org/officeDocument/2006/relationships/slideLayout" Target="../slideLayouts/slideLayout7.xml"/><Relationship Id="rId1" Type="http://schemas.openxmlformats.org/officeDocument/2006/relationships/vmlDrawing" Target="../drawings/vmlDrawing19.vml"/><Relationship Id="rId6" Type="http://schemas.openxmlformats.org/officeDocument/2006/relationships/image" Target="../media/image122.wmf"/><Relationship Id="rId5" Type="http://schemas.openxmlformats.org/officeDocument/2006/relationships/oleObject" Target="../embeddings/oleObject90.bin"/><Relationship Id="rId4" Type="http://schemas.openxmlformats.org/officeDocument/2006/relationships/image" Target="../media/image121.wmf"/></Relationships>
</file>

<file path=ppt/slides/_rels/slide137.xml.rels><?xml version="1.0" encoding="UTF-8" standalone="yes"?>
<Relationships xmlns="http://schemas.openxmlformats.org/package/2006/relationships"><Relationship Id="rId3" Type="http://schemas.openxmlformats.org/officeDocument/2006/relationships/oleObject" Target="../embeddings/oleObject91.bin"/><Relationship Id="rId2" Type="http://schemas.openxmlformats.org/officeDocument/2006/relationships/slideLayout" Target="../slideLayouts/slideLayout7.xml"/><Relationship Id="rId1" Type="http://schemas.openxmlformats.org/officeDocument/2006/relationships/vmlDrawing" Target="../drawings/vmlDrawing20.vml"/><Relationship Id="rId4" Type="http://schemas.openxmlformats.org/officeDocument/2006/relationships/image" Target="../media/image123.wmf"/></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5.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15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15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39.wmf"/><Relationship Id="rId7" Type="http://schemas.openxmlformats.org/officeDocument/2006/relationships/image" Target="../media/image143.wmf"/><Relationship Id="rId2" Type="http://schemas.openxmlformats.org/officeDocument/2006/relationships/notesSlide" Target="../notesSlides/notesSlide71.xml"/><Relationship Id="rId1" Type="http://schemas.openxmlformats.org/officeDocument/2006/relationships/slideLayout" Target="../slideLayouts/slideLayout6.xml"/><Relationship Id="rId6" Type="http://schemas.openxmlformats.org/officeDocument/2006/relationships/image" Target="../media/image142.wmf"/><Relationship Id="rId5" Type="http://schemas.openxmlformats.org/officeDocument/2006/relationships/image" Target="../media/image141.png"/><Relationship Id="rId4" Type="http://schemas.openxmlformats.org/officeDocument/2006/relationships/image" Target="../media/image140.png"/><Relationship Id="rId9" Type="http://schemas.openxmlformats.org/officeDocument/2006/relationships/image" Target="../media/image145.png"/></Relationships>
</file>

<file path=ppt/slides/_rels/slide164.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wmf"/><Relationship Id="rId7" Type="http://schemas.openxmlformats.org/officeDocument/2006/relationships/image" Target="../media/image150.png"/><Relationship Id="rId2" Type="http://schemas.openxmlformats.org/officeDocument/2006/relationships/notesSlide" Target="../notesSlides/notesSlide72.xml"/><Relationship Id="rId1" Type="http://schemas.openxmlformats.org/officeDocument/2006/relationships/slideLayout" Target="../slideLayouts/slideLayout6.xml"/><Relationship Id="rId6" Type="http://schemas.openxmlformats.org/officeDocument/2006/relationships/image" Target="../media/image149.wmf"/><Relationship Id="rId5" Type="http://schemas.openxmlformats.org/officeDocument/2006/relationships/image" Target="../media/image148.png"/><Relationship Id="rId10" Type="http://schemas.openxmlformats.org/officeDocument/2006/relationships/image" Target="../media/image153.png"/><Relationship Id="rId4" Type="http://schemas.openxmlformats.org/officeDocument/2006/relationships/image" Target="../media/image147.wmf"/><Relationship Id="rId9" Type="http://schemas.openxmlformats.org/officeDocument/2006/relationships/image" Target="../media/image152.png"/></Relationships>
</file>

<file path=ppt/slides/_rels/slide165.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4.wmf"/><Relationship Id="rId7" Type="http://schemas.openxmlformats.org/officeDocument/2006/relationships/image" Target="../media/image158.png"/><Relationship Id="rId2" Type="http://schemas.openxmlformats.org/officeDocument/2006/relationships/notesSlide" Target="../notesSlides/notesSlide73.xml"/><Relationship Id="rId1" Type="http://schemas.openxmlformats.org/officeDocument/2006/relationships/slideLayout" Target="../slideLayouts/slideLayout12.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8" Type="http://schemas.openxmlformats.org/officeDocument/2006/relationships/oleObject" Target="../embeddings/oleObject94.bin"/><Relationship Id="rId13" Type="http://schemas.openxmlformats.org/officeDocument/2006/relationships/image" Target="../media/image166.wmf"/><Relationship Id="rId3" Type="http://schemas.openxmlformats.org/officeDocument/2006/relationships/image" Target="../media/image168.png"/><Relationship Id="rId7" Type="http://schemas.openxmlformats.org/officeDocument/2006/relationships/image" Target="../media/image163.wmf"/><Relationship Id="rId12" Type="http://schemas.openxmlformats.org/officeDocument/2006/relationships/oleObject" Target="../embeddings/oleObject96.bin"/><Relationship Id="rId2" Type="http://schemas.openxmlformats.org/officeDocument/2006/relationships/slideLayout" Target="../slideLayouts/slideLayout7.xml"/><Relationship Id="rId1" Type="http://schemas.openxmlformats.org/officeDocument/2006/relationships/vmlDrawing" Target="../drawings/vmlDrawing21.vml"/><Relationship Id="rId6" Type="http://schemas.openxmlformats.org/officeDocument/2006/relationships/oleObject" Target="../embeddings/oleObject93.bin"/><Relationship Id="rId11" Type="http://schemas.openxmlformats.org/officeDocument/2006/relationships/image" Target="../media/image165.wmf"/><Relationship Id="rId5" Type="http://schemas.openxmlformats.org/officeDocument/2006/relationships/image" Target="../media/image162.wmf"/><Relationship Id="rId15" Type="http://schemas.openxmlformats.org/officeDocument/2006/relationships/image" Target="../media/image167.wmf"/><Relationship Id="rId10" Type="http://schemas.openxmlformats.org/officeDocument/2006/relationships/oleObject" Target="../embeddings/oleObject95.bin"/><Relationship Id="rId4" Type="http://schemas.openxmlformats.org/officeDocument/2006/relationships/oleObject" Target="../embeddings/oleObject92.bin"/><Relationship Id="rId9" Type="http://schemas.openxmlformats.org/officeDocument/2006/relationships/image" Target="../media/image164.wmf"/><Relationship Id="rId14" Type="http://schemas.openxmlformats.org/officeDocument/2006/relationships/oleObject" Target="../embeddings/oleObject97.bin"/></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79.xml"/><Relationship Id="rId1" Type="http://schemas.openxmlformats.org/officeDocument/2006/relationships/slideLayout" Target="../slideLayouts/slideLayout13.xml"/><Relationship Id="rId4" Type="http://schemas.openxmlformats.org/officeDocument/2006/relationships/image" Target="../media/image169.png"/></Relationships>
</file>

<file path=ppt/slides/_rels/slide17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80.xml"/><Relationship Id="rId1" Type="http://schemas.openxmlformats.org/officeDocument/2006/relationships/slideLayout" Target="../slideLayouts/slideLayout13.xml"/><Relationship Id="rId5" Type="http://schemas.openxmlformats.org/officeDocument/2006/relationships/image" Target="../media/image170.png"/><Relationship Id="rId4" Type="http://schemas.openxmlformats.org/officeDocument/2006/relationships/image" Target="../media/image16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18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xml"/><Relationship Id="rId4" Type="http://schemas.openxmlformats.org/officeDocument/2006/relationships/image" Target="../media/image173.png"/></Relationships>
</file>

<file path=ppt/slides/_rels/slide18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xml"/><Relationship Id="rId4" Type="http://schemas.openxmlformats.org/officeDocument/2006/relationships/image" Target="../media/image176.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9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xml"/><Relationship Id="rId4" Type="http://schemas.openxmlformats.org/officeDocument/2006/relationships/image" Target="../media/image176.png"/></Relationships>
</file>

<file path=ppt/slides/_rels/slide19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xml"/><Relationship Id="rId4" Type="http://schemas.openxmlformats.org/officeDocument/2006/relationships/image" Target="../media/image176.png"/></Relationships>
</file>

<file path=ppt/slides/_rels/slide19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xml"/><Relationship Id="rId4" Type="http://schemas.openxmlformats.org/officeDocument/2006/relationships/image" Target="../media/image176.png"/></Relationships>
</file>

<file path=ppt/slides/_rels/slide19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xml"/><Relationship Id="rId4" Type="http://schemas.openxmlformats.org/officeDocument/2006/relationships/image" Target="../media/image176.png"/></Relationships>
</file>

<file path=ppt/slides/_rels/slide194.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xml"/><Relationship Id="rId4" Type="http://schemas.openxmlformats.org/officeDocument/2006/relationships/image" Target="../media/image176.png"/></Relationships>
</file>

<file path=ppt/slides/_rels/slide195.xml.rels><?xml version="1.0" encoding="UTF-8" standalone="yes"?>
<Relationships xmlns="http://schemas.openxmlformats.org/package/2006/relationships"><Relationship Id="rId3" Type="http://schemas.openxmlformats.org/officeDocument/2006/relationships/image" Target="../media/image175.png"/><Relationship Id="rId7" Type="http://schemas.openxmlformats.org/officeDocument/2006/relationships/image" Target="../media/image179.png"/><Relationship Id="rId2" Type="http://schemas.openxmlformats.org/officeDocument/2006/relationships/image" Target="../media/image174.png"/><Relationship Id="rId1" Type="http://schemas.openxmlformats.org/officeDocument/2006/relationships/slideLayout" Target="../slideLayouts/slideLayout2.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9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7.xml"/><Relationship Id="rId1" Type="http://schemas.openxmlformats.org/officeDocument/2006/relationships/vmlDrawing" Target="../drawings/vmlDrawing22.vml"/><Relationship Id="rId6" Type="http://schemas.openxmlformats.org/officeDocument/2006/relationships/image" Target="../media/image189.wmf"/><Relationship Id="rId5" Type="http://schemas.openxmlformats.org/officeDocument/2006/relationships/oleObject" Target="../embeddings/oleObject98.bin"/><Relationship Id="rId4" Type="http://schemas.openxmlformats.org/officeDocument/2006/relationships/image" Target="../media/image190.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10.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7.xml"/><Relationship Id="rId1" Type="http://schemas.openxmlformats.org/officeDocument/2006/relationships/slideLayout" Target="../slideLayouts/slideLayout7.xml"/><Relationship Id="rId4" Type="http://schemas.openxmlformats.org/officeDocument/2006/relationships/image" Target="../media/image192.png"/></Relationships>
</file>

<file path=ppt/slides/_rels/slide212.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194.jpg"/><Relationship Id="rId2" Type="http://schemas.openxmlformats.org/officeDocument/2006/relationships/notesSlide" Target="../notesSlides/notesSlide88.xml"/><Relationship Id="rId1" Type="http://schemas.openxmlformats.org/officeDocument/2006/relationships/slideLayout" Target="../slideLayouts/slideLayout14.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0.xml"/></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90.xml"/><Relationship Id="rId7" Type="http://schemas.openxmlformats.org/officeDocument/2006/relationships/image" Target="../media/image6.emf"/><Relationship Id="rId2" Type="http://schemas.openxmlformats.org/officeDocument/2006/relationships/slideLayout" Target="../slideLayouts/slideLayout19.xml"/><Relationship Id="rId1" Type="http://schemas.openxmlformats.org/officeDocument/2006/relationships/vmlDrawing" Target="../drawings/vmlDrawing23.vml"/><Relationship Id="rId6" Type="http://schemas.openxmlformats.org/officeDocument/2006/relationships/oleObject" Target="../embeddings/oleObject100.bin"/><Relationship Id="rId5" Type="http://schemas.openxmlformats.org/officeDocument/2006/relationships/image" Target="../media/image5.emf"/><Relationship Id="rId4" Type="http://schemas.openxmlformats.org/officeDocument/2006/relationships/oleObject" Target="../embeddings/oleObject99.bin"/></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5.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9.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20.xml.rels><?xml version="1.0" encoding="UTF-8" standalone="yes"?>
<Relationships xmlns="http://schemas.openxmlformats.org/package/2006/relationships"><Relationship Id="rId8" Type="http://schemas.openxmlformats.org/officeDocument/2006/relationships/oleObject" Target="../embeddings/oleObject103.bin"/><Relationship Id="rId3" Type="http://schemas.openxmlformats.org/officeDocument/2006/relationships/notesSlide" Target="../notesSlides/notesSlide94.xml"/><Relationship Id="rId7" Type="http://schemas.openxmlformats.org/officeDocument/2006/relationships/image" Target="../media/image196.emf"/><Relationship Id="rId2" Type="http://schemas.openxmlformats.org/officeDocument/2006/relationships/slideLayout" Target="../slideLayouts/slideLayout19.xml"/><Relationship Id="rId1" Type="http://schemas.openxmlformats.org/officeDocument/2006/relationships/vmlDrawing" Target="../drawings/vmlDrawing24.vml"/><Relationship Id="rId6" Type="http://schemas.openxmlformats.org/officeDocument/2006/relationships/oleObject" Target="../embeddings/oleObject102.bin"/><Relationship Id="rId11" Type="http://schemas.openxmlformats.org/officeDocument/2006/relationships/image" Target="../media/image198.emf"/><Relationship Id="rId5" Type="http://schemas.openxmlformats.org/officeDocument/2006/relationships/image" Target="../media/image195.emf"/><Relationship Id="rId10" Type="http://schemas.openxmlformats.org/officeDocument/2006/relationships/oleObject" Target="../embeddings/oleObject104.bin"/><Relationship Id="rId4" Type="http://schemas.openxmlformats.org/officeDocument/2006/relationships/oleObject" Target="../embeddings/oleObject101.bin"/><Relationship Id="rId9" Type="http://schemas.openxmlformats.org/officeDocument/2006/relationships/image" Target="../media/image197.emf"/></Relationships>
</file>

<file path=ppt/slides/_rels/slide221.xml.rels><?xml version="1.0" encoding="UTF-8" standalone="yes"?>
<Relationships xmlns="http://schemas.openxmlformats.org/package/2006/relationships"><Relationship Id="rId8" Type="http://schemas.openxmlformats.org/officeDocument/2006/relationships/oleObject" Target="../embeddings/oleObject107.bin"/><Relationship Id="rId13" Type="http://schemas.openxmlformats.org/officeDocument/2006/relationships/image" Target="../media/image202.emf"/><Relationship Id="rId3" Type="http://schemas.openxmlformats.org/officeDocument/2006/relationships/notesSlide" Target="../notesSlides/notesSlide95.xml"/><Relationship Id="rId7" Type="http://schemas.openxmlformats.org/officeDocument/2006/relationships/image" Target="../media/image200.emf"/><Relationship Id="rId12" Type="http://schemas.openxmlformats.org/officeDocument/2006/relationships/oleObject" Target="../embeddings/oleObject109.bin"/><Relationship Id="rId2" Type="http://schemas.openxmlformats.org/officeDocument/2006/relationships/slideLayout" Target="../slideLayouts/slideLayout19.xml"/><Relationship Id="rId1" Type="http://schemas.openxmlformats.org/officeDocument/2006/relationships/vmlDrawing" Target="../drawings/vmlDrawing25.vml"/><Relationship Id="rId6" Type="http://schemas.openxmlformats.org/officeDocument/2006/relationships/oleObject" Target="../embeddings/oleObject106.bin"/><Relationship Id="rId11" Type="http://schemas.openxmlformats.org/officeDocument/2006/relationships/image" Target="../media/image196.emf"/><Relationship Id="rId5" Type="http://schemas.openxmlformats.org/officeDocument/2006/relationships/image" Target="../media/image199.emf"/><Relationship Id="rId10" Type="http://schemas.openxmlformats.org/officeDocument/2006/relationships/oleObject" Target="../embeddings/oleObject108.bin"/><Relationship Id="rId4" Type="http://schemas.openxmlformats.org/officeDocument/2006/relationships/oleObject" Target="../embeddings/oleObject105.bin"/><Relationship Id="rId9" Type="http://schemas.openxmlformats.org/officeDocument/2006/relationships/image" Target="../media/image201.emf"/></Relationships>
</file>

<file path=ppt/slides/_rels/slide222.xml.rels><?xml version="1.0" encoding="UTF-8" standalone="yes"?>
<Relationships xmlns="http://schemas.openxmlformats.org/package/2006/relationships"><Relationship Id="rId8" Type="http://schemas.openxmlformats.org/officeDocument/2006/relationships/oleObject" Target="../embeddings/oleObject112.bin"/><Relationship Id="rId3" Type="http://schemas.openxmlformats.org/officeDocument/2006/relationships/notesSlide" Target="../notesSlides/notesSlide96.xml"/><Relationship Id="rId7" Type="http://schemas.openxmlformats.org/officeDocument/2006/relationships/image" Target="../media/image202.emf"/><Relationship Id="rId2" Type="http://schemas.openxmlformats.org/officeDocument/2006/relationships/slideLayout" Target="../slideLayouts/slideLayout19.xml"/><Relationship Id="rId1" Type="http://schemas.openxmlformats.org/officeDocument/2006/relationships/vmlDrawing" Target="../drawings/vmlDrawing26.vml"/><Relationship Id="rId6" Type="http://schemas.openxmlformats.org/officeDocument/2006/relationships/oleObject" Target="../embeddings/oleObject111.bin"/><Relationship Id="rId5" Type="http://schemas.openxmlformats.org/officeDocument/2006/relationships/image" Target="../media/image203.emf"/><Relationship Id="rId4" Type="http://schemas.openxmlformats.org/officeDocument/2006/relationships/oleObject" Target="../embeddings/oleObject110.bin"/><Relationship Id="rId9" Type="http://schemas.openxmlformats.org/officeDocument/2006/relationships/image" Target="../media/image204.emf"/></Relationships>
</file>

<file path=ppt/slides/_rels/slide223.xml.rels><?xml version="1.0" encoding="UTF-8" standalone="yes"?>
<Relationships xmlns="http://schemas.openxmlformats.org/package/2006/relationships"><Relationship Id="rId8" Type="http://schemas.openxmlformats.org/officeDocument/2006/relationships/oleObject" Target="../embeddings/oleObject115.bin"/><Relationship Id="rId3" Type="http://schemas.openxmlformats.org/officeDocument/2006/relationships/notesSlide" Target="../notesSlides/notesSlide97.xml"/><Relationship Id="rId7" Type="http://schemas.openxmlformats.org/officeDocument/2006/relationships/image" Target="../media/image206.emf"/><Relationship Id="rId2" Type="http://schemas.openxmlformats.org/officeDocument/2006/relationships/slideLayout" Target="../slideLayouts/slideLayout19.xml"/><Relationship Id="rId1" Type="http://schemas.openxmlformats.org/officeDocument/2006/relationships/vmlDrawing" Target="../drawings/vmlDrawing27.vml"/><Relationship Id="rId6" Type="http://schemas.openxmlformats.org/officeDocument/2006/relationships/oleObject" Target="../embeddings/oleObject114.bin"/><Relationship Id="rId5" Type="http://schemas.openxmlformats.org/officeDocument/2006/relationships/image" Target="../media/image205.wmf"/><Relationship Id="rId4" Type="http://schemas.openxmlformats.org/officeDocument/2006/relationships/oleObject" Target="../embeddings/oleObject113.bin"/><Relationship Id="rId9" Type="http://schemas.openxmlformats.org/officeDocument/2006/relationships/image" Target="../media/image207.wmf"/></Relationships>
</file>

<file path=ppt/slides/_rels/slide224.xml.rels><?xml version="1.0" encoding="UTF-8" standalone="yes"?>
<Relationships xmlns="http://schemas.openxmlformats.org/package/2006/relationships"><Relationship Id="rId8" Type="http://schemas.openxmlformats.org/officeDocument/2006/relationships/oleObject" Target="../embeddings/oleObject118.bin"/><Relationship Id="rId3" Type="http://schemas.openxmlformats.org/officeDocument/2006/relationships/notesSlide" Target="../notesSlides/notesSlide98.xml"/><Relationship Id="rId7" Type="http://schemas.openxmlformats.org/officeDocument/2006/relationships/image" Target="../media/image209.emf"/><Relationship Id="rId2" Type="http://schemas.openxmlformats.org/officeDocument/2006/relationships/slideLayout" Target="../slideLayouts/slideLayout19.xml"/><Relationship Id="rId1" Type="http://schemas.openxmlformats.org/officeDocument/2006/relationships/vmlDrawing" Target="../drawings/vmlDrawing28.vml"/><Relationship Id="rId6" Type="http://schemas.openxmlformats.org/officeDocument/2006/relationships/oleObject" Target="../embeddings/oleObject117.bin"/><Relationship Id="rId5" Type="http://schemas.openxmlformats.org/officeDocument/2006/relationships/image" Target="../media/image208.emf"/><Relationship Id="rId4" Type="http://schemas.openxmlformats.org/officeDocument/2006/relationships/oleObject" Target="../embeddings/oleObject116.bin"/><Relationship Id="rId9" Type="http://schemas.openxmlformats.org/officeDocument/2006/relationships/image" Target="../media/image210.emf"/></Relationships>
</file>

<file path=ppt/slides/_rels/slide225.xml.rels><?xml version="1.0" encoding="UTF-8" standalone="yes"?>
<Relationships xmlns="http://schemas.openxmlformats.org/package/2006/relationships"><Relationship Id="rId3" Type="http://schemas.openxmlformats.org/officeDocument/2006/relationships/notesSlide" Target="../notesSlides/notesSlide99.xml"/><Relationship Id="rId7" Type="http://schemas.openxmlformats.org/officeDocument/2006/relationships/image" Target="../media/image212.emf"/><Relationship Id="rId2" Type="http://schemas.openxmlformats.org/officeDocument/2006/relationships/slideLayout" Target="../slideLayouts/slideLayout15.xml"/><Relationship Id="rId1" Type="http://schemas.openxmlformats.org/officeDocument/2006/relationships/vmlDrawing" Target="../drawings/vmlDrawing29.vml"/><Relationship Id="rId6" Type="http://schemas.openxmlformats.org/officeDocument/2006/relationships/oleObject" Target="../embeddings/oleObject120.bin"/><Relationship Id="rId5" Type="http://schemas.openxmlformats.org/officeDocument/2006/relationships/image" Target="../media/image211.wmf"/><Relationship Id="rId4" Type="http://schemas.openxmlformats.org/officeDocument/2006/relationships/oleObject" Target="../embeddings/oleObject119.bin"/></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9.xml"/></Relationships>
</file>

<file path=ppt/slides/_rels/slide227.xml.rels><?xml version="1.0" encoding="UTF-8" standalone="yes"?>
<Relationships xmlns="http://schemas.openxmlformats.org/package/2006/relationships"><Relationship Id="rId8" Type="http://schemas.openxmlformats.org/officeDocument/2006/relationships/oleObject" Target="../embeddings/oleObject123.bin"/><Relationship Id="rId3" Type="http://schemas.openxmlformats.org/officeDocument/2006/relationships/notesSlide" Target="../notesSlides/notesSlide101.xml"/><Relationship Id="rId7" Type="http://schemas.openxmlformats.org/officeDocument/2006/relationships/image" Target="../media/image214.emf"/><Relationship Id="rId2" Type="http://schemas.openxmlformats.org/officeDocument/2006/relationships/slideLayout" Target="../slideLayouts/slideLayout19.xml"/><Relationship Id="rId1" Type="http://schemas.openxmlformats.org/officeDocument/2006/relationships/vmlDrawing" Target="../drawings/vmlDrawing30.vml"/><Relationship Id="rId6" Type="http://schemas.openxmlformats.org/officeDocument/2006/relationships/oleObject" Target="../embeddings/oleObject122.bin"/><Relationship Id="rId5" Type="http://schemas.openxmlformats.org/officeDocument/2006/relationships/image" Target="../media/image213.emf"/><Relationship Id="rId10" Type="http://schemas.openxmlformats.org/officeDocument/2006/relationships/oleObject" Target="../embeddings/oleObject124.bin"/><Relationship Id="rId4" Type="http://schemas.openxmlformats.org/officeDocument/2006/relationships/oleObject" Target="../embeddings/oleObject121.bin"/><Relationship Id="rId9" Type="http://schemas.openxmlformats.org/officeDocument/2006/relationships/image" Target="../media/image199.emf"/></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5.xml"/></Relationships>
</file>

<file path=ppt/slides/_rels/slide229.xml.rels><?xml version="1.0" encoding="UTF-8" standalone="yes"?>
<Relationships xmlns="http://schemas.openxmlformats.org/package/2006/relationships"><Relationship Id="rId3" Type="http://schemas.openxmlformats.org/officeDocument/2006/relationships/notesSlide" Target="../notesSlides/notesSlide103.xml"/><Relationship Id="rId7" Type="http://schemas.openxmlformats.org/officeDocument/2006/relationships/image" Target="../media/image216.wmf"/><Relationship Id="rId2" Type="http://schemas.openxmlformats.org/officeDocument/2006/relationships/slideLayout" Target="../slideLayouts/slideLayout20.xml"/><Relationship Id="rId1" Type="http://schemas.openxmlformats.org/officeDocument/2006/relationships/vmlDrawing" Target="../drawings/vmlDrawing31.vml"/><Relationship Id="rId6" Type="http://schemas.openxmlformats.org/officeDocument/2006/relationships/oleObject" Target="../embeddings/oleObject126.bin"/><Relationship Id="rId5" Type="http://schemas.openxmlformats.org/officeDocument/2006/relationships/image" Target="../media/image215.wmf"/><Relationship Id="rId4" Type="http://schemas.openxmlformats.org/officeDocument/2006/relationships/oleObject" Target="../embeddings/oleObject125.bin"/></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8" Type="http://schemas.openxmlformats.org/officeDocument/2006/relationships/oleObject" Target="../embeddings/oleObject129.bin"/><Relationship Id="rId13" Type="http://schemas.openxmlformats.org/officeDocument/2006/relationships/image" Target="../media/image221.wmf"/><Relationship Id="rId3" Type="http://schemas.openxmlformats.org/officeDocument/2006/relationships/notesSlide" Target="../notesSlides/notesSlide104.xml"/><Relationship Id="rId7" Type="http://schemas.openxmlformats.org/officeDocument/2006/relationships/image" Target="../media/image218.wmf"/><Relationship Id="rId12" Type="http://schemas.openxmlformats.org/officeDocument/2006/relationships/oleObject" Target="../embeddings/oleObject131.bin"/><Relationship Id="rId17" Type="http://schemas.openxmlformats.org/officeDocument/2006/relationships/image" Target="../media/image223.wmf"/><Relationship Id="rId2" Type="http://schemas.openxmlformats.org/officeDocument/2006/relationships/slideLayout" Target="../slideLayouts/slideLayout20.xml"/><Relationship Id="rId16" Type="http://schemas.openxmlformats.org/officeDocument/2006/relationships/oleObject" Target="../embeddings/oleObject133.bin"/><Relationship Id="rId1" Type="http://schemas.openxmlformats.org/officeDocument/2006/relationships/vmlDrawing" Target="../drawings/vmlDrawing32.vml"/><Relationship Id="rId6" Type="http://schemas.openxmlformats.org/officeDocument/2006/relationships/oleObject" Target="../embeddings/oleObject128.bin"/><Relationship Id="rId11" Type="http://schemas.openxmlformats.org/officeDocument/2006/relationships/image" Target="../media/image220.wmf"/><Relationship Id="rId5" Type="http://schemas.openxmlformats.org/officeDocument/2006/relationships/image" Target="../media/image217.wmf"/><Relationship Id="rId15" Type="http://schemas.openxmlformats.org/officeDocument/2006/relationships/image" Target="../media/image222.wmf"/><Relationship Id="rId10" Type="http://schemas.openxmlformats.org/officeDocument/2006/relationships/oleObject" Target="../embeddings/oleObject130.bin"/><Relationship Id="rId4" Type="http://schemas.openxmlformats.org/officeDocument/2006/relationships/oleObject" Target="../embeddings/oleObject127.bin"/><Relationship Id="rId9" Type="http://schemas.openxmlformats.org/officeDocument/2006/relationships/image" Target="../media/image219.wmf"/><Relationship Id="rId14" Type="http://schemas.openxmlformats.org/officeDocument/2006/relationships/oleObject" Target="../embeddings/oleObject132.bin"/></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0.xml"/></Relationships>
</file>

<file path=ppt/slides/_rels/slide232.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0.xml"/><Relationship Id="rId1" Type="http://schemas.openxmlformats.org/officeDocument/2006/relationships/vmlDrawing" Target="../drawings/vmlDrawing33.vml"/><Relationship Id="rId5" Type="http://schemas.openxmlformats.org/officeDocument/2006/relationships/image" Target="../media/image224.wmf"/><Relationship Id="rId4" Type="http://schemas.openxmlformats.org/officeDocument/2006/relationships/oleObject" Target="../embeddings/oleObject134.bin"/></Relationships>
</file>

<file path=ppt/slides/_rels/slide233.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0.xml"/><Relationship Id="rId1" Type="http://schemas.openxmlformats.org/officeDocument/2006/relationships/vmlDrawing" Target="../drawings/vmlDrawing34.vml"/><Relationship Id="rId5" Type="http://schemas.openxmlformats.org/officeDocument/2006/relationships/image" Target="../media/image225.wmf"/><Relationship Id="rId4" Type="http://schemas.openxmlformats.org/officeDocument/2006/relationships/oleObject" Target="../embeddings/oleObject135.bin"/></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5.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5.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5.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5.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5.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5.xml"/></Relationships>
</file>

<file path=ppt/slides/_rels/slide241.xml.rels><?xml version="1.0" encoding="UTF-8" standalone="yes"?>
<Relationships xmlns="http://schemas.openxmlformats.org/package/2006/relationships"><Relationship Id="rId8" Type="http://schemas.openxmlformats.org/officeDocument/2006/relationships/oleObject" Target="../embeddings/oleObject138.bin"/><Relationship Id="rId3" Type="http://schemas.openxmlformats.org/officeDocument/2006/relationships/notesSlide" Target="../notesSlides/notesSlide115.xml"/><Relationship Id="rId7" Type="http://schemas.openxmlformats.org/officeDocument/2006/relationships/image" Target="../media/image227.emf"/><Relationship Id="rId2" Type="http://schemas.openxmlformats.org/officeDocument/2006/relationships/slideLayout" Target="../slideLayouts/slideLayout15.xml"/><Relationship Id="rId1" Type="http://schemas.openxmlformats.org/officeDocument/2006/relationships/vmlDrawing" Target="../drawings/vmlDrawing35.vml"/><Relationship Id="rId6" Type="http://schemas.openxmlformats.org/officeDocument/2006/relationships/oleObject" Target="../embeddings/oleObject137.bin"/><Relationship Id="rId5" Type="http://schemas.openxmlformats.org/officeDocument/2006/relationships/image" Target="../media/image226.emf"/><Relationship Id="rId4" Type="http://schemas.openxmlformats.org/officeDocument/2006/relationships/oleObject" Target="../embeddings/oleObject136.bin"/><Relationship Id="rId9" Type="http://schemas.openxmlformats.org/officeDocument/2006/relationships/image" Target="../media/image228.emf"/></Relationships>
</file>

<file path=ppt/slides/_rels/slide242.xml.rels><?xml version="1.0" encoding="UTF-8" standalone="yes"?>
<Relationships xmlns="http://schemas.openxmlformats.org/package/2006/relationships"><Relationship Id="rId8" Type="http://schemas.openxmlformats.org/officeDocument/2006/relationships/oleObject" Target="../embeddings/oleObject141.bin"/><Relationship Id="rId3" Type="http://schemas.openxmlformats.org/officeDocument/2006/relationships/notesSlide" Target="../notesSlides/notesSlide116.xml"/><Relationship Id="rId7" Type="http://schemas.openxmlformats.org/officeDocument/2006/relationships/image" Target="../media/image227.emf"/><Relationship Id="rId2" Type="http://schemas.openxmlformats.org/officeDocument/2006/relationships/slideLayout" Target="../slideLayouts/slideLayout15.xml"/><Relationship Id="rId1" Type="http://schemas.openxmlformats.org/officeDocument/2006/relationships/vmlDrawing" Target="../drawings/vmlDrawing36.vml"/><Relationship Id="rId6" Type="http://schemas.openxmlformats.org/officeDocument/2006/relationships/oleObject" Target="../embeddings/oleObject140.bin"/><Relationship Id="rId5" Type="http://schemas.openxmlformats.org/officeDocument/2006/relationships/image" Target="../media/image226.emf"/><Relationship Id="rId4" Type="http://schemas.openxmlformats.org/officeDocument/2006/relationships/oleObject" Target="../embeddings/oleObject139.bin"/><Relationship Id="rId9" Type="http://schemas.openxmlformats.org/officeDocument/2006/relationships/image" Target="../media/image228.emf"/></Relationships>
</file>

<file path=ppt/slides/_rels/slide243.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15.xml"/><Relationship Id="rId1" Type="http://schemas.openxmlformats.org/officeDocument/2006/relationships/vmlDrawing" Target="../drawings/vmlDrawing37.vml"/><Relationship Id="rId5" Type="http://schemas.openxmlformats.org/officeDocument/2006/relationships/image" Target="../media/image229.emf"/><Relationship Id="rId4" Type="http://schemas.openxmlformats.org/officeDocument/2006/relationships/oleObject" Target="../embeddings/oleObject142.bin"/></Relationships>
</file>

<file path=ppt/slides/_rels/slide244.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15.xml"/><Relationship Id="rId1" Type="http://schemas.openxmlformats.org/officeDocument/2006/relationships/vmlDrawing" Target="../drawings/vmlDrawing38.vml"/><Relationship Id="rId5" Type="http://schemas.openxmlformats.org/officeDocument/2006/relationships/image" Target="../media/image230.emf"/><Relationship Id="rId4" Type="http://schemas.openxmlformats.org/officeDocument/2006/relationships/oleObject" Target="../embeddings/oleObject143.bin"/></Relationships>
</file>

<file path=ppt/slides/_rels/slide245.xml.rels><?xml version="1.0" encoding="UTF-8" standalone="yes"?>
<Relationships xmlns="http://schemas.openxmlformats.org/package/2006/relationships"><Relationship Id="rId3" Type="http://schemas.openxmlformats.org/officeDocument/2006/relationships/notesSlide" Target="../notesSlides/notesSlide119.xml"/><Relationship Id="rId7" Type="http://schemas.openxmlformats.org/officeDocument/2006/relationships/image" Target="../media/image232.emf"/><Relationship Id="rId2" Type="http://schemas.openxmlformats.org/officeDocument/2006/relationships/slideLayout" Target="../slideLayouts/slideLayout19.xml"/><Relationship Id="rId1" Type="http://schemas.openxmlformats.org/officeDocument/2006/relationships/vmlDrawing" Target="../drawings/vmlDrawing39.vml"/><Relationship Id="rId6" Type="http://schemas.openxmlformats.org/officeDocument/2006/relationships/oleObject" Target="../embeddings/oleObject145.bin"/><Relationship Id="rId5" Type="http://schemas.openxmlformats.org/officeDocument/2006/relationships/image" Target="../media/image231.emf"/><Relationship Id="rId4" Type="http://schemas.openxmlformats.org/officeDocument/2006/relationships/oleObject" Target="../embeddings/oleObject144.bin"/></Relationships>
</file>

<file path=ppt/slides/_rels/slide246.xml.rels><?xml version="1.0" encoding="UTF-8" standalone="yes"?>
<Relationships xmlns="http://schemas.openxmlformats.org/package/2006/relationships"><Relationship Id="rId8" Type="http://schemas.openxmlformats.org/officeDocument/2006/relationships/oleObject" Target="../embeddings/oleObject148.bin"/><Relationship Id="rId3" Type="http://schemas.openxmlformats.org/officeDocument/2006/relationships/notesSlide" Target="../notesSlides/notesSlide120.xml"/><Relationship Id="rId7" Type="http://schemas.openxmlformats.org/officeDocument/2006/relationships/image" Target="../media/image234.emf"/><Relationship Id="rId2" Type="http://schemas.openxmlformats.org/officeDocument/2006/relationships/slideLayout" Target="../slideLayouts/slideLayout15.xml"/><Relationship Id="rId1" Type="http://schemas.openxmlformats.org/officeDocument/2006/relationships/vmlDrawing" Target="../drawings/vmlDrawing40.vml"/><Relationship Id="rId6" Type="http://schemas.openxmlformats.org/officeDocument/2006/relationships/oleObject" Target="../embeddings/oleObject147.bin"/><Relationship Id="rId5" Type="http://schemas.openxmlformats.org/officeDocument/2006/relationships/image" Target="../media/image233.emf"/><Relationship Id="rId4" Type="http://schemas.openxmlformats.org/officeDocument/2006/relationships/oleObject" Target="../embeddings/oleObject146.bin"/><Relationship Id="rId9" Type="http://schemas.openxmlformats.org/officeDocument/2006/relationships/image" Target="../media/image235.emf"/></Relationships>
</file>

<file path=ppt/slides/_rels/slide247.xml.rels><?xml version="1.0" encoding="UTF-8" standalone="yes"?>
<Relationships xmlns="http://schemas.openxmlformats.org/package/2006/relationships"><Relationship Id="rId8" Type="http://schemas.openxmlformats.org/officeDocument/2006/relationships/oleObject" Target="../embeddings/oleObject151.bin"/><Relationship Id="rId13" Type="http://schemas.openxmlformats.org/officeDocument/2006/relationships/image" Target="../media/image196.emf"/><Relationship Id="rId3" Type="http://schemas.openxmlformats.org/officeDocument/2006/relationships/notesSlide" Target="../notesSlides/notesSlide121.xml"/><Relationship Id="rId7" Type="http://schemas.openxmlformats.org/officeDocument/2006/relationships/image" Target="../media/image237.emf"/><Relationship Id="rId12" Type="http://schemas.openxmlformats.org/officeDocument/2006/relationships/oleObject" Target="../embeddings/oleObject153.bin"/><Relationship Id="rId17" Type="http://schemas.openxmlformats.org/officeDocument/2006/relationships/image" Target="../media/image240.wmf"/><Relationship Id="rId2" Type="http://schemas.openxmlformats.org/officeDocument/2006/relationships/slideLayout" Target="../slideLayouts/slideLayout15.xml"/><Relationship Id="rId16" Type="http://schemas.openxmlformats.org/officeDocument/2006/relationships/oleObject" Target="../embeddings/oleObject155.bin"/><Relationship Id="rId1" Type="http://schemas.openxmlformats.org/officeDocument/2006/relationships/vmlDrawing" Target="../drawings/vmlDrawing41.vml"/><Relationship Id="rId6" Type="http://schemas.openxmlformats.org/officeDocument/2006/relationships/oleObject" Target="../embeddings/oleObject150.bin"/><Relationship Id="rId11" Type="http://schemas.openxmlformats.org/officeDocument/2006/relationships/image" Target="../media/image239.emf"/><Relationship Id="rId5" Type="http://schemas.openxmlformats.org/officeDocument/2006/relationships/image" Target="../media/image236.emf"/><Relationship Id="rId15" Type="http://schemas.openxmlformats.org/officeDocument/2006/relationships/image" Target="../media/image235.emf"/><Relationship Id="rId10" Type="http://schemas.openxmlformats.org/officeDocument/2006/relationships/oleObject" Target="../embeddings/oleObject152.bin"/><Relationship Id="rId4" Type="http://schemas.openxmlformats.org/officeDocument/2006/relationships/oleObject" Target="../embeddings/oleObject149.bin"/><Relationship Id="rId9" Type="http://schemas.openxmlformats.org/officeDocument/2006/relationships/image" Target="../media/image238.emf"/><Relationship Id="rId14" Type="http://schemas.openxmlformats.org/officeDocument/2006/relationships/oleObject" Target="../embeddings/oleObject154.bin"/></Relationships>
</file>

<file path=ppt/slides/_rels/slide248.xml.rels><?xml version="1.0" encoding="UTF-8" standalone="yes"?>
<Relationships xmlns="http://schemas.openxmlformats.org/package/2006/relationships"><Relationship Id="rId8" Type="http://schemas.openxmlformats.org/officeDocument/2006/relationships/oleObject" Target="../embeddings/oleObject158.bin"/><Relationship Id="rId3" Type="http://schemas.openxmlformats.org/officeDocument/2006/relationships/notesSlide" Target="../notesSlides/notesSlide122.xml"/><Relationship Id="rId7" Type="http://schemas.openxmlformats.org/officeDocument/2006/relationships/image" Target="../media/image242.emf"/><Relationship Id="rId2" Type="http://schemas.openxmlformats.org/officeDocument/2006/relationships/slideLayout" Target="../slideLayouts/slideLayout15.xml"/><Relationship Id="rId1" Type="http://schemas.openxmlformats.org/officeDocument/2006/relationships/vmlDrawing" Target="../drawings/vmlDrawing42.vml"/><Relationship Id="rId6" Type="http://schemas.openxmlformats.org/officeDocument/2006/relationships/oleObject" Target="../embeddings/oleObject157.bin"/><Relationship Id="rId11" Type="http://schemas.openxmlformats.org/officeDocument/2006/relationships/image" Target="../media/image244.wmf"/><Relationship Id="rId5" Type="http://schemas.openxmlformats.org/officeDocument/2006/relationships/image" Target="../media/image241.emf"/><Relationship Id="rId10" Type="http://schemas.openxmlformats.org/officeDocument/2006/relationships/oleObject" Target="../embeddings/oleObject159.bin"/><Relationship Id="rId4" Type="http://schemas.openxmlformats.org/officeDocument/2006/relationships/oleObject" Target="../embeddings/oleObject156.bin"/><Relationship Id="rId9" Type="http://schemas.openxmlformats.org/officeDocument/2006/relationships/image" Target="../media/image243.emf"/></Relationships>
</file>

<file path=ppt/slides/_rels/slide249.xml.rels><?xml version="1.0" encoding="UTF-8" standalone="yes"?>
<Relationships xmlns="http://schemas.openxmlformats.org/package/2006/relationships"><Relationship Id="rId8" Type="http://schemas.openxmlformats.org/officeDocument/2006/relationships/oleObject" Target="../embeddings/oleObject162.bin"/><Relationship Id="rId13" Type="http://schemas.openxmlformats.org/officeDocument/2006/relationships/image" Target="../media/image249.emf"/><Relationship Id="rId3" Type="http://schemas.openxmlformats.org/officeDocument/2006/relationships/notesSlide" Target="../notesSlides/notesSlide123.xml"/><Relationship Id="rId7" Type="http://schemas.openxmlformats.org/officeDocument/2006/relationships/image" Target="../media/image246.wmf"/><Relationship Id="rId12" Type="http://schemas.openxmlformats.org/officeDocument/2006/relationships/oleObject" Target="../embeddings/oleObject164.bin"/><Relationship Id="rId2" Type="http://schemas.openxmlformats.org/officeDocument/2006/relationships/slideLayout" Target="../slideLayouts/slideLayout15.xml"/><Relationship Id="rId1" Type="http://schemas.openxmlformats.org/officeDocument/2006/relationships/vmlDrawing" Target="../drawings/vmlDrawing43.vml"/><Relationship Id="rId6" Type="http://schemas.openxmlformats.org/officeDocument/2006/relationships/oleObject" Target="../embeddings/oleObject161.bin"/><Relationship Id="rId11" Type="http://schemas.openxmlformats.org/officeDocument/2006/relationships/image" Target="../media/image248.emf"/><Relationship Id="rId5" Type="http://schemas.openxmlformats.org/officeDocument/2006/relationships/image" Target="../media/image245.emf"/><Relationship Id="rId10" Type="http://schemas.openxmlformats.org/officeDocument/2006/relationships/oleObject" Target="../embeddings/oleObject163.bin"/><Relationship Id="rId4" Type="http://schemas.openxmlformats.org/officeDocument/2006/relationships/oleObject" Target="../embeddings/oleObject160.bin"/><Relationship Id="rId9" Type="http://schemas.openxmlformats.org/officeDocument/2006/relationships/image" Target="../media/image247.emf"/></Relationships>
</file>

<file path=ppt/slides/_rels/slide25.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2.emf"/></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9.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9.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6.xml"/></Relationships>
</file>

<file path=ppt/slides/_rels/slide253.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127.xml"/><Relationship Id="rId1" Type="http://schemas.openxmlformats.org/officeDocument/2006/relationships/slideLayout" Target="../slideLayouts/slideLayout14.xml"/></Relationships>
</file>

<file path=ppt/slides/_rels/slide254.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20.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00.png"/></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hyperlink" Target="http://mosrp.uh.edu/news/mar-30-apr-1-fwi-workshop-abu-dhabi" TargetMode="External"/><Relationship Id="rId7" Type="http://schemas.openxmlformats.org/officeDocument/2006/relationships/hyperlink" Target="http://mosrp.uh.edu/news/invited-presentation-petrobras-workshop-aug-2016" TargetMode="External"/><Relationship Id="rId2" Type="http://schemas.openxmlformats.org/officeDocument/2006/relationships/hyperlink" Target="http://mosrp.uh.edu/news/mar-9-exec-summary-video" TargetMode="External"/><Relationship Id="rId1" Type="http://schemas.openxmlformats.org/officeDocument/2006/relationships/slideLayout" Target="../slideLayouts/slideLayout2.xml"/><Relationship Id="rId6" Type="http://schemas.openxmlformats.org/officeDocument/2006/relationships/hyperlink" Target="http://mosrp.uh.edu/news/a-first-migration-method-that-is-equally-effective-at-all-frequencies-arthur-weglein-dec-2015" TargetMode="External"/><Relationship Id="rId5" Type="http://schemas.openxmlformats.org/officeDocument/2006/relationships/hyperlink" Target="https://www.youtube.com/watch?list=PLZKMHtPiTDJb8W3_M-3gDN9F9MnGvKVzR&amp;v=rwMv1y_GYs8" TargetMode="External"/><Relationship Id="rId4" Type="http://schemas.openxmlformats.org/officeDocument/2006/relationships/hyperlink" Target="http://mosrp.uh.edu/events/annual-meetings/meeting-16"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NULL"/></Relationships>
</file>

<file path=ppt/slides/_rels/slide29.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370.png"/><Relationship Id="rId4" Type="http://schemas.openxmlformats.org/officeDocument/2006/relationships/image" Target="../media/image35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370.png"/><Relationship Id="rId4" Type="http://schemas.openxmlformats.org/officeDocument/2006/relationships/image" Target="../media/image351.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4.emf"/></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14.emf"/></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0.png"/><Relationship Id="rId4" Type="http://schemas.openxmlformats.org/officeDocument/2006/relationships/image" Target="../media/image14.emf"/></Relationships>
</file>

<file path=ppt/slides/_rels/slide3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14.emf"/></Relationships>
</file>

<file path=ppt/slides/_rels/slide3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0.png"/><Relationship Id="rId4" Type="http://schemas.openxmlformats.org/officeDocument/2006/relationships/image" Target="../media/image14.emf"/></Relationships>
</file>

<file path=ppt/slides/_rels/slide4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9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7.png"/></Relationships>
</file>

<file path=ppt/slides/_rels/slide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27.wmf"/><Relationship Id="rId5" Type="http://schemas.openxmlformats.org/officeDocument/2006/relationships/oleObject" Target="../embeddings/oleObject4.bin"/><Relationship Id="rId4" Type="http://schemas.openxmlformats.org/officeDocument/2006/relationships/image" Target="../media/image26.w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28.emf"/></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29.wmf"/><Relationship Id="rId5" Type="http://schemas.openxmlformats.org/officeDocument/2006/relationships/oleObject" Target="../embeddings/oleObject7.bin"/><Relationship Id="rId4" Type="http://schemas.openxmlformats.org/officeDocument/2006/relationships/image" Target="../media/image28.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6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69.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6.emf"/><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5.emf"/><Relationship Id="rId4" Type="http://schemas.openxmlformats.org/officeDocument/2006/relationships/oleObject" Target="../embeddings/oleObject1.bin"/></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oleObject" Target="../embeddings/oleObject8.bin"/><Relationship Id="rId7" Type="http://schemas.openxmlformats.org/officeDocument/2006/relationships/oleObject" Target="../embeddings/oleObject10.bin"/><Relationship Id="rId12" Type="http://schemas.openxmlformats.org/officeDocument/2006/relationships/image" Target="../media/image40.e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37.emf"/><Relationship Id="rId11" Type="http://schemas.openxmlformats.org/officeDocument/2006/relationships/oleObject" Target="../embeddings/oleObject12.bin"/><Relationship Id="rId5" Type="http://schemas.openxmlformats.org/officeDocument/2006/relationships/oleObject" Target="../embeddings/oleObject9.bin"/><Relationship Id="rId10" Type="http://schemas.openxmlformats.org/officeDocument/2006/relationships/image" Target="../media/image39.emf"/><Relationship Id="rId4" Type="http://schemas.openxmlformats.org/officeDocument/2006/relationships/image" Target="../media/image36.emf"/><Relationship Id="rId9" Type="http://schemas.openxmlformats.org/officeDocument/2006/relationships/oleObject" Target="../embeddings/oleObject11.bin"/></Relationships>
</file>

<file path=ppt/slides/_rels/slide7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7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56.wmf"/><Relationship Id="rId5" Type="http://schemas.openxmlformats.org/officeDocument/2006/relationships/oleObject" Target="../embeddings/oleObject13.bin"/><Relationship Id="rId4" Type="http://schemas.openxmlformats.org/officeDocument/2006/relationships/image" Target="../media/image57.png"/></Relationships>
</file>

<file path=ppt/slides/_rels/slide88.xml.rels><?xml version="1.0" encoding="UTF-8" standalone="yes"?>
<Relationships xmlns="http://schemas.openxmlformats.org/package/2006/relationships"><Relationship Id="rId8" Type="http://schemas.openxmlformats.org/officeDocument/2006/relationships/image" Target="../media/image60.wmf"/><Relationship Id="rId3" Type="http://schemas.openxmlformats.org/officeDocument/2006/relationships/oleObject" Target="../embeddings/oleObject14.bin"/><Relationship Id="rId7"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59.wmf"/><Relationship Id="rId5" Type="http://schemas.openxmlformats.org/officeDocument/2006/relationships/oleObject" Target="../embeddings/oleObject15.bin"/><Relationship Id="rId4" Type="http://schemas.openxmlformats.org/officeDocument/2006/relationships/image" Target="../media/image58.wmf"/></Relationships>
</file>

<file path=ppt/slides/_rels/slide8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65.wmf"/><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18.bin"/><Relationship Id="rId5" Type="http://schemas.openxmlformats.org/officeDocument/2006/relationships/image" Target="../media/image64.wmf"/><Relationship Id="rId4" Type="http://schemas.openxmlformats.org/officeDocument/2006/relationships/oleObject" Target="../embeddings/oleObject17.bin"/></Relationships>
</file>

<file path=ppt/slides/_rels/slide9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320110"/>
            <a:ext cx="9144000" cy="2387600"/>
          </a:xfrm>
        </p:spPr>
        <p:txBody>
          <a:bodyPr>
            <a:normAutofit fontScale="90000"/>
          </a:bodyPr>
          <a:lstStyle/>
          <a:p>
            <a:r>
              <a:rPr lang="en-US" dirty="0"/>
              <a:t/>
            </a:r>
            <a:br>
              <a:rPr lang="en-US" dirty="0"/>
            </a:br>
            <a:r>
              <a:rPr lang="en-US" dirty="0" smtClean="0"/>
              <a:t>2016 M-OSRP SEG Executive Summary: Strategy, plans, deliverables and impact</a:t>
            </a:r>
            <a:endParaRPr lang="en-US" dirty="0"/>
          </a:p>
        </p:txBody>
      </p:sp>
      <p:sp>
        <p:nvSpPr>
          <p:cNvPr id="3" name="Subtitle 2"/>
          <p:cNvSpPr>
            <a:spLocks noGrp="1"/>
          </p:cNvSpPr>
          <p:nvPr>
            <p:ph type="subTitle" idx="1"/>
          </p:nvPr>
        </p:nvSpPr>
        <p:spPr>
          <a:xfrm>
            <a:off x="1524000" y="4838423"/>
            <a:ext cx="9144000" cy="1729807"/>
          </a:xfrm>
        </p:spPr>
        <p:txBody>
          <a:bodyPr>
            <a:normAutofit/>
          </a:bodyPr>
          <a:lstStyle/>
          <a:p>
            <a:endParaRPr lang="en-US" sz="2800" dirty="0" smtClean="0"/>
          </a:p>
          <a:p>
            <a:r>
              <a:rPr lang="en-US" sz="2800" dirty="0" smtClean="0"/>
              <a:t>Arthur B. Weglein</a:t>
            </a:r>
            <a:br>
              <a:rPr lang="en-US" sz="2800" dirty="0" smtClean="0"/>
            </a:br>
            <a:r>
              <a:rPr lang="is-IS" sz="2800" dirty="0" smtClean="0"/>
              <a:t>Sept 23, 2016</a:t>
            </a:r>
            <a:endParaRPr lang="en-US" sz="2800" dirty="0"/>
          </a:p>
        </p:txBody>
      </p:sp>
      <p:pic>
        <p:nvPicPr>
          <p:cNvPr id="5" name="Picture 4" descr="M-OSR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7533" y="573089"/>
            <a:ext cx="4091707" cy="914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613" y="573089"/>
            <a:ext cx="3478503" cy="907948"/>
          </a:xfrm>
          <a:prstGeom prst="rect">
            <a:avLst/>
          </a:prstGeom>
        </p:spPr>
      </p:pic>
    </p:spTree>
    <p:extLst>
      <p:ext uri="{BB962C8B-B14F-4D97-AF65-F5344CB8AC3E}">
        <p14:creationId xmlns:p14="http://schemas.microsoft.com/office/powerpoint/2010/main" val="19874369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Migration</a:t>
            </a:r>
            <a:endParaRPr lang="en-US" dirty="0"/>
          </a:p>
        </p:txBody>
      </p:sp>
      <p:sp>
        <p:nvSpPr>
          <p:cNvPr id="3" name="Content Placeholder 2"/>
          <p:cNvSpPr>
            <a:spLocks noGrp="1"/>
          </p:cNvSpPr>
          <p:nvPr>
            <p:ph idx="1"/>
          </p:nvPr>
        </p:nvSpPr>
        <p:spPr/>
        <p:txBody>
          <a:bodyPr>
            <a:normAutofit/>
          </a:bodyPr>
          <a:lstStyle/>
          <a:p>
            <a:pPr lvl="1">
              <a:lnSpc>
                <a:spcPct val="120000"/>
              </a:lnSpc>
            </a:pPr>
            <a:r>
              <a:rPr lang="en-US" altLang="zh-CN" sz="2800" dirty="0"/>
              <a:t>P</a:t>
            </a:r>
            <a:r>
              <a:rPr lang="en-US" altLang="zh-CN" sz="2800" dirty="0" smtClean="0"/>
              <a:t>ost-stack</a:t>
            </a:r>
            <a:r>
              <a:rPr lang="zh-CN" altLang="en-US" sz="2800" dirty="0" smtClean="0"/>
              <a:t> </a:t>
            </a:r>
            <a:r>
              <a:rPr lang="en-US" altLang="zh-CN" sz="2800" dirty="0" smtClean="0"/>
              <a:t>time</a:t>
            </a:r>
            <a:r>
              <a:rPr lang="zh-CN" altLang="en-US" sz="2800" dirty="0" smtClean="0"/>
              <a:t> </a:t>
            </a:r>
            <a:endParaRPr lang="en-US" altLang="zh-CN" sz="2800" dirty="0" smtClean="0"/>
          </a:p>
          <a:p>
            <a:pPr lvl="1">
              <a:lnSpc>
                <a:spcPct val="120000"/>
              </a:lnSpc>
            </a:pPr>
            <a:r>
              <a:rPr lang="en-US" altLang="zh-CN" sz="2800" dirty="0" smtClean="0"/>
              <a:t>Post-stack</a:t>
            </a:r>
            <a:r>
              <a:rPr lang="zh-CN" altLang="en-US" sz="2800" dirty="0" smtClean="0"/>
              <a:t> </a:t>
            </a:r>
            <a:r>
              <a:rPr lang="en-US" altLang="zh-CN" sz="2800" dirty="0" smtClean="0"/>
              <a:t>depth</a:t>
            </a:r>
            <a:r>
              <a:rPr lang="zh-CN" altLang="en-US" sz="2800" dirty="0"/>
              <a:t> </a:t>
            </a:r>
            <a:endParaRPr lang="en-US" altLang="zh-CN" sz="2800" dirty="0" smtClean="0"/>
          </a:p>
          <a:p>
            <a:pPr lvl="1">
              <a:lnSpc>
                <a:spcPct val="120000"/>
              </a:lnSpc>
            </a:pPr>
            <a:r>
              <a:rPr lang="en-US" altLang="zh-CN" sz="2800" dirty="0" smtClean="0"/>
              <a:t>Pre-stack</a:t>
            </a:r>
            <a:r>
              <a:rPr lang="zh-CN" altLang="en-US" sz="2800" dirty="0" smtClean="0"/>
              <a:t> </a:t>
            </a:r>
            <a:r>
              <a:rPr lang="en-US" altLang="zh-CN" sz="2800" dirty="0" smtClean="0"/>
              <a:t>time</a:t>
            </a:r>
          </a:p>
          <a:p>
            <a:pPr lvl="1">
              <a:lnSpc>
                <a:spcPct val="120000"/>
              </a:lnSpc>
            </a:pPr>
            <a:r>
              <a:rPr lang="en-US" altLang="zh-CN" sz="2800" dirty="0" smtClean="0"/>
              <a:t>Pre-stack</a:t>
            </a:r>
            <a:r>
              <a:rPr lang="zh-CN" altLang="en-US" sz="2800" dirty="0" smtClean="0"/>
              <a:t> </a:t>
            </a:r>
            <a:r>
              <a:rPr lang="en-US" altLang="zh-CN" sz="2800" dirty="0" smtClean="0"/>
              <a:t>depth</a:t>
            </a:r>
          </a:p>
          <a:p>
            <a:pPr lvl="1">
              <a:lnSpc>
                <a:spcPct val="120000"/>
              </a:lnSpc>
            </a:pPr>
            <a:r>
              <a:rPr lang="en-US" altLang="zh-CN" sz="2800" dirty="0" smtClean="0"/>
              <a:t>RTM</a:t>
            </a:r>
          </a:p>
          <a:p>
            <a:pPr>
              <a:lnSpc>
                <a:spcPct val="120000"/>
              </a:lnSpc>
            </a:pPr>
            <a:r>
              <a:rPr lang="en-US" altLang="zh-CN" dirty="0" smtClean="0"/>
              <a:t>As</a:t>
            </a:r>
            <a:r>
              <a:rPr lang="zh-CN" altLang="en-US" dirty="0" smtClean="0"/>
              <a:t> </a:t>
            </a:r>
            <a:r>
              <a:rPr lang="en-US" altLang="zh-CN" dirty="0" smtClean="0"/>
              <a:t>migration</a:t>
            </a:r>
            <a:r>
              <a:rPr lang="zh-CN" altLang="en-US" dirty="0" smtClean="0"/>
              <a:t> </a:t>
            </a:r>
            <a:r>
              <a:rPr lang="en-US" altLang="zh-CN" dirty="0" smtClean="0"/>
              <a:t>became</a:t>
            </a:r>
            <a:r>
              <a:rPr lang="zh-CN" altLang="en-US" dirty="0" smtClean="0"/>
              <a:t> </a:t>
            </a:r>
            <a:r>
              <a:rPr lang="en-US" altLang="zh-CN" dirty="0" smtClean="0"/>
              <a:t>more</a:t>
            </a:r>
            <a:r>
              <a:rPr lang="zh-CN" altLang="en-US" dirty="0" smtClean="0"/>
              <a:t> </a:t>
            </a:r>
            <a:r>
              <a:rPr lang="en-US" altLang="zh-CN" dirty="0" smtClean="0"/>
              <a:t>capable</a:t>
            </a:r>
            <a:r>
              <a:rPr lang="zh-CN" altLang="en-US" dirty="0" smtClean="0"/>
              <a:t> </a:t>
            </a:r>
            <a:r>
              <a:rPr lang="en-US" altLang="zh-CN" dirty="0" smtClean="0"/>
              <a:t>there</a:t>
            </a:r>
            <a:r>
              <a:rPr lang="zh-CN" altLang="en-US" dirty="0" smtClean="0"/>
              <a:t> </a:t>
            </a:r>
            <a:r>
              <a:rPr lang="en-US" altLang="zh-CN" dirty="0" smtClean="0"/>
              <a:t>was</a:t>
            </a:r>
            <a:r>
              <a:rPr lang="zh-CN" altLang="en-US" dirty="0" smtClean="0"/>
              <a:t> </a:t>
            </a:r>
            <a:r>
              <a:rPr lang="en-US" altLang="zh-CN" dirty="0" smtClean="0"/>
              <a:t>a</a:t>
            </a:r>
            <a:r>
              <a:rPr lang="zh-CN" altLang="en-US" dirty="0" smtClean="0"/>
              <a:t> </a:t>
            </a:r>
            <a:r>
              <a:rPr lang="en-US" altLang="zh-CN" dirty="0" smtClean="0"/>
              <a:t>commensurate</a:t>
            </a:r>
            <a:r>
              <a:rPr lang="zh-CN" altLang="en-US" dirty="0" smtClean="0"/>
              <a:t> </a:t>
            </a:r>
            <a:r>
              <a:rPr lang="en-US" altLang="zh-CN" dirty="0" smtClean="0"/>
              <a:t>increase</a:t>
            </a:r>
            <a:r>
              <a:rPr lang="zh-CN" altLang="en-US" dirty="0" smtClean="0"/>
              <a:t> </a:t>
            </a:r>
            <a:r>
              <a:rPr lang="en-US" altLang="zh-CN" dirty="0" smtClean="0"/>
              <a:t>in</a:t>
            </a:r>
            <a:r>
              <a:rPr lang="zh-CN" altLang="en-US" dirty="0" smtClean="0"/>
              <a:t> </a:t>
            </a:r>
            <a:r>
              <a:rPr lang="en-US" altLang="zh-CN" dirty="0" smtClean="0"/>
              <a:t>the</a:t>
            </a:r>
            <a:r>
              <a:rPr lang="zh-CN" altLang="en-US" dirty="0" smtClean="0"/>
              <a:t> </a:t>
            </a:r>
            <a:r>
              <a:rPr lang="en-US" altLang="zh-CN" dirty="0" smtClean="0"/>
              <a:t>need</a:t>
            </a:r>
            <a:r>
              <a:rPr lang="zh-CN" altLang="en-US" dirty="0" smtClean="0"/>
              <a:t> </a:t>
            </a:r>
            <a:r>
              <a:rPr lang="en-US" altLang="zh-CN" dirty="0" smtClean="0"/>
              <a:t>for</a:t>
            </a:r>
            <a:r>
              <a:rPr lang="zh-CN" altLang="en-US" dirty="0" smtClean="0"/>
              <a:t> </a:t>
            </a:r>
            <a:r>
              <a:rPr lang="en-US" altLang="zh-CN" dirty="0" smtClean="0"/>
              <a:t>an</a:t>
            </a:r>
            <a:r>
              <a:rPr lang="zh-CN" altLang="en-US" dirty="0" smtClean="0"/>
              <a:t> </a:t>
            </a:r>
            <a:r>
              <a:rPr lang="en-US" altLang="zh-CN" dirty="0" smtClean="0"/>
              <a:t>accurate</a:t>
            </a:r>
            <a:r>
              <a:rPr lang="zh-CN" altLang="en-US" dirty="0" smtClean="0"/>
              <a:t> </a:t>
            </a:r>
            <a:r>
              <a:rPr lang="en-US" altLang="zh-CN" dirty="0" smtClean="0"/>
              <a:t>velocity</a:t>
            </a:r>
            <a:r>
              <a:rPr lang="zh-CN" altLang="en-US" dirty="0" smtClean="0"/>
              <a:t> </a:t>
            </a:r>
            <a:r>
              <a:rPr lang="en-US" altLang="zh-CN" dirty="0" smtClean="0"/>
              <a:t>model</a:t>
            </a:r>
            <a:r>
              <a:rPr lang="zh-CN" altLang="en-US" dirty="0" smtClean="0"/>
              <a:t> </a:t>
            </a:r>
            <a:endParaRPr lang="en-US" dirty="0"/>
          </a:p>
        </p:txBody>
      </p:sp>
      <p:sp>
        <p:nvSpPr>
          <p:cNvPr id="5" name="Slide Number Placeholder 4"/>
          <p:cNvSpPr>
            <a:spLocks noGrp="1"/>
          </p:cNvSpPr>
          <p:nvPr>
            <p:ph type="sldNum" sz="quarter" idx="12"/>
          </p:nvPr>
        </p:nvSpPr>
        <p:spPr/>
        <p:txBody>
          <a:bodyPr/>
          <a:lstStyle/>
          <a:p>
            <a:fld id="{0F7FF217-659E-FB41-8574-CC8F697A85F1}" type="slidenum">
              <a:rPr lang="en-US" smtClean="0"/>
              <a:t>10</a:t>
            </a:fld>
            <a:endParaRPr lang="en-US"/>
          </a:p>
        </p:txBody>
      </p:sp>
    </p:spTree>
    <p:extLst>
      <p:ext uri="{BB962C8B-B14F-4D97-AF65-F5344CB8AC3E}">
        <p14:creationId xmlns:p14="http://schemas.microsoft.com/office/powerpoint/2010/main" val="13693649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793" y="600075"/>
            <a:ext cx="10258425" cy="565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100</a:t>
            </a:fld>
            <a:endParaRPr lang="en-US">
              <a:solidFill>
                <a:prstClr val="black"/>
              </a:solidFill>
            </a:endParaRPr>
          </a:p>
        </p:txBody>
      </p:sp>
    </p:spTree>
    <p:extLst>
      <p:ext uri="{BB962C8B-B14F-4D97-AF65-F5344CB8AC3E}">
        <p14:creationId xmlns:p14="http://schemas.microsoft.com/office/powerpoint/2010/main" val="324351706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351" y="638175"/>
            <a:ext cx="10401300" cy="558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101</a:t>
            </a:fld>
            <a:endParaRPr lang="en-US">
              <a:solidFill>
                <a:prstClr val="black"/>
              </a:solidFill>
            </a:endParaRPr>
          </a:p>
        </p:txBody>
      </p:sp>
    </p:spTree>
    <p:extLst>
      <p:ext uri="{BB962C8B-B14F-4D97-AF65-F5344CB8AC3E}">
        <p14:creationId xmlns:p14="http://schemas.microsoft.com/office/powerpoint/2010/main" val="152551701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TextBox 13"/>
          <p:cNvSpPr txBox="1">
            <a:spLocks noChangeArrowheads="1"/>
          </p:cNvSpPr>
          <p:nvPr/>
        </p:nvSpPr>
        <p:spPr bwMode="auto">
          <a:xfrm>
            <a:off x="571500" y="271472"/>
            <a:ext cx="10668000" cy="523875"/>
          </a:xfrm>
          <a:prstGeom prst="rect">
            <a:avLst/>
          </a:prstGeom>
          <a:noFill/>
          <a:ln w="9525">
            <a:noFill/>
            <a:miter lim="800000"/>
            <a:headEnd/>
            <a:tailEnd/>
          </a:ln>
        </p:spPr>
        <p:txBody>
          <a:bodyPr>
            <a:spAutoFit/>
          </a:bodyPr>
          <a:lstStyle/>
          <a:p>
            <a:r>
              <a:rPr lang="en-US" sz="2800">
                <a:solidFill>
                  <a:prstClr val="black"/>
                </a:solidFill>
              </a:rPr>
              <a:t>Case 2: a primary and free surface multiple</a:t>
            </a:r>
          </a:p>
        </p:txBody>
      </p:sp>
      <p:pic>
        <p:nvPicPr>
          <p:cNvPr id="416772" name="Picture 5" descr="media2"/>
          <p:cNvPicPr>
            <a:picLocks noChangeAspect="1" noChangeArrowheads="1" noCrop="1"/>
          </p:cNvPicPr>
          <p:nvPr/>
        </p:nvPicPr>
        <p:blipFill>
          <a:blip r:embed="rId3"/>
          <a:srcRect/>
          <a:stretch>
            <a:fillRect/>
          </a:stretch>
        </p:blipFill>
        <p:spPr bwMode="auto">
          <a:xfrm>
            <a:off x="762000" y="1390650"/>
            <a:ext cx="10668000" cy="40767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D64176F6-F15A-4B2F-B0A0-4C4C0B99913F}" type="slidenum">
              <a:rPr lang="zh-CN" altLang="en-US" smtClean="0">
                <a:solidFill>
                  <a:prstClr val="black"/>
                </a:solidFill>
              </a:rPr>
              <a:pPr>
                <a:defRPr/>
              </a:pPr>
              <a:t>102</a:t>
            </a:fld>
            <a:endParaRPr lang="zh-CN" altLang="en-US">
              <a:solidFill>
                <a:prstClr val="black"/>
              </a:solidFill>
            </a:endParaRPr>
          </a:p>
        </p:txBody>
      </p:sp>
    </p:spTree>
    <p:extLst>
      <p:ext uri="{BB962C8B-B14F-4D97-AF65-F5344CB8AC3E}">
        <p14:creationId xmlns:p14="http://schemas.microsoft.com/office/powerpoint/2010/main" val="187524947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265" y="671516"/>
            <a:ext cx="10277475" cy="551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103</a:t>
            </a:fld>
            <a:endParaRPr lang="en-US">
              <a:solidFill>
                <a:prstClr val="black"/>
              </a:solidFill>
            </a:endParaRPr>
          </a:p>
        </p:txBody>
      </p:sp>
    </p:spTree>
    <p:extLst>
      <p:ext uri="{BB962C8B-B14F-4D97-AF65-F5344CB8AC3E}">
        <p14:creationId xmlns:p14="http://schemas.microsoft.com/office/powerpoint/2010/main" val="348853335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TextBox 4"/>
          <p:cNvSpPr txBox="1">
            <a:spLocks noChangeArrowheads="1"/>
          </p:cNvSpPr>
          <p:nvPr/>
        </p:nvSpPr>
        <p:spPr bwMode="auto">
          <a:xfrm>
            <a:off x="711200" y="271463"/>
            <a:ext cx="10668000" cy="519112"/>
          </a:xfrm>
          <a:prstGeom prst="rect">
            <a:avLst/>
          </a:prstGeom>
          <a:noFill/>
          <a:ln w="9525">
            <a:noFill/>
            <a:miter lim="800000"/>
            <a:headEnd/>
            <a:tailEnd/>
          </a:ln>
        </p:spPr>
        <p:txBody>
          <a:bodyPr>
            <a:spAutoFit/>
          </a:bodyPr>
          <a:lstStyle/>
          <a:p>
            <a:r>
              <a:rPr lang="en-US" sz="2800">
                <a:solidFill>
                  <a:prstClr val="black"/>
                </a:solidFill>
              </a:rPr>
              <a:t>Case 3: two primaries and an internal multiples</a:t>
            </a:r>
          </a:p>
        </p:txBody>
      </p:sp>
      <p:pic>
        <p:nvPicPr>
          <p:cNvPr id="418820" name="Picture 5" descr="media3"/>
          <p:cNvPicPr>
            <a:picLocks noChangeAspect="1" noChangeArrowheads="1" noCrop="1"/>
          </p:cNvPicPr>
          <p:nvPr/>
        </p:nvPicPr>
        <p:blipFill>
          <a:blip r:embed="rId3"/>
          <a:srcRect/>
          <a:stretch>
            <a:fillRect/>
          </a:stretch>
        </p:blipFill>
        <p:spPr bwMode="auto">
          <a:xfrm>
            <a:off x="2324100" y="1428750"/>
            <a:ext cx="7543800" cy="40005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D64176F6-F15A-4B2F-B0A0-4C4C0B99913F}" type="slidenum">
              <a:rPr lang="zh-CN" altLang="en-US" smtClean="0">
                <a:solidFill>
                  <a:prstClr val="black"/>
                </a:solidFill>
              </a:rPr>
              <a:pPr>
                <a:defRPr/>
              </a:pPr>
              <a:t>104</a:t>
            </a:fld>
            <a:endParaRPr lang="zh-CN" altLang="en-US">
              <a:solidFill>
                <a:prstClr val="black"/>
              </a:solidFill>
            </a:endParaRPr>
          </a:p>
        </p:txBody>
      </p:sp>
    </p:spTree>
    <p:extLst>
      <p:ext uri="{BB962C8B-B14F-4D97-AF65-F5344CB8AC3E}">
        <p14:creationId xmlns:p14="http://schemas.microsoft.com/office/powerpoint/2010/main" val="177325521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065" y="600075"/>
            <a:ext cx="10429875" cy="565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105</a:t>
            </a:fld>
            <a:endParaRPr lang="en-US">
              <a:solidFill>
                <a:prstClr val="black"/>
              </a:solidFill>
            </a:endParaRPr>
          </a:p>
        </p:txBody>
      </p:sp>
    </p:spTree>
    <p:extLst>
      <p:ext uri="{BB962C8B-B14F-4D97-AF65-F5344CB8AC3E}">
        <p14:creationId xmlns:p14="http://schemas.microsoft.com/office/powerpoint/2010/main" val="203281229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018" y="2409825"/>
            <a:ext cx="11229975"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106</a:t>
            </a:fld>
            <a:endParaRPr lang="en-US">
              <a:solidFill>
                <a:prstClr val="black"/>
              </a:solidFill>
            </a:endParaRPr>
          </a:p>
        </p:txBody>
      </p:sp>
    </p:spTree>
    <p:extLst>
      <p:ext uri="{BB962C8B-B14F-4D97-AF65-F5344CB8AC3E}">
        <p14:creationId xmlns:p14="http://schemas.microsoft.com/office/powerpoint/2010/main" val="376205832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2153" y="472966"/>
            <a:ext cx="10704787" cy="1077218"/>
          </a:xfrm>
          <a:prstGeom prst="rect">
            <a:avLst/>
          </a:prstGeom>
          <a:noFill/>
        </p:spPr>
        <p:txBody>
          <a:bodyPr wrap="square" rtlCol="0">
            <a:spAutoFit/>
          </a:bodyPr>
          <a:lstStyle/>
          <a:p>
            <a:r>
              <a:rPr lang="en-US" sz="3200" dirty="0" smtClean="0">
                <a:solidFill>
                  <a:prstClr val="black"/>
                </a:solidFill>
              </a:rPr>
              <a:t>What happens to multiples with methods that image recorded primaries</a:t>
            </a:r>
            <a:endParaRPr lang="en-US" sz="3200" dirty="0">
              <a:solidFill>
                <a:prstClr val="black"/>
              </a:solidFill>
            </a:endParaRPr>
          </a:p>
        </p:txBody>
      </p:sp>
      <p:pic>
        <p:nvPicPr>
          <p:cNvPr id="6553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029" y="2790500"/>
            <a:ext cx="4463531" cy="1828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54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9721" y="2790504"/>
            <a:ext cx="5797219" cy="3263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62158" y="1760483"/>
            <a:ext cx="6306207"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solidFill>
                  <a:srgbClr val="FF0000"/>
                </a:solidFill>
              </a:rPr>
              <a:t>Claerbout II</a:t>
            </a:r>
            <a:endParaRPr lang="en-US" sz="2800" dirty="0">
              <a:solidFill>
                <a:srgbClr val="FF0000"/>
              </a:solidFill>
            </a:endParaRPr>
          </a:p>
        </p:txBody>
      </p:sp>
      <mc:AlternateContent xmlns:mc="http://schemas.openxmlformats.org/markup-compatibility/2006" xmlns:a14="http://schemas.microsoft.com/office/drawing/2010/main">
        <mc:Choice Requires="a14">
          <p:sp>
            <p:nvSpPr>
              <p:cNvPr id="5" name="文本框 4"/>
              <p:cNvSpPr txBox="1"/>
              <p:nvPr/>
            </p:nvSpPr>
            <p:spPr>
              <a:xfrm>
                <a:off x="2473380" y="4907596"/>
                <a:ext cx="80197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a:rPr>
                          </m:ctrlPr>
                        </m:sSubPr>
                        <m:e>
                          <m:r>
                            <a:rPr lang="en-US" i="1" smtClean="0">
                              <a:solidFill>
                                <a:srgbClr val="FF0000"/>
                              </a:solidFill>
                              <a:latin typeface="Cambria Math" panose="02040503050406030204" pitchFamily="18" charset="0"/>
                            </a:rPr>
                            <m:t>𝑅</m:t>
                          </m:r>
                        </m:e>
                        <m:sub>
                          <m:r>
                            <a:rPr lang="en-US" i="1" smtClean="0">
                              <a:solidFill>
                                <a:srgbClr val="FF0000"/>
                              </a:solidFill>
                              <a:latin typeface="Cambria Math" panose="02040503050406030204" pitchFamily="18" charset="0"/>
                            </a:rPr>
                            <m:t>1</m:t>
                          </m:r>
                        </m:sub>
                      </m:sSub>
                    </m:oMath>
                  </m:oMathPara>
                </a14:m>
                <a:endParaRPr lang="en-US" dirty="0">
                  <a:solidFill>
                    <a:srgbClr val="FF0000"/>
                  </a:solidFill>
                </a:endParaRPr>
              </a:p>
            </p:txBody>
          </p:sp>
        </mc:Choice>
        <mc:Fallback xmlns="">
          <p:sp>
            <p:nvSpPr>
              <p:cNvPr id="5" name="文本框 4"/>
              <p:cNvSpPr txBox="1">
                <a:spLocks noRot="1" noChangeAspect="1" noMove="1" noResize="1" noEditPoints="1" noAdjustHandles="1" noChangeArrowheads="1" noChangeShapeType="1" noTextEdit="1"/>
              </p:cNvSpPr>
              <p:nvPr/>
            </p:nvSpPr>
            <p:spPr>
              <a:xfrm>
                <a:off x="2473378" y="4907596"/>
                <a:ext cx="801973" cy="369332"/>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文本框 6"/>
              <p:cNvSpPr txBox="1"/>
              <p:nvPr/>
            </p:nvSpPr>
            <p:spPr>
              <a:xfrm>
                <a:off x="9454247" y="4907604"/>
                <a:ext cx="487569" cy="2802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rgbClr val="FF0000"/>
                              </a:solidFill>
                              <a:latin typeface="Cambria Math"/>
                            </a:rPr>
                          </m:ctrlPr>
                        </m:sSubSupPr>
                        <m:e>
                          <m:r>
                            <a:rPr lang="en-US" i="1" smtClean="0">
                              <a:solidFill>
                                <a:srgbClr val="FF0000"/>
                              </a:solidFill>
                              <a:latin typeface="Cambria Math" panose="02040503050406030204" pitchFamily="18" charset="0"/>
                            </a:rPr>
                            <m:t>−</m:t>
                          </m:r>
                          <m:r>
                            <a:rPr lang="en-US" i="1" smtClean="0">
                              <a:solidFill>
                                <a:srgbClr val="FF0000"/>
                              </a:solidFill>
                              <a:latin typeface="Cambria Math" panose="02040503050406030204" pitchFamily="18" charset="0"/>
                            </a:rPr>
                            <m:t>𝑅</m:t>
                          </m:r>
                        </m:e>
                        <m:sub>
                          <m:r>
                            <a:rPr lang="en-US" i="1" smtClean="0">
                              <a:solidFill>
                                <a:srgbClr val="FF0000"/>
                              </a:solidFill>
                              <a:latin typeface="Cambria Math" panose="02040503050406030204" pitchFamily="18" charset="0"/>
                            </a:rPr>
                            <m:t>1</m:t>
                          </m:r>
                        </m:sub>
                        <m:sup>
                          <m:r>
                            <a:rPr lang="en-US" i="1" smtClean="0">
                              <a:solidFill>
                                <a:srgbClr val="FF0000"/>
                              </a:solidFill>
                              <a:latin typeface="Cambria Math" panose="02040503050406030204" pitchFamily="18" charset="0"/>
                            </a:rPr>
                            <m:t>2</m:t>
                          </m:r>
                        </m:sup>
                      </m:sSubSup>
                    </m:oMath>
                  </m:oMathPara>
                </a14:m>
                <a:endParaRPr lang="en-US" dirty="0">
                  <a:solidFill>
                    <a:srgbClr val="FF0000"/>
                  </a:solidFill>
                </a:endParaRPr>
              </a:p>
            </p:txBody>
          </p:sp>
        </mc:Choice>
        <mc:Fallback xmlns="">
          <p:sp>
            <p:nvSpPr>
              <p:cNvPr id="7" name="文本框 6"/>
              <p:cNvSpPr txBox="1">
                <a:spLocks noRot="1" noChangeAspect="1" noMove="1" noResize="1" noEditPoints="1" noAdjustHandles="1" noChangeArrowheads="1" noChangeShapeType="1" noTextEdit="1"/>
              </p:cNvSpPr>
              <p:nvPr/>
            </p:nvSpPr>
            <p:spPr>
              <a:xfrm>
                <a:off x="9454242" y="4907596"/>
                <a:ext cx="487569" cy="280205"/>
              </a:xfrm>
              <a:prstGeom prst="rect">
                <a:avLst/>
              </a:prstGeom>
              <a:blipFill rotWithShape="0">
                <a:blip r:embed="rId6"/>
                <a:stretch>
                  <a:fillRect l="-2500" t="-2174" r="-3750" b="-19565"/>
                </a:stretch>
              </a:blipFill>
            </p:spPr>
            <p:txBody>
              <a:bodyPr/>
              <a:lstStyle/>
              <a:p>
                <a:r>
                  <a:rPr lang="en-US">
                    <a:noFill/>
                  </a:rPr>
                  <a:t> </a:t>
                </a:r>
              </a:p>
            </p:txBody>
          </p:sp>
        </mc:Fallback>
      </mc:AlternateContent>
      <p:sp>
        <p:nvSpPr>
          <p:cNvPr id="10" name="TextBox 9"/>
          <p:cNvSpPr txBox="1"/>
          <p:nvPr/>
        </p:nvSpPr>
        <p:spPr>
          <a:xfrm>
            <a:off x="1119358" y="5565236"/>
            <a:ext cx="6306207" cy="954107"/>
          </a:xfrm>
          <a:prstGeom prst="rect">
            <a:avLst/>
          </a:prstGeom>
          <a:noFill/>
        </p:spPr>
        <p:txBody>
          <a:bodyPr wrap="square" rtlCol="0">
            <a:spAutoFit/>
          </a:bodyPr>
          <a:lstStyle/>
          <a:p>
            <a:r>
              <a:rPr lang="en-US" sz="2800" dirty="0" smtClean="0">
                <a:solidFill>
                  <a:srgbClr val="FF0000"/>
                </a:solidFill>
              </a:rPr>
              <a:t>Multiples cause false images when migrating primaries</a:t>
            </a:r>
            <a:endParaRPr lang="en-US" sz="2800" dirty="0">
              <a:solidFill>
                <a:srgbClr val="FF0000"/>
              </a:solidFill>
            </a:endParaRPr>
          </a:p>
        </p:txBody>
      </p:sp>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107</a:t>
            </a:fld>
            <a:endParaRPr lang="en-US">
              <a:solidFill>
                <a:prstClr val="black"/>
              </a:solidFill>
            </a:endParaRPr>
          </a:p>
        </p:txBody>
      </p:sp>
    </p:spTree>
    <p:extLst>
      <p:ext uri="{BB962C8B-B14F-4D97-AF65-F5344CB8AC3E}">
        <p14:creationId xmlns:p14="http://schemas.microsoft.com/office/powerpoint/2010/main" val="112201175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1"/>
          <p:cNvSpPr txBox="1"/>
          <p:nvPr/>
        </p:nvSpPr>
        <p:spPr>
          <a:xfrm>
            <a:off x="717967" y="2184234"/>
            <a:ext cx="10769600" cy="166199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smtClean="0">
                <a:solidFill>
                  <a:prstClr val="black"/>
                </a:solidFill>
              </a:rPr>
              <a:t>For smooth velocities, multiples produce false images and must be removed in any migration of primaries and multiples, the same is true for Claerbout III</a:t>
            </a:r>
          </a:p>
          <a:p>
            <a:endParaRPr lang="en-US" dirty="0">
              <a:solidFill>
                <a:prstClr val="black"/>
              </a:solidFill>
            </a:endParaRPr>
          </a:p>
        </p:txBody>
      </p:sp>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108</a:t>
            </a:fld>
            <a:endParaRPr lang="en-US">
              <a:solidFill>
                <a:prstClr val="black"/>
              </a:solidFill>
            </a:endParaRPr>
          </a:p>
        </p:txBody>
      </p:sp>
    </p:spTree>
    <p:extLst>
      <p:ext uri="{BB962C8B-B14F-4D97-AF65-F5344CB8AC3E}">
        <p14:creationId xmlns:p14="http://schemas.microsoft.com/office/powerpoint/2010/main" val="424615206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文本框 2"/>
          <p:cNvSpPr txBox="1">
            <a:spLocks noChangeArrowheads="1"/>
          </p:cNvSpPr>
          <p:nvPr/>
        </p:nvSpPr>
        <p:spPr bwMode="auto">
          <a:xfrm>
            <a:off x="920751" y="593504"/>
            <a:ext cx="11063816" cy="5755422"/>
          </a:xfrm>
          <a:prstGeom prst="rect">
            <a:avLst/>
          </a:prstGeom>
          <a:solidFill>
            <a:schemeClr val="bg1"/>
          </a:solidFill>
          <a:ln w="9525">
            <a:noFill/>
            <a:miter lim="800000"/>
            <a:headEnd/>
            <a:tailEnd/>
          </a:ln>
        </p:spPr>
        <p:txBody>
          <a:bodyPr>
            <a:spAutoFit/>
          </a:bodyPr>
          <a:lstStyle/>
          <a:p>
            <a:endParaRPr lang="en-US" sz="2400" b="1" dirty="0">
              <a:solidFill>
                <a:srgbClr val="000000"/>
              </a:solidFill>
            </a:endParaRPr>
          </a:p>
          <a:p>
            <a:endParaRPr lang="en-US" sz="2400" b="1" dirty="0">
              <a:solidFill>
                <a:srgbClr val="000000"/>
              </a:solidFill>
            </a:endParaRPr>
          </a:p>
          <a:p>
            <a:endParaRPr lang="en-US" sz="3200" b="1" dirty="0">
              <a:solidFill>
                <a:srgbClr val="000000"/>
              </a:solidFill>
            </a:endParaRPr>
          </a:p>
          <a:p>
            <a:r>
              <a:rPr lang="en-US" sz="3200" b="1" dirty="0">
                <a:solidFill>
                  <a:srgbClr val="000000"/>
                </a:solidFill>
              </a:rPr>
              <a:t>What if the recorded primaries are insufficient/less than adequate?</a:t>
            </a:r>
          </a:p>
          <a:p>
            <a:endParaRPr lang="en-US" sz="3200" b="1" dirty="0">
              <a:solidFill>
                <a:srgbClr val="000000"/>
              </a:solidFill>
            </a:endParaRPr>
          </a:p>
          <a:p>
            <a:r>
              <a:rPr lang="en-US" sz="3200" b="1" dirty="0">
                <a:solidFill>
                  <a:srgbClr val="000000"/>
                </a:solidFill>
              </a:rPr>
              <a:t>Given the velocity model of the unrecorded primary, a recorded multiple can be used to find an </a:t>
            </a:r>
            <a:r>
              <a:rPr lang="en-US" sz="3200" b="1" u="sng" dirty="0">
                <a:solidFill>
                  <a:srgbClr val="000000"/>
                </a:solidFill>
              </a:rPr>
              <a:t>approximate</a:t>
            </a:r>
            <a:r>
              <a:rPr lang="en-US" sz="3200" b="1" dirty="0">
                <a:solidFill>
                  <a:srgbClr val="000000"/>
                </a:solidFill>
              </a:rPr>
              <a:t> image of an unrecorded primary</a:t>
            </a:r>
          </a:p>
          <a:p>
            <a:endParaRPr lang="en-US" sz="2400" b="1" dirty="0">
              <a:solidFill>
                <a:srgbClr val="000000"/>
              </a:solidFill>
            </a:endParaRPr>
          </a:p>
          <a:p>
            <a:endParaRPr lang="en-US" sz="2400" b="1" dirty="0">
              <a:solidFill>
                <a:srgbClr val="000000"/>
              </a:solidFill>
            </a:endParaRPr>
          </a:p>
          <a:p>
            <a:endParaRPr lang="en-US" sz="2400" b="1" dirty="0">
              <a:solidFill>
                <a:srgbClr val="000000"/>
              </a:solidFill>
            </a:endParaRPr>
          </a:p>
          <a:p>
            <a:endParaRPr lang="en-US" sz="2400" b="1" dirty="0">
              <a:solidFill>
                <a:srgbClr val="000000"/>
              </a:solidFill>
            </a:endParaRPr>
          </a:p>
        </p:txBody>
      </p:sp>
      <p:sp>
        <p:nvSpPr>
          <p:cNvPr id="4" name="椭圆 3"/>
          <p:cNvSpPr/>
          <p:nvPr/>
        </p:nvSpPr>
        <p:spPr>
          <a:xfrm>
            <a:off x="618067" y="2120909"/>
            <a:ext cx="190500"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椭圆 4"/>
          <p:cNvSpPr/>
          <p:nvPr/>
        </p:nvSpPr>
        <p:spPr>
          <a:xfrm>
            <a:off x="618067" y="3505344"/>
            <a:ext cx="190500"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109</a:t>
            </a:fld>
            <a:endParaRPr lang="en-US">
              <a:solidFill>
                <a:prstClr val="black"/>
              </a:solidFill>
            </a:endParaRPr>
          </a:p>
        </p:txBody>
      </p:sp>
    </p:spTree>
    <p:extLst>
      <p:ext uri="{BB962C8B-B14F-4D97-AF65-F5344CB8AC3E}">
        <p14:creationId xmlns:p14="http://schemas.microsoft.com/office/powerpoint/2010/main" val="28905076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Multiple</a:t>
            </a:r>
            <a:r>
              <a:rPr lang="zh-CN" altLang="en-US" dirty="0" smtClean="0"/>
              <a:t> </a:t>
            </a:r>
            <a:r>
              <a:rPr lang="en-US" altLang="zh-CN" dirty="0" smtClean="0"/>
              <a:t>removal</a:t>
            </a:r>
            <a:endParaRPr lang="en-US" dirty="0"/>
          </a:p>
        </p:txBody>
      </p:sp>
      <p:sp>
        <p:nvSpPr>
          <p:cNvPr id="3" name="Content Placeholder 2"/>
          <p:cNvSpPr>
            <a:spLocks noGrp="1"/>
          </p:cNvSpPr>
          <p:nvPr>
            <p:ph idx="1"/>
          </p:nvPr>
        </p:nvSpPr>
        <p:spPr>
          <a:xfrm>
            <a:off x="838200" y="1825625"/>
            <a:ext cx="10772955" cy="4351338"/>
          </a:xfrm>
        </p:spPr>
        <p:txBody>
          <a:bodyPr>
            <a:noAutofit/>
          </a:bodyPr>
          <a:lstStyle/>
          <a:p>
            <a:pPr lvl="1">
              <a:lnSpc>
                <a:spcPct val="120000"/>
              </a:lnSpc>
            </a:pPr>
            <a:r>
              <a:rPr lang="en-US" altLang="zh-CN" sz="2800" dirty="0" smtClean="0"/>
              <a:t>Predictive deconvolution</a:t>
            </a:r>
          </a:p>
          <a:p>
            <a:pPr lvl="1">
              <a:lnSpc>
                <a:spcPct val="120000"/>
              </a:lnSpc>
            </a:pPr>
            <a:r>
              <a:rPr lang="en-US" altLang="zh-CN" sz="2800" dirty="0" smtClean="0"/>
              <a:t>Stacking</a:t>
            </a:r>
            <a:r>
              <a:rPr lang="zh-CN" altLang="en-US" sz="2800" dirty="0" smtClean="0"/>
              <a:t> </a:t>
            </a:r>
            <a:endParaRPr lang="en-US" altLang="zh-CN" sz="2800" dirty="0" smtClean="0"/>
          </a:p>
          <a:p>
            <a:pPr lvl="1">
              <a:lnSpc>
                <a:spcPct val="120000"/>
              </a:lnSpc>
            </a:pPr>
            <a:r>
              <a:rPr lang="en-US" altLang="zh-CN" sz="2800" dirty="0" smtClean="0"/>
              <a:t>FK</a:t>
            </a:r>
            <a:r>
              <a:rPr lang="zh-CN" altLang="en-US" sz="2800" dirty="0" smtClean="0"/>
              <a:t> </a:t>
            </a:r>
            <a:r>
              <a:rPr lang="en-US" altLang="zh-CN" sz="2800" dirty="0" smtClean="0"/>
              <a:t>filter</a:t>
            </a:r>
          </a:p>
          <a:p>
            <a:pPr lvl="1">
              <a:lnSpc>
                <a:spcPct val="120000"/>
              </a:lnSpc>
            </a:pPr>
            <a:r>
              <a:rPr lang="en-US" altLang="zh-CN" sz="2800" dirty="0" smtClean="0"/>
              <a:t>Radon</a:t>
            </a:r>
          </a:p>
          <a:p>
            <a:pPr lvl="1">
              <a:lnSpc>
                <a:spcPct val="120000"/>
              </a:lnSpc>
            </a:pPr>
            <a:r>
              <a:rPr lang="en-US" altLang="zh-CN" sz="2800" dirty="0" smtClean="0"/>
              <a:t>Model</a:t>
            </a:r>
            <a:r>
              <a:rPr lang="zh-CN" altLang="en-US" sz="2800" dirty="0" smtClean="0"/>
              <a:t> </a:t>
            </a:r>
            <a:r>
              <a:rPr lang="en-US" altLang="zh-CN" sz="2800" dirty="0" smtClean="0"/>
              <a:t>and</a:t>
            </a:r>
            <a:r>
              <a:rPr lang="zh-CN" altLang="en-US" sz="2800" dirty="0" smtClean="0"/>
              <a:t> </a:t>
            </a:r>
            <a:r>
              <a:rPr lang="en-US" altLang="zh-CN" sz="2800" dirty="0" smtClean="0"/>
              <a:t>Subtraction</a:t>
            </a:r>
          </a:p>
          <a:p>
            <a:pPr lvl="1">
              <a:lnSpc>
                <a:spcPct val="120000"/>
              </a:lnSpc>
            </a:pPr>
            <a:r>
              <a:rPr lang="en-US" altLang="zh-CN" sz="2800" dirty="0" smtClean="0"/>
              <a:t>SRME + Feed back loop (Delphi)</a:t>
            </a:r>
          </a:p>
          <a:p>
            <a:pPr>
              <a:lnSpc>
                <a:spcPct val="120000"/>
              </a:lnSpc>
            </a:pPr>
            <a:r>
              <a:rPr lang="en-US" altLang="zh-CN" dirty="0" smtClean="0"/>
              <a:t>As</a:t>
            </a:r>
            <a:r>
              <a:rPr lang="zh-CN" altLang="en-US" dirty="0" smtClean="0"/>
              <a:t> </a:t>
            </a:r>
            <a:r>
              <a:rPr lang="en-US" altLang="zh-CN" dirty="0" smtClean="0"/>
              <a:t>multiple</a:t>
            </a:r>
            <a:r>
              <a:rPr lang="zh-CN" altLang="en-US" dirty="0" smtClean="0"/>
              <a:t> </a:t>
            </a:r>
            <a:r>
              <a:rPr lang="en-US" altLang="zh-CN" dirty="0" smtClean="0"/>
              <a:t>removal</a:t>
            </a:r>
            <a:r>
              <a:rPr lang="zh-CN" altLang="en-US" dirty="0" smtClean="0"/>
              <a:t> </a:t>
            </a:r>
            <a:r>
              <a:rPr lang="en-US" altLang="zh-CN" dirty="0" smtClean="0"/>
              <a:t>became</a:t>
            </a:r>
            <a:r>
              <a:rPr lang="zh-CN" altLang="en-US" dirty="0" smtClean="0"/>
              <a:t> </a:t>
            </a:r>
            <a:r>
              <a:rPr lang="en-US" altLang="zh-CN" dirty="0" smtClean="0"/>
              <a:t>more</a:t>
            </a:r>
            <a:r>
              <a:rPr lang="zh-CN" altLang="en-US" dirty="0" smtClean="0"/>
              <a:t> </a:t>
            </a:r>
            <a:r>
              <a:rPr lang="en-US" altLang="zh-CN" dirty="0" smtClean="0"/>
              <a:t>capable</a:t>
            </a:r>
            <a:r>
              <a:rPr lang="zh-CN" altLang="en-US" dirty="0" smtClean="0"/>
              <a:t> </a:t>
            </a:r>
            <a:r>
              <a:rPr lang="en-US" altLang="zh-CN" dirty="0" smtClean="0"/>
              <a:t>there</a:t>
            </a:r>
            <a:r>
              <a:rPr lang="zh-CN" altLang="en-US" dirty="0" smtClean="0"/>
              <a:t> </a:t>
            </a:r>
            <a:r>
              <a:rPr lang="en-US" altLang="zh-CN" dirty="0" smtClean="0"/>
              <a:t>was</a:t>
            </a:r>
            <a:r>
              <a:rPr lang="zh-CN" altLang="en-US" dirty="0" smtClean="0"/>
              <a:t> </a:t>
            </a:r>
            <a:r>
              <a:rPr lang="en-US" altLang="zh-CN" dirty="0" smtClean="0"/>
              <a:t>a</a:t>
            </a:r>
            <a:r>
              <a:rPr lang="zh-CN" altLang="en-US" dirty="0" smtClean="0"/>
              <a:t> </a:t>
            </a:r>
            <a:r>
              <a:rPr lang="en-US" altLang="zh-CN" dirty="0" smtClean="0"/>
              <a:t>commensurate</a:t>
            </a:r>
            <a:r>
              <a:rPr lang="zh-CN" altLang="en-US" dirty="0" smtClean="0"/>
              <a:t> </a:t>
            </a:r>
            <a:r>
              <a:rPr lang="en-US" altLang="zh-CN" dirty="0" smtClean="0"/>
              <a:t>increase</a:t>
            </a:r>
            <a:r>
              <a:rPr lang="zh-CN" altLang="en-US" dirty="0" smtClean="0"/>
              <a:t> </a:t>
            </a:r>
            <a:r>
              <a:rPr lang="en-US" altLang="zh-CN" dirty="0" smtClean="0"/>
              <a:t>in</a:t>
            </a:r>
            <a:r>
              <a:rPr lang="zh-CN" altLang="en-US" dirty="0" smtClean="0"/>
              <a:t> </a:t>
            </a:r>
            <a:r>
              <a:rPr lang="en-US" altLang="zh-CN" dirty="0" smtClean="0"/>
              <a:t>the</a:t>
            </a:r>
            <a:r>
              <a:rPr lang="zh-CN" altLang="en-US" dirty="0" smtClean="0"/>
              <a:t> </a:t>
            </a:r>
            <a:r>
              <a:rPr lang="en-US" altLang="zh-CN" dirty="0" smtClean="0"/>
              <a:t>need</a:t>
            </a:r>
            <a:r>
              <a:rPr lang="zh-CN" altLang="en-US" dirty="0" smtClean="0"/>
              <a:t> </a:t>
            </a:r>
            <a:r>
              <a:rPr lang="en-US" altLang="zh-CN" dirty="0" smtClean="0"/>
              <a:t>for</a:t>
            </a:r>
            <a:r>
              <a:rPr lang="zh-CN" altLang="en-US" dirty="0" smtClean="0"/>
              <a:t> </a:t>
            </a:r>
            <a:r>
              <a:rPr lang="en-US" altLang="zh-CN" dirty="0" smtClean="0"/>
              <a:t>accurate</a:t>
            </a:r>
            <a:r>
              <a:rPr lang="zh-CN" altLang="en-US" dirty="0" smtClean="0"/>
              <a:t> </a:t>
            </a:r>
            <a:r>
              <a:rPr lang="en-US" altLang="zh-CN" dirty="0" smtClean="0"/>
              <a:t>subsurface information</a:t>
            </a:r>
          </a:p>
        </p:txBody>
      </p:sp>
      <p:sp>
        <p:nvSpPr>
          <p:cNvPr id="5" name="Slide Number Placeholder 4"/>
          <p:cNvSpPr>
            <a:spLocks noGrp="1"/>
          </p:cNvSpPr>
          <p:nvPr>
            <p:ph type="sldNum" sz="quarter" idx="12"/>
          </p:nvPr>
        </p:nvSpPr>
        <p:spPr/>
        <p:txBody>
          <a:bodyPr/>
          <a:lstStyle/>
          <a:p>
            <a:fld id="{0F7FF217-659E-FB41-8574-CC8F697A85F1}" type="slidenum">
              <a:rPr lang="en-US" smtClean="0"/>
              <a:t>11</a:t>
            </a:fld>
            <a:endParaRPr lang="en-US"/>
          </a:p>
        </p:txBody>
      </p:sp>
    </p:spTree>
    <p:extLst>
      <p:ext uri="{BB962C8B-B14F-4D97-AF65-F5344CB8AC3E}">
        <p14:creationId xmlns:p14="http://schemas.microsoft.com/office/powerpoint/2010/main" val="70695643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90" name="TextBox 1"/>
          <p:cNvSpPr txBox="1">
            <a:spLocks noChangeArrowheads="1"/>
          </p:cNvSpPr>
          <p:nvPr/>
        </p:nvSpPr>
        <p:spPr bwMode="auto">
          <a:xfrm>
            <a:off x="406400" y="209550"/>
            <a:ext cx="11277600" cy="584200"/>
          </a:xfrm>
          <a:prstGeom prst="rect">
            <a:avLst/>
          </a:prstGeom>
          <a:noFill/>
          <a:ln w="9525">
            <a:noFill/>
            <a:miter lim="800000"/>
            <a:headEnd/>
            <a:tailEnd/>
          </a:ln>
        </p:spPr>
        <p:txBody>
          <a:bodyPr>
            <a:spAutoFit/>
          </a:bodyPr>
          <a:lstStyle/>
          <a:p>
            <a:r>
              <a:rPr lang="en-US" sz="3200" b="1">
                <a:solidFill>
                  <a:srgbClr val="00B0F0"/>
                </a:solidFill>
              </a:rPr>
              <a:t>Claerbout Imaging condition II</a:t>
            </a:r>
          </a:p>
        </p:txBody>
      </p:sp>
      <p:sp>
        <p:nvSpPr>
          <p:cNvPr id="54292" name="Line 3"/>
          <p:cNvSpPr>
            <a:spLocks noChangeShapeType="1"/>
          </p:cNvSpPr>
          <p:nvPr/>
        </p:nvSpPr>
        <p:spPr bwMode="auto">
          <a:xfrm>
            <a:off x="0" y="1066800"/>
            <a:ext cx="12192000" cy="0"/>
          </a:xfrm>
          <a:prstGeom prst="line">
            <a:avLst/>
          </a:prstGeom>
          <a:noFill/>
          <a:ln w="38100">
            <a:solidFill>
              <a:srgbClr val="99CCFF"/>
            </a:solidFill>
            <a:round/>
            <a:headEnd/>
            <a:tailEnd/>
          </a:ln>
        </p:spPr>
        <p:txBody>
          <a:bodyPr/>
          <a:lstStyle/>
          <a:p>
            <a:endParaRPr lang="en-US">
              <a:solidFill>
                <a:prstClr val="black"/>
              </a:solidFill>
            </a:endParaRPr>
          </a:p>
        </p:txBody>
      </p:sp>
      <p:sp>
        <p:nvSpPr>
          <p:cNvPr id="54293" name="TextBox 5"/>
          <p:cNvSpPr txBox="1">
            <a:spLocks noChangeArrowheads="1"/>
          </p:cNvSpPr>
          <p:nvPr/>
        </p:nvSpPr>
        <p:spPr bwMode="auto">
          <a:xfrm>
            <a:off x="406400" y="1349384"/>
            <a:ext cx="11785600" cy="2678113"/>
          </a:xfrm>
          <a:prstGeom prst="rect">
            <a:avLst/>
          </a:prstGeom>
          <a:noFill/>
          <a:ln w="9525">
            <a:noFill/>
            <a:miter lim="800000"/>
            <a:headEnd/>
            <a:tailEnd/>
          </a:ln>
        </p:spPr>
        <p:txBody>
          <a:bodyPr>
            <a:spAutoFit/>
          </a:bodyPr>
          <a:lstStyle/>
          <a:p>
            <a:r>
              <a:rPr lang="en-US" sz="2400">
                <a:solidFill>
                  <a:srgbClr val="000000"/>
                </a:solidFill>
              </a:rPr>
              <a:t>Space and time coincidence of upgoing and downgoing wavefield</a:t>
            </a:r>
          </a:p>
          <a:p>
            <a:r>
              <a:rPr lang="en-US" sz="2400">
                <a:solidFill>
                  <a:srgbClr val="000000"/>
                </a:solidFill>
              </a:rPr>
              <a:t>(e.g., Claerbout, 1971; Whitmore, 1983)</a:t>
            </a:r>
          </a:p>
          <a:p>
            <a:pPr lvl="1"/>
            <a:endParaRPr lang="en-US" sz="2400">
              <a:solidFill>
                <a:srgbClr val="000000"/>
              </a:solidFill>
            </a:endParaRPr>
          </a:p>
          <a:p>
            <a:pPr lvl="1"/>
            <a:endParaRPr lang="en-US" sz="2400">
              <a:solidFill>
                <a:srgbClr val="000000"/>
              </a:solidFill>
            </a:endParaRPr>
          </a:p>
          <a:p>
            <a:pPr lvl="1"/>
            <a:endParaRPr lang="en-US" sz="2400">
              <a:solidFill>
                <a:srgbClr val="000000"/>
              </a:solidFill>
            </a:endParaRPr>
          </a:p>
          <a:p>
            <a:pPr lvl="1"/>
            <a:endParaRPr lang="en-US" sz="2400">
              <a:solidFill>
                <a:srgbClr val="000000"/>
              </a:solidFill>
            </a:endParaRPr>
          </a:p>
          <a:p>
            <a:pPr lvl="1"/>
            <a:endParaRPr lang="en-US" sz="2400">
              <a:solidFill>
                <a:srgbClr val="000000"/>
              </a:solidFill>
            </a:endParaRPr>
          </a:p>
        </p:txBody>
      </p:sp>
      <p:graphicFrame>
        <p:nvGraphicFramePr>
          <p:cNvPr id="54288" name="Object 16"/>
          <p:cNvGraphicFramePr>
            <a:graphicFrameLocks noChangeAspect="1"/>
          </p:cNvGraphicFramePr>
          <p:nvPr/>
        </p:nvGraphicFramePr>
        <p:xfrm>
          <a:off x="914401" y="2362200"/>
          <a:ext cx="5520267" cy="546100"/>
        </p:xfrm>
        <a:graphic>
          <a:graphicData uri="http://schemas.openxmlformats.org/presentationml/2006/ole">
            <mc:AlternateContent xmlns:mc="http://schemas.openxmlformats.org/markup-compatibility/2006">
              <mc:Choice xmlns:v="urn:schemas-microsoft-com:vml" Requires="v">
                <p:oleObj spid="_x0000_s81954" name="Equation" r:id="rId4" imgW="2120900" imgH="279400" progId="">
                  <p:embed/>
                </p:oleObj>
              </mc:Choice>
              <mc:Fallback>
                <p:oleObj name="Equation" r:id="rId4" imgW="2120900" imgH="2794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1" y="2362200"/>
                        <a:ext cx="5520267" cy="546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4289" name="Object 17"/>
          <p:cNvGraphicFramePr>
            <a:graphicFrameLocks noChangeAspect="1"/>
          </p:cNvGraphicFramePr>
          <p:nvPr/>
        </p:nvGraphicFramePr>
        <p:xfrm>
          <a:off x="914400" y="3384550"/>
          <a:ext cx="4893733" cy="546100"/>
        </p:xfrm>
        <a:graphic>
          <a:graphicData uri="http://schemas.openxmlformats.org/presentationml/2006/ole">
            <mc:AlternateContent xmlns:mc="http://schemas.openxmlformats.org/markup-compatibility/2006">
              <mc:Choice xmlns:v="urn:schemas-microsoft-com:vml" Requires="v">
                <p:oleObj spid="_x0000_s81955" name="Equation" r:id="rId6" imgW="1879600" imgH="279400" progId="">
                  <p:embed/>
                </p:oleObj>
              </mc:Choice>
              <mc:Fallback>
                <p:oleObj name="Equation" r:id="rId6" imgW="1879600" imgH="2794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3384550"/>
                        <a:ext cx="4893733" cy="546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110</a:t>
            </a:fld>
            <a:endParaRPr lang="en-US">
              <a:solidFill>
                <a:prstClr val="black"/>
              </a:solidFill>
            </a:endParaRPr>
          </a:p>
        </p:txBody>
      </p:sp>
    </p:spTree>
    <p:extLst>
      <p:ext uri="{BB962C8B-B14F-4D97-AF65-F5344CB8AC3E}">
        <p14:creationId xmlns:p14="http://schemas.microsoft.com/office/powerpoint/2010/main" val="212005983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63" name="Line 3"/>
          <p:cNvSpPr>
            <a:spLocks noChangeShapeType="1"/>
          </p:cNvSpPr>
          <p:nvPr/>
        </p:nvSpPr>
        <p:spPr bwMode="auto">
          <a:xfrm>
            <a:off x="0" y="1066800"/>
            <a:ext cx="12192000" cy="0"/>
          </a:xfrm>
          <a:prstGeom prst="line">
            <a:avLst/>
          </a:prstGeom>
          <a:noFill/>
          <a:ln w="38100">
            <a:solidFill>
              <a:srgbClr val="99CCFF"/>
            </a:solidFill>
            <a:round/>
            <a:headEnd/>
            <a:tailEnd/>
          </a:ln>
        </p:spPr>
        <p:txBody>
          <a:bodyPr/>
          <a:lstStyle/>
          <a:p>
            <a:endParaRPr lang="en-US">
              <a:solidFill>
                <a:prstClr val="black"/>
              </a:solidFill>
            </a:endParaRPr>
          </a:p>
        </p:txBody>
      </p:sp>
      <p:grpSp>
        <p:nvGrpSpPr>
          <p:cNvPr id="55364" name="Group 9"/>
          <p:cNvGrpSpPr>
            <a:grpSpLocks/>
          </p:cNvGrpSpPr>
          <p:nvPr/>
        </p:nvGrpSpPr>
        <p:grpSpPr bwMode="auto">
          <a:xfrm>
            <a:off x="814923" y="2332038"/>
            <a:ext cx="7006167" cy="1714500"/>
            <a:chOff x="673549" y="2819400"/>
            <a:chExt cx="5254176" cy="1714501"/>
          </a:xfrm>
        </p:grpSpPr>
        <p:grpSp>
          <p:nvGrpSpPr>
            <p:cNvPr id="55378" name="Group 2"/>
            <p:cNvGrpSpPr>
              <a:grpSpLocks/>
            </p:cNvGrpSpPr>
            <p:nvPr/>
          </p:nvGrpSpPr>
          <p:grpSpPr bwMode="auto">
            <a:xfrm>
              <a:off x="673549" y="2819400"/>
              <a:ext cx="5254176" cy="1714501"/>
              <a:chOff x="673549" y="2819400"/>
              <a:chExt cx="5254176" cy="1714501"/>
            </a:xfrm>
          </p:grpSpPr>
          <p:cxnSp>
            <p:nvCxnSpPr>
              <p:cNvPr id="5" name="Straight Connector 4"/>
              <p:cNvCxnSpPr/>
              <p:nvPr/>
            </p:nvCxnSpPr>
            <p:spPr>
              <a:xfrm>
                <a:off x="1295796" y="2819400"/>
                <a:ext cx="4495416"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295796" y="4495801"/>
                <a:ext cx="4495416"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8" name="Isosceles Triangle 7"/>
              <p:cNvSpPr/>
              <p:nvPr/>
            </p:nvSpPr>
            <p:spPr>
              <a:xfrm>
                <a:off x="2438400" y="3162300"/>
                <a:ext cx="228600" cy="152400"/>
              </a:xfrm>
              <a:prstGeom prst="triangle">
                <a:avLst/>
              </a:prstGeom>
              <a:scene3d>
                <a:camera prst="orthographicFront">
                  <a:rot lat="10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Explosion 1 8"/>
              <p:cNvSpPr/>
              <p:nvPr/>
            </p:nvSpPr>
            <p:spPr>
              <a:xfrm>
                <a:off x="1448183" y="3124200"/>
                <a:ext cx="228580" cy="2286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20" name="Straight Arrow Connector 19"/>
              <p:cNvCxnSpPr/>
              <p:nvPr/>
            </p:nvCxnSpPr>
            <p:spPr>
              <a:xfrm flipV="1">
                <a:off x="2022809" y="3162300"/>
                <a:ext cx="555578" cy="1371601"/>
              </a:xfrm>
              <a:prstGeom prst="straightConnector1">
                <a:avLst/>
              </a:prstGeom>
              <a:ln w="22225">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562473" y="3227387"/>
                <a:ext cx="460336" cy="1268414"/>
              </a:xfrm>
              <a:prstGeom prst="straightConnector1">
                <a:avLst/>
              </a:prstGeom>
              <a:ln w="2222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graphicFrame>
            <p:nvGraphicFramePr>
              <p:cNvPr id="55354" name="Object 58"/>
              <p:cNvGraphicFramePr>
                <a:graphicFrameLocks noChangeAspect="1"/>
              </p:cNvGraphicFramePr>
              <p:nvPr/>
            </p:nvGraphicFramePr>
            <p:xfrm>
              <a:off x="1125538" y="3005364"/>
              <a:ext cx="322262" cy="444500"/>
            </p:xfrm>
            <a:graphic>
              <a:graphicData uri="http://schemas.openxmlformats.org/presentationml/2006/ole">
                <mc:AlternateContent xmlns:mc="http://schemas.openxmlformats.org/markup-compatibility/2006">
                  <mc:Choice xmlns:v="urn:schemas-microsoft-com:vml" Requires="v">
                    <p:oleObj spid="_x0000_s83074" name="Equation" r:id="rId4" imgW="165028" imgH="228501" progId="">
                      <p:embed/>
                    </p:oleObj>
                  </mc:Choice>
                  <mc:Fallback>
                    <p:oleObj name="Equation" r:id="rId4" imgW="165028" imgH="228501"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5538" y="3005364"/>
                            <a:ext cx="322262" cy="444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5355" name="Object 59"/>
              <p:cNvGraphicFramePr>
                <a:graphicFrameLocks noChangeAspect="1"/>
              </p:cNvGraphicFramePr>
              <p:nvPr/>
            </p:nvGraphicFramePr>
            <p:xfrm>
              <a:off x="2728231" y="2992664"/>
              <a:ext cx="346075" cy="469900"/>
            </p:xfrm>
            <a:graphic>
              <a:graphicData uri="http://schemas.openxmlformats.org/presentationml/2006/ole">
                <mc:AlternateContent xmlns:mc="http://schemas.openxmlformats.org/markup-compatibility/2006">
                  <mc:Choice xmlns:v="urn:schemas-microsoft-com:vml" Requires="v">
                    <p:oleObj spid="_x0000_s83075" name="Equation" r:id="rId6" imgW="177646" imgH="241091" progId="">
                      <p:embed/>
                    </p:oleObj>
                  </mc:Choice>
                  <mc:Fallback>
                    <p:oleObj name="Equation" r:id="rId6" imgW="177646" imgH="241091"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28231" y="2992664"/>
                            <a:ext cx="346075" cy="469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35" name="Straight Arrow Connector 34"/>
              <p:cNvCxnSpPr/>
              <p:nvPr/>
            </p:nvCxnSpPr>
            <p:spPr>
              <a:xfrm>
                <a:off x="5562631" y="2895600"/>
                <a:ext cx="0" cy="1600201"/>
              </a:xfrm>
              <a:prstGeom prst="straightConnector1">
                <a:avLst/>
              </a:prstGeom>
              <a:ln w="1905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graphicFrame>
            <p:nvGraphicFramePr>
              <p:cNvPr id="55356" name="Object 60"/>
              <p:cNvGraphicFramePr>
                <a:graphicFrameLocks noChangeAspect="1"/>
              </p:cNvGraphicFramePr>
              <p:nvPr/>
            </p:nvGraphicFramePr>
            <p:xfrm>
              <a:off x="5654675" y="3374571"/>
              <a:ext cx="273050" cy="346075"/>
            </p:xfrm>
            <a:graphic>
              <a:graphicData uri="http://schemas.openxmlformats.org/presentationml/2006/ole">
                <mc:AlternateContent xmlns:mc="http://schemas.openxmlformats.org/markup-compatibility/2006">
                  <mc:Choice xmlns:v="urn:schemas-microsoft-com:vml" Requires="v">
                    <p:oleObj spid="_x0000_s83076" name="Equation" r:id="rId8" imgW="139579" imgH="177646" progId="">
                      <p:embed/>
                    </p:oleObj>
                  </mc:Choice>
                  <mc:Fallback>
                    <p:oleObj name="Equation" r:id="rId8" imgW="139579" imgH="177646"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54675" y="3374571"/>
                            <a:ext cx="273050" cy="346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5357" name="Object 61"/>
              <p:cNvGraphicFramePr>
                <a:graphicFrameLocks noChangeAspect="1"/>
              </p:cNvGraphicFramePr>
              <p:nvPr/>
            </p:nvGraphicFramePr>
            <p:xfrm>
              <a:off x="673549" y="3525044"/>
              <a:ext cx="917575" cy="646112"/>
            </p:xfrm>
            <a:graphic>
              <a:graphicData uri="http://schemas.openxmlformats.org/presentationml/2006/ole">
                <mc:AlternateContent xmlns:mc="http://schemas.openxmlformats.org/markup-compatibility/2006">
                  <mc:Choice xmlns:v="urn:schemas-microsoft-com:vml" Requires="v">
                    <p:oleObj spid="_x0000_s83077" name="Equation" r:id="rId10" imgW="469696" imgH="330057" progId="">
                      <p:embed/>
                    </p:oleObj>
                  </mc:Choice>
                  <mc:Fallback>
                    <p:oleObj name="Equation" r:id="rId10" imgW="469696" imgH="330057"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3549" y="3525044"/>
                            <a:ext cx="917575" cy="646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55358" name="Object 62"/>
            <p:cNvGraphicFramePr>
              <a:graphicFrameLocks noChangeAspect="1"/>
            </p:cNvGraphicFramePr>
            <p:nvPr/>
          </p:nvGraphicFramePr>
          <p:xfrm>
            <a:off x="2578554" y="3502932"/>
            <a:ext cx="1612900" cy="717550"/>
          </p:xfrm>
          <a:graphic>
            <a:graphicData uri="http://schemas.openxmlformats.org/presentationml/2006/ole">
              <mc:AlternateContent xmlns:mc="http://schemas.openxmlformats.org/markup-compatibility/2006">
                <mc:Choice xmlns:v="urn:schemas-microsoft-com:vml" Requires="v">
                  <p:oleObj spid="_x0000_s83078" name="Equation" r:id="rId12" imgW="825500" imgH="368300" progId="">
                    <p:embed/>
                  </p:oleObj>
                </mc:Choice>
                <mc:Fallback>
                  <p:oleObj name="Equation" r:id="rId12" imgW="825500" imgH="368300"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78554" y="3502932"/>
                          <a:ext cx="1612900" cy="717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55365" name="TextBox 40"/>
          <p:cNvSpPr txBox="1">
            <a:spLocks noChangeArrowheads="1"/>
          </p:cNvSpPr>
          <p:nvPr/>
        </p:nvSpPr>
        <p:spPr bwMode="auto">
          <a:xfrm>
            <a:off x="668868" y="1417638"/>
            <a:ext cx="9795933" cy="461962"/>
          </a:xfrm>
          <a:prstGeom prst="rect">
            <a:avLst/>
          </a:prstGeom>
          <a:noFill/>
          <a:ln w="9525">
            <a:noFill/>
            <a:miter lim="800000"/>
            <a:headEnd/>
            <a:tailEnd/>
          </a:ln>
        </p:spPr>
        <p:txBody>
          <a:bodyPr>
            <a:spAutoFit/>
          </a:bodyPr>
          <a:lstStyle/>
          <a:p>
            <a:r>
              <a:rPr lang="en-US" sz="2400">
                <a:solidFill>
                  <a:srgbClr val="000000"/>
                </a:solidFill>
              </a:rPr>
              <a:t>Down-going plane wave that starts at z =      at t = t</a:t>
            </a:r>
            <a:r>
              <a:rPr lang="en-US" sz="2400" baseline="-25000">
                <a:solidFill>
                  <a:srgbClr val="000000"/>
                </a:solidFill>
              </a:rPr>
              <a:t>0 </a:t>
            </a:r>
            <a:r>
              <a:rPr lang="en-US" sz="2400">
                <a:solidFill>
                  <a:srgbClr val="000000"/>
                </a:solidFill>
              </a:rPr>
              <a:t>= 0</a:t>
            </a:r>
            <a:endParaRPr lang="en-US" sz="2400" baseline="-25000">
              <a:solidFill>
                <a:srgbClr val="000000"/>
              </a:solidFill>
            </a:endParaRPr>
          </a:p>
        </p:txBody>
      </p:sp>
      <p:graphicFrame>
        <p:nvGraphicFramePr>
          <p:cNvPr id="55359" name="Object 63"/>
          <p:cNvGraphicFramePr>
            <a:graphicFrameLocks noChangeAspect="1"/>
          </p:cNvGraphicFramePr>
          <p:nvPr/>
        </p:nvGraphicFramePr>
        <p:xfrm>
          <a:off x="7528984" y="1439863"/>
          <a:ext cx="395816" cy="411162"/>
        </p:xfrm>
        <a:graphic>
          <a:graphicData uri="http://schemas.openxmlformats.org/presentationml/2006/ole">
            <mc:AlternateContent xmlns:mc="http://schemas.openxmlformats.org/markup-compatibility/2006">
              <mc:Choice xmlns:v="urn:schemas-microsoft-com:vml" Requires="v">
                <p:oleObj spid="_x0000_s83079" name="Equation" r:id="rId14" imgW="165028" imgH="228501" progId="">
                  <p:embed/>
                </p:oleObj>
              </mc:Choice>
              <mc:Fallback>
                <p:oleObj name="Equation" r:id="rId14" imgW="165028" imgH="228501"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8984" y="1439863"/>
                        <a:ext cx="395816" cy="411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Table 5"/>
          <p:cNvGraphicFramePr>
            <a:graphicFrameLocks noGrp="1"/>
          </p:cNvGraphicFramePr>
          <p:nvPr/>
        </p:nvGraphicFramePr>
        <p:xfrm>
          <a:off x="1026590" y="4572000"/>
          <a:ext cx="8423007" cy="1600200"/>
        </p:xfrm>
        <a:graphic>
          <a:graphicData uri="http://schemas.openxmlformats.org/drawingml/2006/table">
            <a:tbl>
              <a:tblPr firstRow="1" bandRow="1">
                <a:tableStyleId>{5C22544A-7EE6-4342-B048-85BDC9FD1C3A}</a:tableStyleId>
              </a:tblPr>
              <a:tblGrid>
                <a:gridCol w="2123807"/>
                <a:gridCol w="6299200"/>
              </a:tblGrid>
              <a:tr h="816907">
                <a:tc>
                  <a:txBody>
                    <a:bodyPr/>
                    <a:lstStyle/>
                    <a:p>
                      <a:pPr algn="ctr"/>
                      <a:r>
                        <a:rPr lang="en-US" sz="1800" dirty="0" smtClean="0"/>
                        <a:t>Downgoing</a:t>
                      </a:r>
                      <a:endParaRPr lang="en-US" dirty="0"/>
                    </a:p>
                  </a:txBody>
                  <a:tcPr marL="121920" marR="121920" anchor="ctr"/>
                </a:tc>
                <a:tc>
                  <a:txBody>
                    <a:bodyPr/>
                    <a:lstStyle/>
                    <a:p>
                      <a:endParaRPr lang="en-US" dirty="0"/>
                    </a:p>
                  </a:txBody>
                  <a:tcPr marL="121920" marR="121920"/>
                </a:tc>
              </a:tr>
              <a:tr h="783293">
                <a:tc>
                  <a:txBody>
                    <a:bodyPr/>
                    <a:lstStyle/>
                    <a:p>
                      <a:pPr algn="ctr"/>
                      <a:r>
                        <a:rPr lang="en-US" sz="1800" dirty="0" smtClean="0"/>
                        <a:t>Upgoing</a:t>
                      </a:r>
                      <a:endParaRPr lang="en-US" dirty="0"/>
                    </a:p>
                  </a:txBody>
                  <a:tcPr marL="121920" marR="121920" anchor="ctr"/>
                </a:tc>
                <a:tc>
                  <a:txBody>
                    <a:bodyPr/>
                    <a:lstStyle/>
                    <a:p>
                      <a:endParaRPr lang="en-US" dirty="0"/>
                    </a:p>
                  </a:txBody>
                  <a:tcPr marL="121920" marR="121920"/>
                </a:tc>
              </a:tr>
            </a:tbl>
          </a:graphicData>
        </a:graphic>
      </p:graphicFrame>
      <p:graphicFrame>
        <p:nvGraphicFramePr>
          <p:cNvPr id="55360" name="Object 64"/>
          <p:cNvGraphicFramePr>
            <a:graphicFrameLocks noChangeAspect="1"/>
          </p:cNvGraphicFramePr>
          <p:nvPr/>
        </p:nvGraphicFramePr>
        <p:xfrm>
          <a:off x="4978400" y="4621213"/>
          <a:ext cx="2810933" cy="696912"/>
        </p:xfrm>
        <a:graphic>
          <a:graphicData uri="http://schemas.openxmlformats.org/presentationml/2006/ole">
            <mc:AlternateContent xmlns:mc="http://schemas.openxmlformats.org/markup-compatibility/2006">
              <mc:Choice xmlns:v="urn:schemas-microsoft-com:vml" Requires="v">
                <p:oleObj spid="_x0000_s83080" name="Equation" r:id="rId15" imgW="1079032" imgH="355446" progId="">
                  <p:embed/>
                </p:oleObj>
              </mc:Choice>
              <mc:Fallback>
                <p:oleObj name="Equation" r:id="rId15" imgW="1079032" imgH="355446" progId="">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978400" y="4621213"/>
                        <a:ext cx="2810933" cy="696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5361" name="Object 65"/>
          <p:cNvGraphicFramePr>
            <a:graphicFrameLocks noChangeAspect="1"/>
          </p:cNvGraphicFramePr>
          <p:nvPr/>
        </p:nvGraphicFramePr>
        <p:xfrm>
          <a:off x="4978406" y="5392738"/>
          <a:ext cx="3738033" cy="717550"/>
        </p:xfrm>
        <a:graphic>
          <a:graphicData uri="http://schemas.openxmlformats.org/presentationml/2006/ole">
            <mc:AlternateContent xmlns:mc="http://schemas.openxmlformats.org/markup-compatibility/2006">
              <mc:Choice xmlns:v="urn:schemas-microsoft-com:vml" Requires="v">
                <p:oleObj spid="_x0000_s83081" name="Equation" r:id="rId17" imgW="1435100" imgH="368300" progId="">
                  <p:embed/>
                </p:oleObj>
              </mc:Choice>
              <mc:Fallback>
                <p:oleObj name="Equation" r:id="rId17" imgW="1435100" imgH="368300" progId="">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978406" y="5392738"/>
                        <a:ext cx="3738033" cy="717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5377" name="TextBox 23"/>
          <p:cNvSpPr txBox="1">
            <a:spLocks noChangeArrowheads="1"/>
          </p:cNvSpPr>
          <p:nvPr/>
        </p:nvSpPr>
        <p:spPr bwMode="auto">
          <a:xfrm>
            <a:off x="406400" y="209550"/>
            <a:ext cx="11277600" cy="584200"/>
          </a:xfrm>
          <a:prstGeom prst="rect">
            <a:avLst/>
          </a:prstGeom>
          <a:noFill/>
          <a:ln w="9525">
            <a:noFill/>
            <a:miter lim="800000"/>
            <a:headEnd/>
            <a:tailEnd/>
          </a:ln>
        </p:spPr>
        <p:txBody>
          <a:bodyPr>
            <a:spAutoFit/>
          </a:bodyPr>
          <a:lstStyle/>
          <a:p>
            <a:r>
              <a:rPr lang="en-US" sz="3200" b="1">
                <a:solidFill>
                  <a:srgbClr val="00B0F0"/>
                </a:solidFill>
              </a:rPr>
              <a:t>Use of primaries for imaging with II </a:t>
            </a:r>
          </a:p>
        </p:txBody>
      </p:sp>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111</a:t>
            </a:fld>
            <a:endParaRPr lang="en-US">
              <a:solidFill>
                <a:prstClr val="black"/>
              </a:solidFill>
            </a:endParaRPr>
          </a:p>
        </p:txBody>
      </p:sp>
    </p:spTree>
    <p:extLst>
      <p:ext uri="{BB962C8B-B14F-4D97-AF65-F5344CB8AC3E}">
        <p14:creationId xmlns:p14="http://schemas.microsoft.com/office/powerpoint/2010/main" val="115316362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350" name="Object 30"/>
          <p:cNvGraphicFramePr>
            <a:graphicFrameLocks noChangeAspect="1"/>
          </p:cNvGraphicFramePr>
          <p:nvPr/>
        </p:nvGraphicFramePr>
        <p:xfrm>
          <a:off x="1524000" y="2347913"/>
          <a:ext cx="5384800" cy="1041400"/>
        </p:xfrm>
        <a:graphic>
          <a:graphicData uri="http://schemas.openxmlformats.org/presentationml/2006/ole">
            <mc:AlternateContent xmlns:mc="http://schemas.openxmlformats.org/markup-compatibility/2006">
              <mc:Choice xmlns:v="urn:schemas-microsoft-com:vml" Requires="v">
                <p:oleObj spid="_x0000_s84034" name="Equation" r:id="rId4" imgW="2070100" imgH="533400" progId="">
                  <p:embed/>
                </p:oleObj>
              </mc:Choice>
              <mc:Fallback>
                <p:oleObj name="Equation" r:id="rId4" imgW="2070100" imgH="5334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2347913"/>
                        <a:ext cx="5384800" cy="1041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6351" name="Object 31"/>
          <p:cNvGraphicFramePr>
            <a:graphicFrameLocks noChangeAspect="1"/>
          </p:cNvGraphicFramePr>
          <p:nvPr/>
        </p:nvGraphicFramePr>
        <p:xfrm>
          <a:off x="6070600" y="3624263"/>
          <a:ext cx="296333" cy="347662"/>
        </p:xfrm>
        <a:graphic>
          <a:graphicData uri="http://schemas.openxmlformats.org/presentationml/2006/ole">
            <mc:AlternateContent xmlns:mc="http://schemas.openxmlformats.org/markup-compatibility/2006">
              <mc:Choice xmlns:v="urn:schemas-microsoft-com:vml" Requires="v">
                <p:oleObj spid="_x0000_s84035" name="Equation" r:id="rId6" imgW="114102" imgH="177492" progId="">
                  <p:embed/>
                </p:oleObj>
              </mc:Choice>
              <mc:Fallback>
                <p:oleObj name="Equation" r:id="rId6" imgW="114102" imgH="177492"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70600" y="3624263"/>
                        <a:ext cx="296333" cy="3476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6352" name="Object 32"/>
          <p:cNvGraphicFramePr>
            <a:graphicFrameLocks noChangeAspect="1"/>
          </p:cNvGraphicFramePr>
          <p:nvPr/>
        </p:nvGraphicFramePr>
        <p:xfrm>
          <a:off x="1278467" y="3440122"/>
          <a:ext cx="5020733" cy="2655887"/>
        </p:xfrm>
        <a:graphic>
          <a:graphicData uri="http://schemas.openxmlformats.org/presentationml/2006/ole">
            <mc:AlternateContent xmlns:mc="http://schemas.openxmlformats.org/markup-compatibility/2006">
              <mc:Choice xmlns:v="urn:schemas-microsoft-com:vml" Requires="v">
                <p:oleObj spid="_x0000_s84036" name="Equation" r:id="rId8" imgW="1930400" imgH="1358900" progId="">
                  <p:embed/>
                </p:oleObj>
              </mc:Choice>
              <mc:Fallback>
                <p:oleObj name="Equation" r:id="rId8" imgW="1930400" imgH="135890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78467" y="3440122"/>
                        <a:ext cx="5020733" cy="26558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6355" name="Line 3"/>
          <p:cNvSpPr>
            <a:spLocks noChangeShapeType="1"/>
          </p:cNvSpPr>
          <p:nvPr/>
        </p:nvSpPr>
        <p:spPr bwMode="auto">
          <a:xfrm>
            <a:off x="0" y="1066800"/>
            <a:ext cx="12192000" cy="0"/>
          </a:xfrm>
          <a:prstGeom prst="line">
            <a:avLst/>
          </a:prstGeom>
          <a:noFill/>
          <a:ln w="38100">
            <a:solidFill>
              <a:srgbClr val="99CCFF"/>
            </a:solidFill>
            <a:round/>
            <a:headEnd/>
            <a:tailEnd/>
          </a:ln>
        </p:spPr>
        <p:txBody>
          <a:bodyPr/>
          <a:lstStyle/>
          <a:p>
            <a:endParaRPr lang="en-US">
              <a:solidFill>
                <a:prstClr val="black"/>
              </a:solidFill>
            </a:endParaRPr>
          </a:p>
        </p:txBody>
      </p:sp>
      <p:grpSp>
        <p:nvGrpSpPr>
          <p:cNvPr id="56356" name="Group 5"/>
          <p:cNvGrpSpPr>
            <a:grpSpLocks/>
          </p:cNvGrpSpPr>
          <p:nvPr/>
        </p:nvGrpSpPr>
        <p:grpSpPr bwMode="auto">
          <a:xfrm>
            <a:off x="696384" y="1316038"/>
            <a:ext cx="9550400" cy="546100"/>
            <a:chOff x="522514" y="1239674"/>
            <a:chExt cx="7162800" cy="546100"/>
          </a:xfrm>
        </p:grpSpPr>
        <p:sp>
          <p:nvSpPr>
            <p:cNvPr id="56358" name="TextBox 15"/>
            <p:cNvSpPr txBox="1">
              <a:spLocks noChangeArrowheads="1"/>
            </p:cNvSpPr>
            <p:nvPr/>
          </p:nvSpPr>
          <p:spPr bwMode="auto">
            <a:xfrm>
              <a:off x="522514" y="1295400"/>
              <a:ext cx="7162800" cy="400110"/>
            </a:xfrm>
            <a:prstGeom prst="rect">
              <a:avLst/>
            </a:prstGeom>
            <a:noFill/>
            <a:ln w="9525">
              <a:noFill/>
              <a:miter lim="800000"/>
              <a:headEnd/>
              <a:tailEnd/>
            </a:ln>
          </p:spPr>
          <p:txBody>
            <a:bodyPr>
              <a:spAutoFit/>
            </a:bodyPr>
            <a:lstStyle/>
            <a:p>
              <a:pPr marL="285750" indent="-285750">
                <a:buFont typeface="Wingdings" pitchFamily="2" charset="2"/>
                <a:buChar char="q"/>
              </a:pPr>
              <a:r>
                <a:rPr lang="en-US" sz="2000">
                  <a:solidFill>
                    <a:srgbClr val="000000"/>
                  </a:solidFill>
                </a:rPr>
                <a:t>Applying the imaging condition  </a:t>
              </a:r>
            </a:p>
          </p:txBody>
        </p:sp>
        <p:graphicFrame>
          <p:nvGraphicFramePr>
            <p:cNvPr id="56353" name="Object 33"/>
            <p:cNvGraphicFramePr>
              <a:graphicFrameLocks noChangeAspect="1"/>
            </p:cNvGraphicFramePr>
            <p:nvPr/>
          </p:nvGraphicFramePr>
          <p:xfrm>
            <a:off x="4197350" y="1239674"/>
            <a:ext cx="3346450" cy="546100"/>
          </p:xfrm>
          <a:graphic>
            <a:graphicData uri="http://schemas.openxmlformats.org/presentationml/2006/ole">
              <mc:AlternateContent xmlns:mc="http://schemas.openxmlformats.org/markup-compatibility/2006">
                <mc:Choice xmlns:v="urn:schemas-microsoft-com:vml" Requires="v">
                  <p:oleObj spid="_x0000_s84037" name="Equation" r:id="rId10" imgW="1714500" imgH="279400" progId="">
                    <p:embed/>
                  </p:oleObj>
                </mc:Choice>
                <mc:Fallback>
                  <p:oleObj name="Equation" r:id="rId10" imgW="1714500" imgH="279400"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97350" y="1239674"/>
                          <a:ext cx="3346450" cy="546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56357" name="TextBox 11"/>
          <p:cNvSpPr txBox="1">
            <a:spLocks noChangeArrowheads="1"/>
          </p:cNvSpPr>
          <p:nvPr/>
        </p:nvSpPr>
        <p:spPr bwMode="auto">
          <a:xfrm>
            <a:off x="406400" y="209550"/>
            <a:ext cx="11277600" cy="584200"/>
          </a:xfrm>
          <a:prstGeom prst="rect">
            <a:avLst/>
          </a:prstGeom>
          <a:noFill/>
          <a:ln w="9525">
            <a:noFill/>
            <a:miter lim="800000"/>
            <a:headEnd/>
            <a:tailEnd/>
          </a:ln>
        </p:spPr>
        <p:txBody>
          <a:bodyPr>
            <a:spAutoFit/>
          </a:bodyPr>
          <a:lstStyle/>
          <a:p>
            <a:r>
              <a:rPr lang="en-US" sz="3200" b="1">
                <a:solidFill>
                  <a:srgbClr val="00B0F0"/>
                </a:solidFill>
              </a:rPr>
              <a:t>Use of primaries for imaging with II</a:t>
            </a:r>
          </a:p>
        </p:txBody>
      </p:sp>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112</a:t>
            </a:fld>
            <a:endParaRPr lang="en-US">
              <a:solidFill>
                <a:prstClr val="black"/>
              </a:solidFill>
            </a:endParaRPr>
          </a:p>
        </p:txBody>
      </p:sp>
    </p:spTree>
    <p:extLst>
      <p:ext uri="{BB962C8B-B14F-4D97-AF65-F5344CB8AC3E}">
        <p14:creationId xmlns:p14="http://schemas.microsoft.com/office/powerpoint/2010/main" val="422473475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02" name="TextBox 1"/>
          <p:cNvSpPr txBox="1">
            <a:spLocks noChangeArrowheads="1"/>
          </p:cNvSpPr>
          <p:nvPr/>
        </p:nvSpPr>
        <p:spPr bwMode="auto">
          <a:xfrm>
            <a:off x="319617" y="254000"/>
            <a:ext cx="11277600" cy="584200"/>
          </a:xfrm>
          <a:prstGeom prst="rect">
            <a:avLst/>
          </a:prstGeom>
          <a:noFill/>
          <a:ln w="9525">
            <a:noFill/>
            <a:miter lim="800000"/>
            <a:headEnd/>
            <a:tailEnd/>
          </a:ln>
        </p:spPr>
        <p:txBody>
          <a:bodyPr>
            <a:spAutoFit/>
          </a:bodyPr>
          <a:lstStyle/>
          <a:p>
            <a:r>
              <a:rPr lang="en-US" sz="3200" b="1" dirty="0">
                <a:solidFill>
                  <a:srgbClr val="00B0F0"/>
                </a:solidFill>
              </a:rPr>
              <a:t>Using multiples to enhance imaging</a:t>
            </a:r>
          </a:p>
        </p:txBody>
      </p:sp>
      <p:sp>
        <p:nvSpPr>
          <p:cNvPr id="57405" name="Line 3"/>
          <p:cNvSpPr>
            <a:spLocks noChangeShapeType="1"/>
          </p:cNvSpPr>
          <p:nvPr/>
        </p:nvSpPr>
        <p:spPr bwMode="auto">
          <a:xfrm>
            <a:off x="0" y="1066800"/>
            <a:ext cx="12192000" cy="0"/>
          </a:xfrm>
          <a:prstGeom prst="line">
            <a:avLst/>
          </a:prstGeom>
          <a:noFill/>
          <a:ln w="38100">
            <a:solidFill>
              <a:srgbClr val="99CCFF"/>
            </a:solidFill>
            <a:round/>
            <a:headEnd/>
            <a:tailEnd/>
          </a:ln>
        </p:spPr>
        <p:txBody>
          <a:bodyPr/>
          <a:lstStyle/>
          <a:p>
            <a:endParaRPr lang="en-US">
              <a:solidFill>
                <a:prstClr val="black"/>
              </a:solidFill>
            </a:endParaRPr>
          </a:p>
        </p:txBody>
      </p:sp>
      <p:grpSp>
        <p:nvGrpSpPr>
          <p:cNvPr id="57406" name="Group 2"/>
          <p:cNvGrpSpPr>
            <a:grpSpLocks/>
          </p:cNvGrpSpPr>
          <p:nvPr/>
        </p:nvGrpSpPr>
        <p:grpSpPr bwMode="auto">
          <a:xfrm>
            <a:off x="1016000" y="2362208"/>
            <a:ext cx="6809317" cy="2328863"/>
            <a:chOff x="820738" y="2819400"/>
            <a:chExt cx="5106987" cy="2328863"/>
          </a:xfrm>
        </p:grpSpPr>
        <p:cxnSp>
          <p:nvCxnSpPr>
            <p:cNvPr id="5" name="Straight Connector 4"/>
            <p:cNvCxnSpPr/>
            <p:nvPr/>
          </p:nvCxnSpPr>
          <p:spPr>
            <a:xfrm>
              <a:off x="1295401" y="2819400"/>
              <a:ext cx="4495799"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295401" y="4495800"/>
              <a:ext cx="4495799"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8" name="Isosceles Triangle 7"/>
            <p:cNvSpPr/>
            <p:nvPr/>
          </p:nvSpPr>
          <p:spPr>
            <a:xfrm>
              <a:off x="2726871" y="3162300"/>
              <a:ext cx="228600" cy="152400"/>
            </a:xfrm>
            <a:prstGeom prst="triangle">
              <a:avLst/>
            </a:prstGeom>
            <a:scene3d>
              <a:camera prst="orthographicFront">
                <a:rot lat="10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Explosion 1 8"/>
            <p:cNvSpPr/>
            <p:nvPr/>
          </p:nvSpPr>
          <p:spPr>
            <a:xfrm>
              <a:off x="1447801" y="3124200"/>
              <a:ext cx="228600" cy="2286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Isosceles Triangle 9"/>
            <p:cNvSpPr/>
            <p:nvPr/>
          </p:nvSpPr>
          <p:spPr>
            <a:xfrm>
              <a:off x="3733800" y="3162300"/>
              <a:ext cx="228600" cy="152400"/>
            </a:xfrm>
            <a:prstGeom prst="triangle">
              <a:avLst/>
            </a:prstGeom>
            <a:scene3d>
              <a:camera prst="orthographicFront">
                <a:rot lat="10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11" name="Straight Arrow Connector 10"/>
            <p:cNvCxnSpPr>
              <a:stCxn id="9" idx="2"/>
            </p:cNvCxnSpPr>
            <p:nvPr/>
          </p:nvCxnSpPr>
          <p:spPr>
            <a:xfrm>
              <a:off x="1538288" y="3352800"/>
              <a:ext cx="519113" cy="114300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057401" y="2819400"/>
              <a:ext cx="669925" cy="167640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8" idx="5"/>
            </p:cNvCxnSpPr>
            <p:nvPr/>
          </p:nvCxnSpPr>
          <p:spPr>
            <a:xfrm>
              <a:off x="2727326" y="2830513"/>
              <a:ext cx="171450" cy="407987"/>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3330576" y="3124200"/>
              <a:ext cx="555625" cy="1371600"/>
            </a:xfrm>
            <a:prstGeom prst="straightConnector1">
              <a:avLst/>
            </a:prstGeom>
            <a:ln w="22225">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870201" y="3227388"/>
              <a:ext cx="460375" cy="1268412"/>
            </a:xfrm>
            <a:prstGeom prst="straightConnector1">
              <a:avLst/>
            </a:prstGeom>
            <a:ln w="2222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graphicFrame>
          <p:nvGraphicFramePr>
            <p:cNvPr id="57395" name="Object 51"/>
            <p:cNvGraphicFramePr>
              <a:graphicFrameLocks noChangeAspect="1"/>
            </p:cNvGraphicFramePr>
            <p:nvPr/>
          </p:nvGraphicFramePr>
          <p:xfrm>
            <a:off x="1125538" y="3005364"/>
            <a:ext cx="322262" cy="444500"/>
          </p:xfrm>
          <a:graphic>
            <a:graphicData uri="http://schemas.openxmlformats.org/presentationml/2006/ole">
              <mc:AlternateContent xmlns:mc="http://schemas.openxmlformats.org/markup-compatibility/2006">
                <mc:Choice xmlns:v="urn:schemas-microsoft-com:vml" Requires="v">
                  <p:oleObj spid="_x0000_s85074" name="Equation" r:id="rId4" imgW="165028" imgH="228501" progId="">
                    <p:embed/>
                  </p:oleObj>
                </mc:Choice>
                <mc:Fallback>
                  <p:oleObj name="Equation" r:id="rId4" imgW="165028" imgH="228501"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5538" y="3005364"/>
                          <a:ext cx="322262" cy="444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7396" name="Object 52"/>
            <p:cNvGraphicFramePr>
              <a:graphicFrameLocks noChangeAspect="1"/>
            </p:cNvGraphicFramePr>
            <p:nvPr/>
          </p:nvGraphicFramePr>
          <p:xfrm>
            <a:off x="4005263" y="2992438"/>
            <a:ext cx="346075" cy="469900"/>
          </p:xfrm>
          <a:graphic>
            <a:graphicData uri="http://schemas.openxmlformats.org/presentationml/2006/ole">
              <mc:AlternateContent xmlns:mc="http://schemas.openxmlformats.org/markup-compatibility/2006">
                <mc:Choice xmlns:v="urn:schemas-microsoft-com:vml" Requires="v">
                  <p:oleObj spid="_x0000_s85075" name="Equation" r:id="rId6" imgW="177646" imgH="241091" progId="">
                    <p:embed/>
                  </p:oleObj>
                </mc:Choice>
                <mc:Fallback>
                  <p:oleObj name="Equation" r:id="rId6" imgW="177646" imgH="241091"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05263" y="2992438"/>
                          <a:ext cx="346075" cy="469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35" name="Straight Arrow Connector 34"/>
            <p:cNvCxnSpPr/>
            <p:nvPr/>
          </p:nvCxnSpPr>
          <p:spPr>
            <a:xfrm>
              <a:off x="5562600" y="2895600"/>
              <a:ext cx="0" cy="1600200"/>
            </a:xfrm>
            <a:prstGeom prst="straightConnector1">
              <a:avLst/>
            </a:prstGeom>
            <a:ln w="1905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graphicFrame>
          <p:nvGraphicFramePr>
            <p:cNvPr id="57397" name="Object 53"/>
            <p:cNvGraphicFramePr>
              <a:graphicFrameLocks noChangeAspect="1"/>
            </p:cNvGraphicFramePr>
            <p:nvPr/>
          </p:nvGraphicFramePr>
          <p:xfrm>
            <a:off x="5654675" y="3374571"/>
            <a:ext cx="273050" cy="346075"/>
          </p:xfrm>
          <a:graphic>
            <a:graphicData uri="http://schemas.openxmlformats.org/presentationml/2006/ole">
              <mc:AlternateContent xmlns:mc="http://schemas.openxmlformats.org/markup-compatibility/2006">
                <mc:Choice xmlns:v="urn:schemas-microsoft-com:vml" Requires="v">
                  <p:oleObj spid="_x0000_s85076" name="Equation" r:id="rId8" imgW="139579" imgH="177646" progId="">
                    <p:embed/>
                  </p:oleObj>
                </mc:Choice>
                <mc:Fallback>
                  <p:oleObj name="Equation" r:id="rId8" imgW="139579" imgH="177646"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54675" y="3374571"/>
                          <a:ext cx="273050" cy="346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7398" name="Object 54"/>
            <p:cNvGraphicFramePr>
              <a:graphicFrameLocks noChangeAspect="1"/>
            </p:cNvGraphicFramePr>
            <p:nvPr/>
          </p:nvGraphicFramePr>
          <p:xfrm>
            <a:off x="820738" y="4462463"/>
            <a:ext cx="2241550" cy="685800"/>
          </p:xfrm>
          <a:graphic>
            <a:graphicData uri="http://schemas.openxmlformats.org/presentationml/2006/ole">
              <mc:AlternateContent xmlns:mc="http://schemas.openxmlformats.org/markup-compatibility/2006">
                <mc:Choice xmlns:v="urn:schemas-microsoft-com:vml" Requires="v">
                  <p:oleObj spid="_x0000_s85077" name="Equation" r:id="rId10" imgW="1244600" imgH="381000" progId="">
                    <p:embed/>
                  </p:oleObj>
                </mc:Choice>
                <mc:Fallback>
                  <p:oleObj name="Equation" r:id="rId10" imgW="1244600" imgH="381000"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0738" y="4462463"/>
                          <a:ext cx="224155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7399" name="Object 55"/>
            <p:cNvGraphicFramePr>
              <a:graphicFrameLocks noChangeAspect="1"/>
            </p:cNvGraphicFramePr>
            <p:nvPr/>
          </p:nvGraphicFramePr>
          <p:xfrm>
            <a:off x="3192463" y="4456113"/>
            <a:ext cx="2581275" cy="685800"/>
          </p:xfrm>
          <a:graphic>
            <a:graphicData uri="http://schemas.openxmlformats.org/presentationml/2006/ole">
              <mc:AlternateContent xmlns:mc="http://schemas.openxmlformats.org/markup-compatibility/2006">
                <mc:Choice xmlns:v="urn:schemas-microsoft-com:vml" Requires="v">
                  <p:oleObj spid="_x0000_s85078" name="Equation" r:id="rId12" imgW="1435100" imgH="381000" progId="">
                    <p:embed/>
                  </p:oleObj>
                </mc:Choice>
                <mc:Fallback>
                  <p:oleObj name="Equation" r:id="rId12" imgW="1435100" imgH="381000"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92463" y="4456113"/>
                          <a:ext cx="2581275"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113</a:t>
            </a:fld>
            <a:endParaRPr lang="en-US">
              <a:solidFill>
                <a:prstClr val="black"/>
              </a:solidFill>
            </a:endParaRPr>
          </a:p>
        </p:txBody>
      </p:sp>
    </p:spTree>
    <p:extLst>
      <p:ext uri="{BB962C8B-B14F-4D97-AF65-F5344CB8AC3E}">
        <p14:creationId xmlns:p14="http://schemas.microsoft.com/office/powerpoint/2010/main" val="11248508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26" name="TextBox 1"/>
          <p:cNvSpPr txBox="1">
            <a:spLocks noChangeArrowheads="1"/>
          </p:cNvSpPr>
          <p:nvPr/>
        </p:nvSpPr>
        <p:spPr bwMode="auto">
          <a:xfrm>
            <a:off x="319617" y="254000"/>
            <a:ext cx="11277600" cy="584200"/>
          </a:xfrm>
          <a:prstGeom prst="rect">
            <a:avLst/>
          </a:prstGeom>
          <a:noFill/>
          <a:ln w="9525">
            <a:noFill/>
            <a:miter lim="800000"/>
            <a:headEnd/>
            <a:tailEnd/>
          </a:ln>
        </p:spPr>
        <p:txBody>
          <a:bodyPr>
            <a:spAutoFit/>
          </a:bodyPr>
          <a:lstStyle/>
          <a:p>
            <a:r>
              <a:rPr lang="en-US" sz="3200" b="1" dirty="0">
                <a:solidFill>
                  <a:srgbClr val="00B0F0"/>
                </a:solidFill>
              </a:rPr>
              <a:t>Using multiples to enhance imaging</a:t>
            </a:r>
          </a:p>
        </p:txBody>
      </p:sp>
      <p:sp>
        <p:nvSpPr>
          <p:cNvPr id="58429" name="Line 3"/>
          <p:cNvSpPr>
            <a:spLocks noChangeShapeType="1"/>
          </p:cNvSpPr>
          <p:nvPr/>
        </p:nvSpPr>
        <p:spPr bwMode="auto">
          <a:xfrm>
            <a:off x="0" y="1066800"/>
            <a:ext cx="12192000" cy="0"/>
          </a:xfrm>
          <a:prstGeom prst="line">
            <a:avLst/>
          </a:prstGeom>
          <a:noFill/>
          <a:ln w="38100">
            <a:solidFill>
              <a:srgbClr val="99CCFF"/>
            </a:solidFill>
            <a:round/>
            <a:headEnd/>
            <a:tailEnd/>
          </a:ln>
        </p:spPr>
        <p:txBody>
          <a:bodyPr/>
          <a:lstStyle/>
          <a:p>
            <a:endParaRPr lang="en-US">
              <a:solidFill>
                <a:prstClr val="black"/>
              </a:solidFill>
            </a:endParaRPr>
          </a:p>
        </p:txBody>
      </p:sp>
      <p:grpSp>
        <p:nvGrpSpPr>
          <p:cNvPr id="58430" name="Group 2"/>
          <p:cNvGrpSpPr>
            <a:grpSpLocks/>
          </p:cNvGrpSpPr>
          <p:nvPr/>
        </p:nvGrpSpPr>
        <p:grpSpPr bwMode="auto">
          <a:xfrm>
            <a:off x="1016000" y="2362208"/>
            <a:ext cx="6809317" cy="2328863"/>
            <a:chOff x="820738" y="2819400"/>
            <a:chExt cx="5106987" cy="2328863"/>
          </a:xfrm>
        </p:grpSpPr>
        <p:cxnSp>
          <p:nvCxnSpPr>
            <p:cNvPr id="5" name="Straight Connector 4"/>
            <p:cNvCxnSpPr/>
            <p:nvPr/>
          </p:nvCxnSpPr>
          <p:spPr>
            <a:xfrm>
              <a:off x="1295401" y="2819400"/>
              <a:ext cx="4495799"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295401" y="4495800"/>
              <a:ext cx="4495799"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8" name="Isosceles Triangle 7"/>
            <p:cNvSpPr/>
            <p:nvPr/>
          </p:nvSpPr>
          <p:spPr>
            <a:xfrm>
              <a:off x="2726871" y="3162300"/>
              <a:ext cx="228600" cy="152400"/>
            </a:xfrm>
            <a:prstGeom prst="triangle">
              <a:avLst/>
            </a:prstGeom>
            <a:scene3d>
              <a:camera prst="orthographicFront">
                <a:rot lat="10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Explosion 1 8"/>
            <p:cNvSpPr/>
            <p:nvPr/>
          </p:nvSpPr>
          <p:spPr>
            <a:xfrm>
              <a:off x="1447801" y="3124200"/>
              <a:ext cx="228600" cy="2286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Isosceles Triangle 9"/>
            <p:cNvSpPr/>
            <p:nvPr/>
          </p:nvSpPr>
          <p:spPr>
            <a:xfrm>
              <a:off x="3733800" y="3162300"/>
              <a:ext cx="228600" cy="152400"/>
            </a:xfrm>
            <a:prstGeom prst="triangle">
              <a:avLst/>
            </a:prstGeom>
            <a:scene3d>
              <a:camera prst="orthographicFront">
                <a:rot lat="10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11" name="Straight Arrow Connector 10"/>
            <p:cNvCxnSpPr>
              <a:stCxn id="9" idx="2"/>
            </p:cNvCxnSpPr>
            <p:nvPr/>
          </p:nvCxnSpPr>
          <p:spPr>
            <a:xfrm>
              <a:off x="1538288" y="3352800"/>
              <a:ext cx="519113" cy="114300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057401" y="2819400"/>
              <a:ext cx="669925" cy="167640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8" idx="5"/>
            </p:cNvCxnSpPr>
            <p:nvPr/>
          </p:nvCxnSpPr>
          <p:spPr>
            <a:xfrm>
              <a:off x="2727326" y="2830513"/>
              <a:ext cx="171450" cy="407987"/>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3330576" y="3124200"/>
              <a:ext cx="555625" cy="1371600"/>
            </a:xfrm>
            <a:prstGeom prst="straightConnector1">
              <a:avLst/>
            </a:prstGeom>
            <a:ln w="22225">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870201" y="3227388"/>
              <a:ext cx="460375" cy="1268412"/>
            </a:xfrm>
            <a:prstGeom prst="straightConnector1">
              <a:avLst/>
            </a:prstGeom>
            <a:ln w="2222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graphicFrame>
          <p:nvGraphicFramePr>
            <p:cNvPr id="58419" name="Object 51"/>
            <p:cNvGraphicFramePr>
              <a:graphicFrameLocks noChangeAspect="1"/>
            </p:cNvGraphicFramePr>
            <p:nvPr/>
          </p:nvGraphicFramePr>
          <p:xfrm>
            <a:off x="1125538" y="3005364"/>
            <a:ext cx="322262" cy="444500"/>
          </p:xfrm>
          <a:graphic>
            <a:graphicData uri="http://schemas.openxmlformats.org/presentationml/2006/ole">
              <mc:AlternateContent xmlns:mc="http://schemas.openxmlformats.org/markup-compatibility/2006">
                <mc:Choice xmlns:v="urn:schemas-microsoft-com:vml" Requires="v">
                  <p:oleObj spid="_x0000_s86130" name="Equation" r:id="rId4" imgW="165028" imgH="228501" progId="">
                    <p:embed/>
                  </p:oleObj>
                </mc:Choice>
                <mc:Fallback>
                  <p:oleObj name="Equation" r:id="rId4" imgW="165028" imgH="228501"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5538" y="3005364"/>
                          <a:ext cx="322262" cy="444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8420" name="Object 52"/>
            <p:cNvGraphicFramePr>
              <a:graphicFrameLocks noChangeAspect="1"/>
            </p:cNvGraphicFramePr>
            <p:nvPr/>
          </p:nvGraphicFramePr>
          <p:xfrm>
            <a:off x="4005263" y="2992438"/>
            <a:ext cx="346075" cy="469900"/>
          </p:xfrm>
          <a:graphic>
            <a:graphicData uri="http://schemas.openxmlformats.org/presentationml/2006/ole">
              <mc:AlternateContent xmlns:mc="http://schemas.openxmlformats.org/markup-compatibility/2006">
                <mc:Choice xmlns:v="urn:schemas-microsoft-com:vml" Requires="v">
                  <p:oleObj spid="_x0000_s86131" name="Equation" r:id="rId6" imgW="177646" imgH="241091" progId="">
                    <p:embed/>
                  </p:oleObj>
                </mc:Choice>
                <mc:Fallback>
                  <p:oleObj name="Equation" r:id="rId6" imgW="177646" imgH="241091"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05263" y="2992438"/>
                          <a:ext cx="346075" cy="469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35" name="Straight Arrow Connector 34"/>
            <p:cNvCxnSpPr/>
            <p:nvPr/>
          </p:nvCxnSpPr>
          <p:spPr>
            <a:xfrm>
              <a:off x="5562600" y="2895600"/>
              <a:ext cx="0" cy="1600200"/>
            </a:xfrm>
            <a:prstGeom prst="straightConnector1">
              <a:avLst/>
            </a:prstGeom>
            <a:ln w="1905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graphicFrame>
          <p:nvGraphicFramePr>
            <p:cNvPr id="58421" name="Object 53"/>
            <p:cNvGraphicFramePr>
              <a:graphicFrameLocks noChangeAspect="1"/>
            </p:cNvGraphicFramePr>
            <p:nvPr/>
          </p:nvGraphicFramePr>
          <p:xfrm>
            <a:off x="5654675" y="3374571"/>
            <a:ext cx="273050" cy="346075"/>
          </p:xfrm>
          <a:graphic>
            <a:graphicData uri="http://schemas.openxmlformats.org/presentationml/2006/ole">
              <mc:AlternateContent xmlns:mc="http://schemas.openxmlformats.org/markup-compatibility/2006">
                <mc:Choice xmlns:v="urn:schemas-microsoft-com:vml" Requires="v">
                  <p:oleObj spid="_x0000_s86132" name="Equation" r:id="rId8" imgW="139579" imgH="177646" progId="">
                    <p:embed/>
                  </p:oleObj>
                </mc:Choice>
                <mc:Fallback>
                  <p:oleObj name="Equation" r:id="rId8" imgW="139579" imgH="177646"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54675" y="3374571"/>
                          <a:ext cx="273050" cy="346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8422" name="Object 54"/>
            <p:cNvGraphicFramePr>
              <a:graphicFrameLocks noChangeAspect="1"/>
            </p:cNvGraphicFramePr>
            <p:nvPr/>
          </p:nvGraphicFramePr>
          <p:xfrm>
            <a:off x="820738" y="4462463"/>
            <a:ext cx="2241550" cy="685800"/>
          </p:xfrm>
          <a:graphic>
            <a:graphicData uri="http://schemas.openxmlformats.org/presentationml/2006/ole">
              <mc:AlternateContent xmlns:mc="http://schemas.openxmlformats.org/markup-compatibility/2006">
                <mc:Choice xmlns:v="urn:schemas-microsoft-com:vml" Requires="v">
                  <p:oleObj spid="_x0000_s86133" name="Equation" r:id="rId10" imgW="1244600" imgH="381000" progId="">
                    <p:embed/>
                  </p:oleObj>
                </mc:Choice>
                <mc:Fallback>
                  <p:oleObj name="Equation" r:id="rId10" imgW="1244600" imgH="381000"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0738" y="4462463"/>
                          <a:ext cx="224155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8423" name="Object 55"/>
            <p:cNvGraphicFramePr>
              <a:graphicFrameLocks noChangeAspect="1"/>
            </p:cNvGraphicFramePr>
            <p:nvPr/>
          </p:nvGraphicFramePr>
          <p:xfrm>
            <a:off x="3192463" y="4456113"/>
            <a:ext cx="2581275" cy="685800"/>
          </p:xfrm>
          <a:graphic>
            <a:graphicData uri="http://schemas.openxmlformats.org/presentationml/2006/ole">
              <mc:AlternateContent xmlns:mc="http://schemas.openxmlformats.org/markup-compatibility/2006">
                <mc:Choice xmlns:v="urn:schemas-microsoft-com:vml" Requires="v">
                  <p:oleObj spid="_x0000_s86134" name="Equation" r:id="rId12" imgW="1435100" imgH="381000" progId="">
                    <p:embed/>
                  </p:oleObj>
                </mc:Choice>
                <mc:Fallback>
                  <p:oleObj name="Equation" r:id="rId12" imgW="1435100" imgH="381000"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92463" y="4456113"/>
                          <a:ext cx="2581275"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38" name="Table 37"/>
          <p:cNvGraphicFramePr>
            <a:graphicFrameLocks noGrp="1"/>
          </p:cNvGraphicFramePr>
          <p:nvPr/>
        </p:nvGraphicFramePr>
        <p:xfrm>
          <a:off x="840323" y="4876800"/>
          <a:ext cx="8423007" cy="1600200"/>
        </p:xfrm>
        <a:graphic>
          <a:graphicData uri="http://schemas.openxmlformats.org/drawingml/2006/table">
            <a:tbl>
              <a:tblPr firstRow="1" bandRow="1">
                <a:tableStyleId>{5C22544A-7EE6-4342-B048-85BDC9FD1C3A}</a:tableStyleId>
              </a:tblPr>
              <a:tblGrid>
                <a:gridCol w="2123807"/>
                <a:gridCol w="6299200"/>
              </a:tblGrid>
              <a:tr h="816907">
                <a:tc>
                  <a:txBody>
                    <a:bodyPr/>
                    <a:lstStyle/>
                    <a:p>
                      <a:pPr algn="ctr"/>
                      <a:r>
                        <a:rPr lang="en-US" sz="1800" dirty="0" smtClean="0"/>
                        <a:t>Downgoing</a:t>
                      </a:r>
                      <a:endParaRPr lang="en-US" dirty="0"/>
                    </a:p>
                  </a:txBody>
                  <a:tcPr marL="121920" marR="121920" anchor="ctr"/>
                </a:tc>
                <a:tc>
                  <a:txBody>
                    <a:bodyPr/>
                    <a:lstStyle/>
                    <a:p>
                      <a:endParaRPr lang="en-US" dirty="0"/>
                    </a:p>
                  </a:txBody>
                  <a:tcPr marL="121920" marR="121920"/>
                </a:tc>
              </a:tr>
              <a:tr h="783293">
                <a:tc>
                  <a:txBody>
                    <a:bodyPr/>
                    <a:lstStyle/>
                    <a:p>
                      <a:pPr algn="ctr"/>
                      <a:r>
                        <a:rPr lang="en-US" sz="1800" dirty="0" smtClean="0"/>
                        <a:t>Upgoing</a:t>
                      </a:r>
                      <a:endParaRPr lang="en-US" dirty="0"/>
                    </a:p>
                  </a:txBody>
                  <a:tcPr marL="121920" marR="121920" anchor="ctr"/>
                </a:tc>
                <a:tc>
                  <a:txBody>
                    <a:bodyPr/>
                    <a:lstStyle/>
                    <a:p>
                      <a:endParaRPr lang="en-US" dirty="0"/>
                    </a:p>
                  </a:txBody>
                  <a:tcPr marL="121920" marR="121920"/>
                </a:tc>
              </a:tr>
            </a:tbl>
          </a:graphicData>
        </a:graphic>
      </p:graphicFrame>
      <p:graphicFrame>
        <p:nvGraphicFramePr>
          <p:cNvPr id="58424" name="Object 56"/>
          <p:cNvGraphicFramePr>
            <a:graphicFrameLocks noChangeAspect="1"/>
          </p:cNvGraphicFramePr>
          <p:nvPr>
            <p:extLst>
              <p:ext uri="{D42A27DB-BD31-4B8C-83A1-F6EECF244321}">
                <p14:modId xmlns:p14="http://schemas.microsoft.com/office/powerpoint/2010/main" val="670331079"/>
              </p:ext>
            </p:extLst>
          </p:nvPr>
        </p:nvGraphicFramePr>
        <p:xfrm>
          <a:off x="3619501" y="4889500"/>
          <a:ext cx="3995739" cy="719138"/>
        </p:xfrm>
        <a:graphic>
          <a:graphicData uri="http://schemas.openxmlformats.org/presentationml/2006/ole">
            <mc:AlternateContent xmlns:mc="http://schemas.openxmlformats.org/markup-compatibility/2006">
              <mc:Choice xmlns:v="urn:schemas-microsoft-com:vml" Requires="v">
                <p:oleObj spid="_x0000_s86135" name="Equation" r:id="rId14" imgW="1536480" imgH="368280" progId="Equation.DSMT4">
                  <p:embed/>
                </p:oleObj>
              </mc:Choice>
              <mc:Fallback>
                <p:oleObj name="Equation" r:id="rId14" imgW="1536480" imgH="368280" progId="Equation.DSMT4">
                  <p:embed/>
                  <p:pic>
                    <p:nvPicPr>
                      <p:cNvPr id="0" name=""/>
                      <p:cNvPicPr>
                        <a:picLocks noChangeAspect="1" noChangeArrowheads="1"/>
                      </p:cNvPicPr>
                      <p:nvPr/>
                    </p:nvPicPr>
                    <p:blipFill>
                      <a:blip r:embed="rId15"/>
                      <a:srcRect/>
                      <a:stretch>
                        <a:fillRect/>
                      </a:stretch>
                    </p:blipFill>
                    <p:spPr bwMode="auto">
                      <a:xfrm>
                        <a:off x="3619501" y="4889500"/>
                        <a:ext cx="3995739" cy="719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8425" name="Object 57"/>
          <p:cNvGraphicFramePr>
            <a:graphicFrameLocks noChangeAspect="1"/>
          </p:cNvGraphicFramePr>
          <p:nvPr>
            <p:extLst>
              <p:ext uri="{D42A27DB-BD31-4B8C-83A1-F6EECF244321}">
                <p14:modId xmlns:p14="http://schemas.microsoft.com/office/powerpoint/2010/main" val="3364038756"/>
              </p:ext>
            </p:extLst>
          </p:nvPr>
        </p:nvGraphicFramePr>
        <p:xfrm>
          <a:off x="3606805" y="5699125"/>
          <a:ext cx="4527551" cy="719138"/>
        </p:xfrm>
        <a:graphic>
          <a:graphicData uri="http://schemas.openxmlformats.org/presentationml/2006/ole">
            <mc:AlternateContent xmlns:mc="http://schemas.openxmlformats.org/markup-compatibility/2006">
              <mc:Choice xmlns:v="urn:schemas-microsoft-com:vml" Requires="v">
                <p:oleObj spid="_x0000_s86136" name="Equation" r:id="rId16" imgW="1739880" imgH="368280" progId="Equation.DSMT4">
                  <p:embed/>
                </p:oleObj>
              </mc:Choice>
              <mc:Fallback>
                <p:oleObj name="Equation" r:id="rId16" imgW="1739880" imgH="368280" progId="Equation.DSMT4">
                  <p:embed/>
                  <p:pic>
                    <p:nvPicPr>
                      <p:cNvPr id="0" name=""/>
                      <p:cNvPicPr>
                        <a:picLocks noChangeAspect="1" noChangeArrowheads="1"/>
                      </p:cNvPicPr>
                      <p:nvPr/>
                    </p:nvPicPr>
                    <p:blipFill>
                      <a:blip r:embed="rId17"/>
                      <a:srcRect/>
                      <a:stretch>
                        <a:fillRect/>
                      </a:stretch>
                    </p:blipFill>
                    <p:spPr bwMode="auto">
                      <a:xfrm>
                        <a:off x="3606805" y="5699125"/>
                        <a:ext cx="4527551" cy="719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114</a:t>
            </a:fld>
            <a:endParaRPr lang="en-US">
              <a:solidFill>
                <a:prstClr val="black"/>
              </a:solidFill>
            </a:endParaRPr>
          </a:p>
        </p:txBody>
      </p:sp>
    </p:spTree>
    <p:extLst>
      <p:ext uri="{BB962C8B-B14F-4D97-AF65-F5344CB8AC3E}">
        <p14:creationId xmlns:p14="http://schemas.microsoft.com/office/powerpoint/2010/main" val="222177457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26" name="TextBox 1"/>
          <p:cNvSpPr txBox="1">
            <a:spLocks noChangeArrowheads="1"/>
          </p:cNvSpPr>
          <p:nvPr/>
        </p:nvSpPr>
        <p:spPr bwMode="auto">
          <a:xfrm>
            <a:off x="319617" y="254000"/>
            <a:ext cx="11277600" cy="584200"/>
          </a:xfrm>
          <a:prstGeom prst="rect">
            <a:avLst/>
          </a:prstGeom>
          <a:noFill/>
          <a:ln w="9525">
            <a:noFill/>
            <a:miter lim="800000"/>
            <a:headEnd/>
            <a:tailEnd/>
          </a:ln>
        </p:spPr>
        <p:txBody>
          <a:bodyPr>
            <a:spAutoFit/>
          </a:bodyPr>
          <a:lstStyle/>
          <a:p>
            <a:r>
              <a:rPr lang="en-US" sz="3200" b="1" dirty="0">
                <a:solidFill>
                  <a:srgbClr val="00B0F0"/>
                </a:solidFill>
              </a:rPr>
              <a:t>Using multiples to enhance imaging</a:t>
            </a:r>
          </a:p>
        </p:txBody>
      </p:sp>
      <p:sp>
        <p:nvSpPr>
          <p:cNvPr id="58429" name="Line 3"/>
          <p:cNvSpPr>
            <a:spLocks noChangeShapeType="1"/>
          </p:cNvSpPr>
          <p:nvPr/>
        </p:nvSpPr>
        <p:spPr bwMode="auto">
          <a:xfrm>
            <a:off x="0" y="1066800"/>
            <a:ext cx="12192000" cy="0"/>
          </a:xfrm>
          <a:prstGeom prst="line">
            <a:avLst/>
          </a:prstGeom>
          <a:noFill/>
          <a:ln w="38100">
            <a:solidFill>
              <a:srgbClr val="99CCFF"/>
            </a:solidFill>
            <a:round/>
            <a:headEnd/>
            <a:tailEnd/>
          </a:ln>
        </p:spPr>
        <p:txBody>
          <a:bodyPr/>
          <a:lstStyle/>
          <a:p>
            <a:endParaRPr lang="en-US">
              <a:solidFill>
                <a:prstClr val="black"/>
              </a:solidFill>
            </a:endParaRPr>
          </a:p>
        </p:txBody>
      </p:sp>
      <p:grpSp>
        <p:nvGrpSpPr>
          <p:cNvPr id="58430" name="Group 2"/>
          <p:cNvGrpSpPr>
            <a:grpSpLocks/>
          </p:cNvGrpSpPr>
          <p:nvPr/>
        </p:nvGrpSpPr>
        <p:grpSpPr bwMode="auto">
          <a:xfrm>
            <a:off x="1016000" y="2362208"/>
            <a:ext cx="6809317" cy="2328863"/>
            <a:chOff x="820738" y="2819400"/>
            <a:chExt cx="5106987" cy="2328863"/>
          </a:xfrm>
        </p:grpSpPr>
        <p:cxnSp>
          <p:nvCxnSpPr>
            <p:cNvPr id="5" name="Straight Connector 4"/>
            <p:cNvCxnSpPr/>
            <p:nvPr/>
          </p:nvCxnSpPr>
          <p:spPr>
            <a:xfrm>
              <a:off x="1295401" y="2819400"/>
              <a:ext cx="4495799"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295401" y="4495800"/>
              <a:ext cx="4495799"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8" name="Isosceles Triangle 7"/>
            <p:cNvSpPr/>
            <p:nvPr/>
          </p:nvSpPr>
          <p:spPr>
            <a:xfrm>
              <a:off x="2726871" y="3162300"/>
              <a:ext cx="228600" cy="152400"/>
            </a:xfrm>
            <a:prstGeom prst="triangle">
              <a:avLst/>
            </a:prstGeom>
            <a:scene3d>
              <a:camera prst="orthographicFront">
                <a:rot lat="10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Explosion 1 8"/>
            <p:cNvSpPr/>
            <p:nvPr/>
          </p:nvSpPr>
          <p:spPr>
            <a:xfrm>
              <a:off x="1447801" y="3124200"/>
              <a:ext cx="228600" cy="2286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Isosceles Triangle 9"/>
            <p:cNvSpPr/>
            <p:nvPr/>
          </p:nvSpPr>
          <p:spPr>
            <a:xfrm>
              <a:off x="3733800" y="3162300"/>
              <a:ext cx="228600" cy="152400"/>
            </a:xfrm>
            <a:prstGeom prst="triangle">
              <a:avLst/>
            </a:prstGeom>
            <a:scene3d>
              <a:camera prst="orthographicFront">
                <a:rot lat="10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11" name="Straight Arrow Connector 10"/>
            <p:cNvCxnSpPr>
              <a:stCxn id="9" idx="2"/>
            </p:cNvCxnSpPr>
            <p:nvPr/>
          </p:nvCxnSpPr>
          <p:spPr>
            <a:xfrm>
              <a:off x="1538288" y="3352800"/>
              <a:ext cx="519113" cy="114300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057401" y="2819400"/>
              <a:ext cx="669925" cy="167640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8" idx="5"/>
            </p:cNvCxnSpPr>
            <p:nvPr/>
          </p:nvCxnSpPr>
          <p:spPr>
            <a:xfrm>
              <a:off x="2727326" y="2830513"/>
              <a:ext cx="171450" cy="407987"/>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3330576" y="3124200"/>
              <a:ext cx="555625" cy="1371600"/>
            </a:xfrm>
            <a:prstGeom prst="straightConnector1">
              <a:avLst/>
            </a:prstGeom>
            <a:ln w="22225">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870201" y="3227388"/>
              <a:ext cx="460375" cy="1268412"/>
            </a:xfrm>
            <a:prstGeom prst="straightConnector1">
              <a:avLst/>
            </a:prstGeom>
            <a:ln w="2222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graphicFrame>
          <p:nvGraphicFramePr>
            <p:cNvPr id="58419" name="Object 51"/>
            <p:cNvGraphicFramePr>
              <a:graphicFrameLocks noChangeAspect="1"/>
            </p:cNvGraphicFramePr>
            <p:nvPr/>
          </p:nvGraphicFramePr>
          <p:xfrm>
            <a:off x="1125538" y="3005364"/>
            <a:ext cx="322262" cy="444500"/>
          </p:xfrm>
          <a:graphic>
            <a:graphicData uri="http://schemas.openxmlformats.org/presentationml/2006/ole">
              <mc:AlternateContent xmlns:mc="http://schemas.openxmlformats.org/markup-compatibility/2006">
                <mc:Choice xmlns:v="urn:schemas-microsoft-com:vml" Requires="v">
                  <p:oleObj spid="_x0000_s87154" name="Equation" r:id="rId4" imgW="165028" imgH="228501" progId="">
                    <p:embed/>
                  </p:oleObj>
                </mc:Choice>
                <mc:Fallback>
                  <p:oleObj name="Equation" r:id="rId4" imgW="165028" imgH="228501"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5538" y="3005364"/>
                          <a:ext cx="322262" cy="444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8420" name="Object 52"/>
            <p:cNvGraphicFramePr>
              <a:graphicFrameLocks noChangeAspect="1"/>
            </p:cNvGraphicFramePr>
            <p:nvPr/>
          </p:nvGraphicFramePr>
          <p:xfrm>
            <a:off x="4005263" y="2992438"/>
            <a:ext cx="346075" cy="469900"/>
          </p:xfrm>
          <a:graphic>
            <a:graphicData uri="http://schemas.openxmlformats.org/presentationml/2006/ole">
              <mc:AlternateContent xmlns:mc="http://schemas.openxmlformats.org/markup-compatibility/2006">
                <mc:Choice xmlns:v="urn:schemas-microsoft-com:vml" Requires="v">
                  <p:oleObj spid="_x0000_s87155" name="Equation" r:id="rId6" imgW="177646" imgH="241091" progId="">
                    <p:embed/>
                  </p:oleObj>
                </mc:Choice>
                <mc:Fallback>
                  <p:oleObj name="Equation" r:id="rId6" imgW="177646" imgH="241091"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05263" y="2992438"/>
                          <a:ext cx="346075" cy="469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35" name="Straight Arrow Connector 34"/>
            <p:cNvCxnSpPr/>
            <p:nvPr/>
          </p:nvCxnSpPr>
          <p:spPr>
            <a:xfrm>
              <a:off x="5562600" y="2895600"/>
              <a:ext cx="0" cy="1600200"/>
            </a:xfrm>
            <a:prstGeom prst="straightConnector1">
              <a:avLst/>
            </a:prstGeom>
            <a:ln w="1905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graphicFrame>
          <p:nvGraphicFramePr>
            <p:cNvPr id="58421" name="Object 53"/>
            <p:cNvGraphicFramePr>
              <a:graphicFrameLocks noChangeAspect="1"/>
            </p:cNvGraphicFramePr>
            <p:nvPr/>
          </p:nvGraphicFramePr>
          <p:xfrm>
            <a:off x="5654675" y="3374571"/>
            <a:ext cx="273050" cy="346075"/>
          </p:xfrm>
          <a:graphic>
            <a:graphicData uri="http://schemas.openxmlformats.org/presentationml/2006/ole">
              <mc:AlternateContent xmlns:mc="http://schemas.openxmlformats.org/markup-compatibility/2006">
                <mc:Choice xmlns:v="urn:schemas-microsoft-com:vml" Requires="v">
                  <p:oleObj spid="_x0000_s87156" name="Equation" r:id="rId8" imgW="139579" imgH="177646" progId="">
                    <p:embed/>
                  </p:oleObj>
                </mc:Choice>
                <mc:Fallback>
                  <p:oleObj name="Equation" r:id="rId8" imgW="139579" imgH="177646"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54675" y="3374571"/>
                          <a:ext cx="273050" cy="346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8422" name="Object 54"/>
            <p:cNvGraphicFramePr>
              <a:graphicFrameLocks noChangeAspect="1"/>
            </p:cNvGraphicFramePr>
            <p:nvPr/>
          </p:nvGraphicFramePr>
          <p:xfrm>
            <a:off x="820738" y="4462463"/>
            <a:ext cx="2241550" cy="685800"/>
          </p:xfrm>
          <a:graphic>
            <a:graphicData uri="http://schemas.openxmlformats.org/presentationml/2006/ole">
              <mc:AlternateContent xmlns:mc="http://schemas.openxmlformats.org/markup-compatibility/2006">
                <mc:Choice xmlns:v="urn:schemas-microsoft-com:vml" Requires="v">
                  <p:oleObj spid="_x0000_s87157" name="Equation" r:id="rId10" imgW="1244600" imgH="381000" progId="">
                    <p:embed/>
                  </p:oleObj>
                </mc:Choice>
                <mc:Fallback>
                  <p:oleObj name="Equation" r:id="rId10" imgW="1244600" imgH="381000"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0738" y="4462463"/>
                          <a:ext cx="224155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8423" name="Object 55"/>
            <p:cNvGraphicFramePr>
              <a:graphicFrameLocks noChangeAspect="1"/>
            </p:cNvGraphicFramePr>
            <p:nvPr/>
          </p:nvGraphicFramePr>
          <p:xfrm>
            <a:off x="3192463" y="4456113"/>
            <a:ext cx="2581275" cy="685800"/>
          </p:xfrm>
          <a:graphic>
            <a:graphicData uri="http://schemas.openxmlformats.org/presentationml/2006/ole">
              <mc:AlternateContent xmlns:mc="http://schemas.openxmlformats.org/markup-compatibility/2006">
                <mc:Choice xmlns:v="urn:schemas-microsoft-com:vml" Requires="v">
                  <p:oleObj spid="_x0000_s87158" name="Equation" r:id="rId12" imgW="1435100" imgH="381000" progId="">
                    <p:embed/>
                  </p:oleObj>
                </mc:Choice>
                <mc:Fallback>
                  <p:oleObj name="Equation" r:id="rId12" imgW="1435100" imgH="381000"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92463" y="4456113"/>
                          <a:ext cx="2581275"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38" name="Table 37"/>
          <p:cNvGraphicFramePr>
            <a:graphicFrameLocks noGrp="1"/>
          </p:cNvGraphicFramePr>
          <p:nvPr/>
        </p:nvGraphicFramePr>
        <p:xfrm>
          <a:off x="840323" y="4876800"/>
          <a:ext cx="8423007" cy="1600200"/>
        </p:xfrm>
        <a:graphic>
          <a:graphicData uri="http://schemas.openxmlformats.org/drawingml/2006/table">
            <a:tbl>
              <a:tblPr firstRow="1" bandRow="1">
                <a:tableStyleId>{5C22544A-7EE6-4342-B048-85BDC9FD1C3A}</a:tableStyleId>
              </a:tblPr>
              <a:tblGrid>
                <a:gridCol w="2123807"/>
                <a:gridCol w="6299200"/>
              </a:tblGrid>
              <a:tr h="816907">
                <a:tc>
                  <a:txBody>
                    <a:bodyPr/>
                    <a:lstStyle/>
                    <a:p>
                      <a:pPr algn="ctr"/>
                      <a:r>
                        <a:rPr lang="en-US" sz="1800" dirty="0" smtClean="0"/>
                        <a:t>Downgoing</a:t>
                      </a:r>
                      <a:endParaRPr lang="en-US" dirty="0"/>
                    </a:p>
                  </a:txBody>
                  <a:tcPr marL="121920" marR="121920" anchor="ctr"/>
                </a:tc>
                <a:tc>
                  <a:txBody>
                    <a:bodyPr/>
                    <a:lstStyle/>
                    <a:p>
                      <a:endParaRPr lang="en-US" dirty="0"/>
                    </a:p>
                  </a:txBody>
                  <a:tcPr marL="121920" marR="121920"/>
                </a:tc>
              </a:tr>
              <a:tr h="783293">
                <a:tc>
                  <a:txBody>
                    <a:bodyPr/>
                    <a:lstStyle/>
                    <a:p>
                      <a:pPr algn="ctr"/>
                      <a:r>
                        <a:rPr lang="en-US" sz="1800" dirty="0" smtClean="0"/>
                        <a:t>Upgoing</a:t>
                      </a:r>
                      <a:endParaRPr lang="en-US" dirty="0"/>
                    </a:p>
                  </a:txBody>
                  <a:tcPr marL="121920" marR="121920" anchor="ctr"/>
                </a:tc>
                <a:tc>
                  <a:txBody>
                    <a:bodyPr/>
                    <a:lstStyle/>
                    <a:p>
                      <a:endParaRPr lang="en-US" dirty="0"/>
                    </a:p>
                  </a:txBody>
                  <a:tcPr marL="121920" marR="121920"/>
                </a:tc>
              </a:tr>
            </a:tbl>
          </a:graphicData>
        </a:graphic>
      </p:graphicFrame>
      <p:graphicFrame>
        <p:nvGraphicFramePr>
          <p:cNvPr id="58424" name="Object 56"/>
          <p:cNvGraphicFramePr>
            <a:graphicFrameLocks noChangeAspect="1"/>
          </p:cNvGraphicFramePr>
          <p:nvPr>
            <p:extLst>
              <p:ext uri="{D42A27DB-BD31-4B8C-83A1-F6EECF244321}">
                <p14:modId xmlns:p14="http://schemas.microsoft.com/office/powerpoint/2010/main" val="3839495468"/>
              </p:ext>
            </p:extLst>
          </p:nvPr>
        </p:nvGraphicFramePr>
        <p:xfrm>
          <a:off x="3619501" y="4889500"/>
          <a:ext cx="3995739" cy="719138"/>
        </p:xfrm>
        <a:graphic>
          <a:graphicData uri="http://schemas.openxmlformats.org/presentationml/2006/ole">
            <mc:AlternateContent xmlns:mc="http://schemas.openxmlformats.org/markup-compatibility/2006">
              <mc:Choice xmlns:v="urn:schemas-microsoft-com:vml" Requires="v">
                <p:oleObj spid="_x0000_s87159" name="Equation" r:id="rId14" imgW="1536480" imgH="368280" progId="Equation.DSMT4">
                  <p:embed/>
                </p:oleObj>
              </mc:Choice>
              <mc:Fallback>
                <p:oleObj name="Equation" r:id="rId14" imgW="1536480" imgH="368280" progId="Equation.DSMT4">
                  <p:embed/>
                  <p:pic>
                    <p:nvPicPr>
                      <p:cNvPr id="0" name=""/>
                      <p:cNvPicPr>
                        <a:picLocks noChangeAspect="1" noChangeArrowheads="1"/>
                      </p:cNvPicPr>
                      <p:nvPr/>
                    </p:nvPicPr>
                    <p:blipFill>
                      <a:blip r:embed="rId15"/>
                      <a:srcRect/>
                      <a:stretch>
                        <a:fillRect/>
                      </a:stretch>
                    </p:blipFill>
                    <p:spPr bwMode="auto">
                      <a:xfrm>
                        <a:off x="3619501" y="4889500"/>
                        <a:ext cx="3995739" cy="719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8425" name="Object 57"/>
          <p:cNvGraphicFramePr>
            <a:graphicFrameLocks noChangeAspect="1"/>
          </p:cNvGraphicFramePr>
          <p:nvPr>
            <p:extLst>
              <p:ext uri="{D42A27DB-BD31-4B8C-83A1-F6EECF244321}">
                <p14:modId xmlns:p14="http://schemas.microsoft.com/office/powerpoint/2010/main" val="193529552"/>
              </p:ext>
            </p:extLst>
          </p:nvPr>
        </p:nvGraphicFramePr>
        <p:xfrm>
          <a:off x="3606805" y="5699125"/>
          <a:ext cx="4527551" cy="719138"/>
        </p:xfrm>
        <a:graphic>
          <a:graphicData uri="http://schemas.openxmlformats.org/presentationml/2006/ole">
            <mc:AlternateContent xmlns:mc="http://schemas.openxmlformats.org/markup-compatibility/2006">
              <mc:Choice xmlns:v="urn:schemas-microsoft-com:vml" Requires="v">
                <p:oleObj spid="_x0000_s87160" name="Equation" r:id="rId16" imgW="1739880" imgH="368280" progId="Equation.DSMT4">
                  <p:embed/>
                </p:oleObj>
              </mc:Choice>
              <mc:Fallback>
                <p:oleObj name="Equation" r:id="rId16" imgW="1739880" imgH="368280" progId="Equation.DSMT4">
                  <p:embed/>
                  <p:pic>
                    <p:nvPicPr>
                      <p:cNvPr id="0" name=""/>
                      <p:cNvPicPr>
                        <a:picLocks noChangeAspect="1" noChangeArrowheads="1"/>
                      </p:cNvPicPr>
                      <p:nvPr/>
                    </p:nvPicPr>
                    <p:blipFill>
                      <a:blip r:embed="rId17"/>
                      <a:srcRect/>
                      <a:stretch>
                        <a:fillRect/>
                      </a:stretch>
                    </p:blipFill>
                    <p:spPr bwMode="auto">
                      <a:xfrm>
                        <a:off x="3606805" y="5699125"/>
                        <a:ext cx="4527551" cy="719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8442" name="TextBox 26"/>
          <p:cNvSpPr txBox="1">
            <a:spLocks noChangeArrowheads="1"/>
          </p:cNvSpPr>
          <p:nvPr/>
        </p:nvSpPr>
        <p:spPr bwMode="auto">
          <a:xfrm>
            <a:off x="8636000" y="4038609"/>
            <a:ext cx="3048000" cy="646113"/>
          </a:xfrm>
          <a:prstGeom prst="rect">
            <a:avLst/>
          </a:prstGeom>
          <a:noFill/>
          <a:ln w="9525">
            <a:noFill/>
            <a:miter lim="800000"/>
            <a:headEnd/>
            <a:tailEnd/>
          </a:ln>
        </p:spPr>
        <p:txBody>
          <a:bodyPr>
            <a:spAutoFit/>
          </a:bodyPr>
          <a:lstStyle/>
          <a:p>
            <a:r>
              <a:rPr lang="en-US">
                <a:solidFill>
                  <a:srgbClr val="000000"/>
                </a:solidFill>
              </a:rPr>
              <a:t>Effective up &amp; down wavefield separation</a:t>
            </a:r>
          </a:p>
        </p:txBody>
      </p:sp>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115</a:t>
            </a:fld>
            <a:endParaRPr lang="en-US">
              <a:solidFill>
                <a:prstClr val="black"/>
              </a:solidFill>
            </a:endParaRPr>
          </a:p>
        </p:txBody>
      </p:sp>
    </p:spTree>
    <p:extLst>
      <p:ext uri="{BB962C8B-B14F-4D97-AF65-F5344CB8AC3E}">
        <p14:creationId xmlns:p14="http://schemas.microsoft.com/office/powerpoint/2010/main" val="318119960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422" name="Object 30"/>
          <p:cNvGraphicFramePr>
            <a:graphicFrameLocks noChangeAspect="1"/>
          </p:cNvGraphicFramePr>
          <p:nvPr/>
        </p:nvGraphicFramePr>
        <p:xfrm>
          <a:off x="1301757" y="2273300"/>
          <a:ext cx="7334249" cy="1041400"/>
        </p:xfrm>
        <a:graphic>
          <a:graphicData uri="http://schemas.openxmlformats.org/presentationml/2006/ole">
            <mc:AlternateContent xmlns:mc="http://schemas.openxmlformats.org/markup-compatibility/2006">
              <mc:Choice xmlns:v="urn:schemas-microsoft-com:vml" Requires="v">
                <p:oleObj spid="_x0000_s88130" name="Equation" r:id="rId4" imgW="2819400" imgH="533400" progId="">
                  <p:embed/>
                </p:oleObj>
              </mc:Choice>
              <mc:Fallback>
                <p:oleObj name="Equation" r:id="rId4" imgW="2819400" imgH="5334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1757" y="2273300"/>
                        <a:ext cx="7334249" cy="1041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423" name="Object 31"/>
          <p:cNvGraphicFramePr>
            <a:graphicFrameLocks noChangeAspect="1"/>
          </p:cNvGraphicFramePr>
          <p:nvPr/>
        </p:nvGraphicFramePr>
        <p:xfrm>
          <a:off x="6070600" y="3624263"/>
          <a:ext cx="296333" cy="347662"/>
        </p:xfrm>
        <a:graphic>
          <a:graphicData uri="http://schemas.openxmlformats.org/presentationml/2006/ole">
            <mc:AlternateContent xmlns:mc="http://schemas.openxmlformats.org/markup-compatibility/2006">
              <mc:Choice xmlns:v="urn:schemas-microsoft-com:vml" Requires="v">
                <p:oleObj spid="_x0000_s88131" name="Equation" r:id="rId6" imgW="114102" imgH="177492" progId="">
                  <p:embed/>
                </p:oleObj>
              </mc:Choice>
              <mc:Fallback>
                <p:oleObj name="Equation" r:id="rId6" imgW="114102" imgH="177492"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70600" y="3624263"/>
                        <a:ext cx="296333" cy="3476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424" name="Object 32"/>
          <p:cNvGraphicFramePr>
            <a:graphicFrameLocks noChangeAspect="1"/>
          </p:cNvGraphicFramePr>
          <p:nvPr/>
        </p:nvGraphicFramePr>
        <p:xfrm>
          <a:off x="935567" y="3287722"/>
          <a:ext cx="6438900" cy="2655887"/>
        </p:xfrm>
        <a:graphic>
          <a:graphicData uri="http://schemas.openxmlformats.org/presentationml/2006/ole">
            <mc:AlternateContent xmlns:mc="http://schemas.openxmlformats.org/markup-compatibility/2006">
              <mc:Choice xmlns:v="urn:schemas-microsoft-com:vml" Requires="v">
                <p:oleObj spid="_x0000_s88132" name="Equation" r:id="rId8" imgW="2476500" imgH="1358900" progId="">
                  <p:embed/>
                </p:oleObj>
              </mc:Choice>
              <mc:Fallback>
                <p:oleObj name="Equation" r:id="rId8" imgW="2476500" imgH="135890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5567" y="3287722"/>
                        <a:ext cx="6438900" cy="26558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9427" name="Line 3"/>
          <p:cNvSpPr>
            <a:spLocks noChangeShapeType="1"/>
          </p:cNvSpPr>
          <p:nvPr/>
        </p:nvSpPr>
        <p:spPr bwMode="auto">
          <a:xfrm>
            <a:off x="0" y="1066800"/>
            <a:ext cx="12192000" cy="0"/>
          </a:xfrm>
          <a:prstGeom prst="line">
            <a:avLst/>
          </a:prstGeom>
          <a:noFill/>
          <a:ln w="38100">
            <a:solidFill>
              <a:srgbClr val="99CCFF"/>
            </a:solidFill>
            <a:round/>
            <a:headEnd/>
            <a:tailEnd/>
          </a:ln>
        </p:spPr>
        <p:txBody>
          <a:bodyPr/>
          <a:lstStyle/>
          <a:p>
            <a:endParaRPr lang="en-US">
              <a:solidFill>
                <a:prstClr val="black"/>
              </a:solidFill>
            </a:endParaRPr>
          </a:p>
        </p:txBody>
      </p:sp>
      <p:grpSp>
        <p:nvGrpSpPr>
          <p:cNvPr id="59428" name="Group 11"/>
          <p:cNvGrpSpPr>
            <a:grpSpLocks/>
          </p:cNvGrpSpPr>
          <p:nvPr/>
        </p:nvGrpSpPr>
        <p:grpSpPr bwMode="auto">
          <a:xfrm>
            <a:off x="696384" y="1316038"/>
            <a:ext cx="9550400" cy="546100"/>
            <a:chOff x="522514" y="1239674"/>
            <a:chExt cx="7162800" cy="546100"/>
          </a:xfrm>
        </p:grpSpPr>
        <p:sp>
          <p:nvSpPr>
            <p:cNvPr id="59430" name="TextBox 13"/>
            <p:cNvSpPr txBox="1">
              <a:spLocks noChangeArrowheads="1"/>
            </p:cNvSpPr>
            <p:nvPr/>
          </p:nvSpPr>
          <p:spPr bwMode="auto">
            <a:xfrm>
              <a:off x="522514" y="1295400"/>
              <a:ext cx="7162800" cy="400110"/>
            </a:xfrm>
            <a:prstGeom prst="rect">
              <a:avLst/>
            </a:prstGeom>
            <a:noFill/>
            <a:ln w="9525">
              <a:noFill/>
              <a:miter lim="800000"/>
              <a:headEnd/>
              <a:tailEnd/>
            </a:ln>
          </p:spPr>
          <p:txBody>
            <a:bodyPr>
              <a:spAutoFit/>
            </a:bodyPr>
            <a:lstStyle/>
            <a:p>
              <a:pPr marL="285750" indent="-285750">
                <a:buFont typeface="Wingdings" pitchFamily="2" charset="2"/>
                <a:buChar char="q"/>
              </a:pPr>
              <a:r>
                <a:rPr lang="en-US" sz="2000">
                  <a:solidFill>
                    <a:srgbClr val="000000"/>
                  </a:solidFill>
                </a:rPr>
                <a:t>Applying the imaging condition  </a:t>
              </a:r>
            </a:p>
          </p:txBody>
        </p:sp>
        <p:graphicFrame>
          <p:nvGraphicFramePr>
            <p:cNvPr id="59425" name="Object 33"/>
            <p:cNvGraphicFramePr>
              <a:graphicFrameLocks noChangeAspect="1"/>
            </p:cNvGraphicFramePr>
            <p:nvPr/>
          </p:nvGraphicFramePr>
          <p:xfrm>
            <a:off x="4197350" y="1239674"/>
            <a:ext cx="3346450" cy="546100"/>
          </p:xfrm>
          <a:graphic>
            <a:graphicData uri="http://schemas.openxmlformats.org/presentationml/2006/ole">
              <mc:AlternateContent xmlns:mc="http://schemas.openxmlformats.org/markup-compatibility/2006">
                <mc:Choice xmlns:v="urn:schemas-microsoft-com:vml" Requires="v">
                  <p:oleObj spid="_x0000_s88133" name="Equation" r:id="rId10" imgW="1714500" imgH="279400" progId="">
                    <p:embed/>
                  </p:oleObj>
                </mc:Choice>
                <mc:Fallback>
                  <p:oleObj name="Equation" r:id="rId10" imgW="1714500" imgH="279400"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97350" y="1239674"/>
                          <a:ext cx="3346450" cy="546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59429" name="TextBox 18"/>
          <p:cNvSpPr txBox="1">
            <a:spLocks noChangeArrowheads="1"/>
          </p:cNvSpPr>
          <p:nvPr/>
        </p:nvSpPr>
        <p:spPr bwMode="auto">
          <a:xfrm>
            <a:off x="319617" y="254000"/>
            <a:ext cx="11277600" cy="584200"/>
          </a:xfrm>
          <a:prstGeom prst="rect">
            <a:avLst/>
          </a:prstGeom>
          <a:noFill/>
          <a:ln w="9525">
            <a:noFill/>
            <a:miter lim="800000"/>
            <a:headEnd/>
            <a:tailEnd/>
          </a:ln>
        </p:spPr>
        <p:txBody>
          <a:bodyPr>
            <a:spAutoFit/>
          </a:bodyPr>
          <a:lstStyle/>
          <a:p>
            <a:r>
              <a:rPr lang="en-US" sz="3200" b="1" dirty="0">
                <a:solidFill>
                  <a:srgbClr val="00B0F0"/>
                </a:solidFill>
              </a:rPr>
              <a:t>Using multiples to enhance imaging</a:t>
            </a:r>
          </a:p>
        </p:txBody>
      </p:sp>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116</a:t>
            </a:fld>
            <a:endParaRPr lang="en-US">
              <a:solidFill>
                <a:prstClr val="black"/>
              </a:solidFill>
            </a:endParaRPr>
          </a:p>
        </p:txBody>
      </p:sp>
    </p:spTree>
    <p:extLst>
      <p:ext uri="{BB962C8B-B14F-4D97-AF65-F5344CB8AC3E}">
        <p14:creationId xmlns:p14="http://schemas.microsoft.com/office/powerpoint/2010/main" val="44743154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en-US"/>
          </a:p>
        </p:txBody>
      </p:sp>
      <p:sp>
        <p:nvSpPr>
          <p:cNvPr id="5" name="Content Placeholder 2"/>
          <p:cNvSpPr txBox="1">
            <a:spLocks/>
          </p:cNvSpPr>
          <p:nvPr/>
        </p:nvSpPr>
        <p:spPr>
          <a:xfrm>
            <a:off x="838201" y="2202505"/>
            <a:ext cx="10288219" cy="33370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Arial"/>
                <a:ea typeface="+mn-ea"/>
                <a:cs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Arial"/>
                <a:ea typeface="+mn-ea"/>
                <a:cs typeface="Arial"/>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Arial"/>
                <a:ea typeface="+mn-ea"/>
                <a:cs typeface="Arial"/>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a:ea typeface="+mn-ea"/>
                <a:cs typeface="Arial"/>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a:ea typeface="+mn-ea"/>
                <a:cs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Amplitude of the image of unrecorded primary is R</a:t>
            </a:r>
            <a:r>
              <a:rPr lang="en-US" baseline="-25000" dirty="0" smtClean="0"/>
              <a:t>1</a:t>
            </a:r>
            <a:r>
              <a:rPr lang="en-US" dirty="0" smtClean="0"/>
              <a:t>. The amplitude of the image found by using a multiple is R</a:t>
            </a:r>
            <a:r>
              <a:rPr lang="en-US" baseline="-25000" dirty="0" smtClean="0"/>
              <a:t>1</a:t>
            </a:r>
            <a:r>
              <a:rPr lang="en-US" baseline="30000" dirty="0" smtClean="0"/>
              <a:t>3</a:t>
            </a:r>
          </a:p>
          <a:p>
            <a:r>
              <a:rPr lang="en-US" dirty="0" smtClean="0"/>
              <a:t>in addition, the approximate image is Claerbout II and carries the limitations we described above</a:t>
            </a:r>
          </a:p>
          <a:p>
            <a:endParaRPr lang="en-US" dirty="0"/>
          </a:p>
        </p:txBody>
      </p:sp>
      <p:sp>
        <p:nvSpPr>
          <p:cNvPr id="3" name="Slide Number Placeholder 2"/>
          <p:cNvSpPr>
            <a:spLocks noGrp="1"/>
          </p:cNvSpPr>
          <p:nvPr>
            <p:ph type="sldNum" sz="quarter" idx="12"/>
          </p:nvPr>
        </p:nvSpPr>
        <p:spPr/>
        <p:txBody>
          <a:bodyPr/>
          <a:lstStyle/>
          <a:p>
            <a:fld id="{FC733198-011E-4E74-9CBE-D2138561C345}" type="slidenum">
              <a:rPr lang="en-US" smtClean="0">
                <a:solidFill>
                  <a:prstClr val="black"/>
                </a:solidFill>
              </a:rPr>
              <a:pPr/>
              <a:t>117</a:t>
            </a:fld>
            <a:endParaRPr lang="en-US">
              <a:solidFill>
                <a:prstClr val="black"/>
              </a:solidFill>
            </a:endParaRPr>
          </a:p>
        </p:txBody>
      </p:sp>
    </p:spTree>
    <p:extLst>
      <p:ext uri="{BB962C8B-B14F-4D97-AF65-F5344CB8AC3E}">
        <p14:creationId xmlns:p14="http://schemas.microsoft.com/office/powerpoint/2010/main" val="160948884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en-US"/>
          </a:p>
        </p:txBody>
      </p:sp>
      <p:sp>
        <p:nvSpPr>
          <p:cNvPr id="5" name="Content Placeholder 2"/>
          <p:cNvSpPr txBox="1">
            <a:spLocks/>
          </p:cNvSpPr>
          <p:nvPr/>
        </p:nvSpPr>
        <p:spPr>
          <a:xfrm>
            <a:off x="838201" y="2202505"/>
            <a:ext cx="10288219" cy="33370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Arial"/>
                <a:ea typeface="+mn-ea"/>
                <a:cs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Arial"/>
                <a:ea typeface="+mn-ea"/>
                <a:cs typeface="Arial"/>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Arial"/>
                <a:ea typeface="+mn-ea"/>
                <a:cs typeface="Arial"/>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a:ea typeface="+mn-ea"/>
                <a:cs typeface="Arial"/>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a:ea typeface="+mn-ea"/>
                <a:cs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Amplitude of the image of unrecorded primary is R</a:t>
            </a:r>
            <a:r>
              <a:rPr lang="en-US" baseline="-25000" dirty="0" smtClean="0"/>
              <a:t>1</a:t>
            </a:r>
            <a:r>
              <a:rPr lang="en-US" dirty="0" smtClean="0"/>
              <a:t>. The amplitude of the image found by using a multiple is R</a:t>
            </a:r>
            <a:r>
              <a:rPr lang="en-US" baseline="-25000" dirty="0" smtClean="0"/>
              <a:t>1</a:t>
            </a:r>
            <a:r>
              <a:rPr lang="en-US" baseline="30000" dirty="0" smtClean="0"/>
              <a:t>3</a:t>
            </a:r>
          </a:p>
          <a:p>
            <a:r>
              <a:rPr lang="en-US" dirty="0" smtClean="0"/>
              <a:t>in addition, the approximate image is Claerbout II and carries the limitations we described above</a:t>
            </a:r>
          </a:p>
          <a:p>
            <a:r>
              <a:rPr lang="en-US" dirty="0" smtClean="0"/>
              <a:t>Only recorded primaries can achieve Claerbout III levels of structural fidelity and amplitude analysis </a:t>
            </a:r>
            <a:endParaRPr lang="en-US" dirty="0"/>
          </a:p>
        </p:txBody>
      </p:sp>
      <p:sp>
        <p:nvSpPr>
          <p:cNvPr id="3" name="Slide Number Placeholder 2"/>
          <p:cNvSpPr>
            <a:spLocks noGrp="1"/>
          </p:cNvSpPr>
          <p:nvPr>
            <p:ph type="sldNum" sz="quarter" idx="12"/>
          </p:nvPr>
        </p:nvSpPr>
        <p:spPr/>
        <p:txBody>
          <a:bodyPr/>
          <a:lstStyle/>
          <a:p>
            <a:fld id="{FC733198-011E-4E74-9CBE-D2138561C345}" type="slidenum">
              <a:rPr lang="en-US" smtClean="0">
                <a:solidFill>
                  <a:prstClr val="black"/>
                </a:solidFill>
              </a:rPr>
              <a:pPr/>
              <a:t>118</a:t>
            </a:fld>
            <a:endParaRPr lang="en-US">
              <a:solidFill>
                <a:prstClr val="black"/>
              </a:solidFill>
            </a:endParaRPr>
          </a:p>
        </p:txBody>
      </p:sp>
      <p:sp>
        <p:nvSpPr>
          <p:cNvPr id="4" name="Rectangle 3"/>
          <p:cNvSpPr/>
          <p:nvPr/>
        </p:nvSpPr>
        <p:spPr>
          <a:xfrm>
            <a:off x="1105787" y="3955320"/>
            <a:ext cx="9835116" cy="13184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01063235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98392" y="877316"/>
            <a:ext cx="4334933" cy="3544886"/>
            <a:chOff x="3962400" y="1712914"/>
            <a:chExt cx="4334933" cy="3544886"/>
          </a:xfrm>
        </p:grpSpPr>
        <p:cxnSp>
          <p:nvCxnSpPr>
            <p:cNvPr id="3" name="Straight Connector 2"/>
            <p:cNvCxnSpPr/>
            <p:nvPr/>
          </p:nvCxnSpPr>
          <p:spPr>
            <a:xfrm>
              <a:off x="3962400" y="2667000"/>
              <a:ext cx="2844800" cy="0"/>
            </a:xfrm>
            <a:prstGeom prst="line">
              <a:avLst/>
            </a:prstGeom>
          </p:spPr>
          <p:style>
            <a:lnRef idx="2">
              <a:schemeClr val="dk1"/>
            </a:lnRef>
            <a:fillRef idx="0">
              <a:schemeClr val="dk1"/>
            </a:fillRef>
            <a:effectRef idx="1">
              <a:schemeClr val="dk1"/>
            </a:effectRef>
            <a:fontRef idx="minor">
              <a:schemeClr val="tx1"/>
            </a:fontRef>
          </p:style>
        </p:cxnSp>
        <p:graphicFrame>
          <p:nvGraphicFramePr>
            <p:cNvPr id="63588" name="Object 100"/>
            <p:cNvGraphicFramePr>
              <a:graphicFrameLocks noChangeAspect="1"/>
            </p:cNvGraphicFramePr>
            <p:nvPr>
              <p:extLst/>
            </p:nvPr>
          </p:nvGraphicFramePr>
          <p:xfrm>
            <a:off x="4025901" y="2076451"/>
            <a:ext cx="461433" cy="519113"/>
          </p:xfrm>
          <a:graphic>
            <a:graphicData uri="http://schemas.openxmlformats.org/presentationml/2006/ole">
              <mc:AlternateContent xmlns:mc="http://schemas.openxmlformats.org/markup-compatibility/2006">
                <mc:Choice xmlns:v="urn:schemas-microsoft-com:vml" Requires="v">
                  <p:oleObj spid="_x0000_s89474" name="Equation" r:id="rId4" imgW="152280" imgH="228600" progId="">
                    <p:embed/>
                  </p:oleObj>
                </mc:Choice>
                <mc:Fallback>
                  <p:oleObj name="Equation" r:id="rId4" imgW="152280" imgH="2286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5901" y="2076451"/>
                          <a:ext cx="461433" cy="519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3589" name="Object 101"/>
            <p:cNvGraphicFramePr>
              <a:graphicFrameLocks noChangeAspect="1"/>
            </p:cNvGraphicFramePr>
            <p:nvPr>
              <p:extLst/>
            </p:nvPr>
          </p:nvGraphicFramePr>
          <p:xfrm>
            <a:off x="4028018" y="2757488"/>
            <a:ext cx="423333" cy="519112"/>
          </p:xfrm>
          <a:graphic>
            <a:graphicData uri="http://schemas.openxmlformats.org/presentationml/2006/ole">
              <mc:AlternateContent xmlns:mc="http://schemas.openxmlformats.org/markup-compatibility/2006">
                <mc:Choice xmlns:v="urn:schemas-microsoft-com:vml" Requires="v">
                  <p:oleObj spid="_x0000_s89475" name="Equation" r:id="rId6" imgW="139680" imgH="228600" progId="">
                    <p:embed/>
                  </p:oleObj>
                </mc:Choice>
                <mc:Fallback>
                  <p:oleObj name="Equation" r:id="rId6" imgW="139680" imgH="2286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28018" y="2757488"/>
                          <a:ext cx="423333" cy="519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7" name="Straight Connector 6"/>
            <p:cNvCxnSpPr/>
            <p:nvPr/>
          </p:nvCxnSpPr>
          <p:spPr>
            <a:xfrm>
              <a:off x="4064000" y="3429000"/>
              <a:ext cx="2844800" cy="0"/>
            </a:xfrm>
            <a:prstGeom prst="line">
              <a:avLst/>
            </a:prstGeom>
          </p:spPr>
          <p:style>
            <a:lnRef idx="2">
              <a:schemeClr val="dk1"/>
            </a:lnRef>
            <a:fillRef idx="0">
              <a:schemeClr val="dk1"/>
            </a:fillRef>
            <a:effectRef idx="1">
              <a:schemeClr val="dk1"/>
            </a:effectRef>
            <a:fontRef idx="minor">
              <a:schemeClr val="tx1"/>
            </a:fontRef>
          </p:style>
        </p:cxnSp>
        <p:cxnSp>
          <p:nvCxnSpPr>
            <p:cNvPr id="9" name="Straight Arrow Connector 8"/>
            <p:cNvCxnSpPr/>
            <p:nvPr/>
          </p:nvCxnSpPr>
          <p:spPr>
            <a:xfrm>
              <a:off x="4572000" y="2057400"/>
              <a:ext cx="254000" cy="1371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 name="Straight Arrow Connector 9"/>
            <p:cNvCxnSpPr/>
            <p:nvPr/>
          </p:nvCxnSpPr>
          <p:spPr>
            <a:xfrm>
              <a:off x="6927851" y="2078038"/>
              <a:ext cx="165100" cy="43656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p:nvPr/>
          </p:nvCxnSpPr>
          <p:spPr>
            <a:xfrm flipV="1">
              <a:off x="4826000" y="2667000"/>
              <a:ext cx="203200" cy="685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aphicFrame>
          <p:nvGraphicFramePr>
            <p:cNvPr id="63590" name="Object 102"/>
            <p:cNvGraphicFramePr>
              <a:graphicFrameLocks noChangeAspect="1"/>
            </p:cNvGraphicFramePr>
            <p:nvPr>
              <p:extLst/>
            </p:nvPr>
          </p:nvGraphicFramePr>
          <p:xfrm>
            <a:off x="4368800" y="1752600"/>
            <a:ext cx="406400" cy="331788"/>
          </p:xfrm>
          <a:graphic>
            <a:graphicData uri="http://schemas.openxmlformats.org/presentationml/2006/ole">
              <mc:AlternateContent xmlns:mc="http://schemas.openxmlformats.org/markup-compatibility/2006">
                <mc:Choice xmlns:v="urn:schemas-microsoft-com:vml" Requires="v">
                  <p:oleObj spid="_x0000_s89476" name="Equation" r:id="rId8" imgW="152280" imgH="164880" progId="">
                    <p:embed/>
                  </p:oleObj>
                </mc:Choice>
                <mc:Fallback>
                  <p:oleObj name="Equation" r:id="rId8" imgW="152280" imgH="16488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68800" y="1752600"/>
                          <a:ext cx="406400" cy="331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3591" name="Object 103"/>
            <p:cNvGraphicFramePr>
              <a:graphicFrameLocks noChangeAspect="1"/>
            </p:cNvGraphicFramePr>
            <p:nvPr>
              <p:extLst/>
            </p:nvPr>
          </p:nvGraphicFramePr>
          <p:xfrm>
            <a:off x="4876800" y="2352676"/>
            <a:ext cx="357717" cy="314325"/>
          </p:xfrm>
          <a:graphic>
            <a:graphicData uri="http://schemas.openxmlformats.org/presentationml/2006/ole">
              <mc:AlternateContent xmlns:mc="http://schemas.openxmlformats.org/markup-compatibility/2006">
                <mc:Choice xmlns:v="urn:schemas-microsoft-com:vml" Requires="v">
                  <p:oleObj spid="_x0000_s89477" name="Equation" r:id="rId10" imgW="152280" imgH="177480" progId="">
                    <p:embed/>
                  </p:oleObj>
                </mc:Choice>
                <mc:Fallback>
                  <p:oleObj name="Equation" r:id="rId10" imgW="152280" imgH="177480"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76800" y="2352676"/>
                          <a:ext cx="357717" cy="314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3592" name="Object 104"/>
            <p:cNvGraphicFramePr>
              <a:graphicFrameLocks noChangeAspect="1"/>
            </p:cNvGraphicFramePr>
            <p:nvPr>
              <p:extLst/>
            </p:nvPr>
          </p:nvGraphicFramePr>
          <p:xfrm>
            <a:off x="5115984" y="4267200"/>
            <a:ext cx="404283" cy="304800"/>
          </p:xfrm>
          <a:graphic>
            <a:graphicData uri="http://schemas.openxmlformats.org/presentationml/2006/ole">
              <mc:AlternateContent xmlns:mc="http://schemas.openxmlformats.org/markup-compatibility/2006">
                <mc:Choice xmlns:v="urn:schemas-microsoft-com:vml" Requires="v">
                  <p:oleObj spid="_x0000_s89478" name="Equation" r:id="rId12" imgW="164880" imgH="164880" progId="">
                    <p:embed/>
                  </p:oleObj>
                </mc:Choice>
                <mc:Fallback>
                  <p:oleObj name="Equation" r:id="rId12" imgW="164880" imgH="164880"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15984" y="4267200"/>
                          <a:ext cx="404283"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4" name="Straight Connector 13"/>
            <p:cNvCxnSpPr/>
            <p:nvPr/>
          </p:nvCxnSpPr>
          <p:spPr>
            <a:xfrm>
              <a:off x="4064000" y="4191000"/>
              <a:ext cx="2844800" cy="0"/>
            </a:xfrm>
            <a:prstGeom prst="line">
              <a:avLst/>
            </a:prstGeom>
          </p:spPr>
          <p:style>
            <a:lnRef idx="2">
              <a:schemeClr val="dk1"/>
            </a:lnRef>
            <a:fillRef idx="0">
              <a:schemeClr val="dk1"/>
            </a:fillRef>
            <a:effectRef idx="1">
              <a:schemeClr val="dk1"/>
            </a:effectRef>
            <a:fontRef idx="minor">
              <a:schemeClr val="tx1"/>
            </a:fontRef>
          </p:style>
        </p:cxnSp>
        <p:cxnSp>
          <p:nvCxnSpPr>
            <p:cNvPr id="15" name="Straight Connector 14"/>
            <p:cNvCxnSpPr/>
            <p:nvPr/>
          </p:nvCxnSpPr>
          <p:spPr>
            <a:xfrm>
              <a:off x="4165600" y="4953000"/>
              <a:ext cx="2844800" cy="0"/>
            </a:xfrm>
            <a:prstGeom prst="line">
              <a:avLst/>
            </a:prstGeom>
          </p:spPr>
          <p:style>
            <a:lnRef idx="2">
              <a:schemeClr val="dk1"/>
            </a:lnRef>
            <a:fillRef idx="0">
              <a:schemeClr val="dk1"/>
            </a:fillRef>
            <a:effectRef idx="1">
              <a:schemeClr val="dk1"/>
            </a:effectRef>
            <a:fontRef idx="minor">
              <a:schemeClr val="tx1"/>
            </a:fontRef>
          </p:style>
        </p:cxnSp>
        <p:cxnSp>
          <p:nvCxnSpPr>
            <p:cNvPr id="16" name="Straight Arrow Connector 15"/>
            <p:cNvCxnSpPr/>
            <p:nvPr/>
          </p:nvCxnSpPr>
          <p:spPr>
            <a:xfrm>
              <a:off x="5029200" y="2743200"/>
              <a:ext cx="330200" cy="1447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2" name="Straight Arrow Connector 21"/>
            <p:cNvCxnSpPr/>
            <p:nvPr/>
          </p:nvCxnSpPr>
          <p:spPr>
            <a:xfrm flipV="1">
              <a:off x="5384800" y="3429000"/>
              <a:ext cx="203200" cy="685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3" name="Straight Arrow Connector 22"/>
            <p:cNvCxnSpPr/>
            <p:nvPr/>
          </p:nvCxnSpPr>
          <p:spPr>
            <a:xfrm>
              <a:off x="5588000" y="3505200"/>
              <a:ext cx="330200" cy="1447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aphicFrame>
          <p:nvGraphicFramePr>
            <p:cNvPr id="63593" name="Object 105"/>
            <p:cNvGraphicFramePr>
              <a:graphicFrameLocks noChangeAspect="1"/>
            </p:cNvGraphicFramePr>
            <p:nvPr>
              <p:extLst/>
            </p:nvPr>
          </p:nvGraphicFramePr>
          <p:xfrm>
            <a:off x="5452534" y="3125788"/>
            <a:ext cx="357717" cy="292100"/>
          </p:xfrm>
          <a:graphic>
            <a:graphicData uri="http://schemas.openxmlformats.org/presentationml/2006/ole">
              <mc:AlternateContent xmlns:mc="http://schemas.openxmlformats.org/markup-compatibility/2006">
                <mc:Choice xmlns:v="urn:schemas-microsoft-com:vml" Requires="v">
                  <p:oleObj spid="_x0000_s89479" name="Equation" r:id="rId14" imgW="152280" imgH="164880" progId="">
                    <p:embed/>
                  </p:oleObj>
                </mc:Choice>
                <mc:Fallback>
                  <p:oleObj name="Equation" r:id="rId14" imgW="152280" imgH="164880" progId="">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52534" y="3125788"/>
                          <a:ext cx="357717" cy="292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3594" name="Object 106"/>
            <p:cNvGraphicFramePr>
              <a:graphicFrameLocks noChangeAspect="1"/>
            </p:cNvGraphicFramePr>
            <p:nvPr>
              <p:extLst/>
            </p:nvPr>
          </p:nvGraphicFramePr>
          <p:xfrm>
            <a:off x="5691717" y="4953000"/>
            <a:ext cx="404283" cy="304800"/>
          </p:xfrm>
          <a:graphic>
            <a:graphicData uri="http://schemas.openxmlformats.org/presentationml/2006/ole">
              <mc:AlternateContent xmlns:mc="http://schemas.openxmlformats.org/markup-compatibility/2006">
                <mc:Choice xmlns:v="urn:schemas-microsoft-com:vml" Requires="v">
                  <p:oleObj spid="_x0000_s89480" name="Equation" r:id="rId16" imgW="164880" imgH="164880" progId="">
                    <p:embed/>
                  </p:oleObj>
                </mc:Choice>
                <mc:Fallback>
                  <p:oleObj name="Equation" r:id="rId16" imgW="164880" imgH="164880"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691717" y="4953000"/>
                          <a:ext cx="404283"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3595" name="Object 107"/>
            <p:cNvGraphicFramePr>
              <a:graphicFrameLocks noChangeAspect="1"/>
            </p:cNvGraphicFramePr>
            <p:nvPr>
              <p:extLst/>
            </p:nvPr>
          </p:nvGraphicFramePr>
          <p:xfrm>
            <a:off x="4064001" y="3524251"/>
            <a:ext cx="461433" cy="519113"/>
          </p:xfrm>
          <a:graphic>
            <a:graphicData uri="http://schemas.openxmlformats.org/presentationml/2006/ole">
              <mc:AlternateContent xmlns:mc="http://schemas.openxmlformats.org/markup-compatibility/2006">
                <mc:Choice xmlns:v="urn:schemas-microsoft-com:vml" Requires="v">
                  <p:oleObj spid="_x0000_s89481" name="Equation" r:id="rId18" imgW="152280" imgH="228600" progId="">
                    <p:embed/>
                  </p:oleObj>
                </mc:Choice>
                <mc:Fallback>
                  <p:oleObj name="Equation" r:id="rId18" imgW="152280" imgH="228600" progId="">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064001" y="3524251"/>
                          <a:ext cx="461433" cy="519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3596" name="Object 108"/>
            <p:cNvGraphicFramePr>
              <a:graphicFrameLocks noChangeAspect="1"/>
            </p:cNvGraphicFramePr>
            <p:nvPr>
              <p:extLst/>
            </p:nvPr>
          </p:nvGraphicFramePr>
          <p:xfrm>
            <a:off x="4047068" y="4281488"/>
            <a:ext cx="461433" cy="519112"/>
          </p:xfrm>
          <a:graphic>
            <a:graphicData uri="http://schemas.openxmlformats.org/presentationml/2006/ole">
              <mc:AlternateContent xmlns:mc="http://schemas.openxmlformats.org/markup-compatibility/2006">
                <mc:Choice xmlns:v="urn:schemas-microsoft-com:vml" Requires="v">
                  <p:oleObj spid="_x0000_s89482" name="Equation" r:id="rId20" imgW="152280" imgH="228600" progId="">
                    <p:embed/>
                  </p:oleObj>
                </mc:Choice>
                <mc:Fallback>
                  <p:oleObj name="Equation" r:id="rId20" imgW="152280" imgH="228600" progId="">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047068" y="4281488"/>
                          <a:ext cx="461433" cy="519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30" name="Straight Arrow Connector 29"/>
            <p:cNvCxnSpPr/>
            <p:nvPr/>
          </p:nvCxnSpPr>
          <p:spPr>
            <a:xfrm flipV="1">
              <a:off x="5928784" y="2057400"/>
              <a:ext cx="980016" cy="2819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aphicFrame>
          <p:nvGraphicFramePr>
            <p:cNvPr id="63597" name="Object 109"/>
            <p:cNvGraphicFramePr>
              <a:graphicFrameLocks noChangeAspect="1"/>
            </p:cNvGraphicFramePr>
            <p:nvPr>
              <p:extLst/>
            </p:nvPr>
          </p:nvGraphicFramePr>
          <p:xfrm>
            <a:off x="6688667" y="1712914"/>
            <a:ext cx="440267" cy="357187"/>
          </p:xfrm>
          <a:graphic>
            <a:graphicData uri="http://schemas.openxmlformats.org/presentationml/2006/ole">
              <mc:AlternateContent xmlns:mc="http://schemas.openxmlformats.org/markup-compatibility/2006">
                <mc:Choice xmlns:v="urn:schemas-microsoft-com:vml" Requires="v">
                  <p:oleObj spid="_x0000_s89483" name="Equation" r:id="rId22" imgW="164880" imgH="177480" progId="">
                    <p:embed/>
                  </p:oleObj>
                </mc:Choice>
                <mc:Fallback>
                  <p:oleObj name="Equation" r:id="rId22" imgW="164880" imgH="177480" progId="">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688667" y="1712914"/>
                          <a:ext cx="440267" cy="357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3598" name="Object 110"/>
            <p:cNvGraphicFramePr>
              <a:graphicFrameLocks noChangeAspect="1"/>
            </p:cNvGraphicFramePr>
            <p:nvPr>
              <p:extLst/>
            </p:nvPr>
          </p:nvGraphicFramePr>
          <p:xfrm>
            <a:off x="7078134" y="2182814"/>
            <a:ext cx="474133" cy="331787"/>
          </p:xfrm>
          <a:graphic>
            <a:graphicData uri="http://schemas.openxmlformats.org/presentationml/2006/ole">
              <mc:AlternateContent xmlns:mc="http://schemas.openxmlformats.org/markup-compatibility/2006">
                <mc:Choice xmlns:v="urn:schemas-microsoft-com:vml" Requires="v">
                  <p:oleObj spid="_x0000_s89484" name="Equation" r:id="rId24" imgW="177480" imgH="164880" progId="">
                    <p:embed/>
                  </p:oleObj>
                </mc:Choice>
                <mc:Fallback>
                  <p:oleObj name="Equation" r:id="rId24" imgW="177480" imgH="164880" progId="">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078134" y="2182814"/>
                          <a:ext cx="474133" cy="3317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34" name="Straight Arrow Connector 33"/>
            <p:cNvCxnSpPr/>
            <p:nvPr/>
          </p:nvCxnSpPr>
          <p:spPr>
            <a:xfrm>
              <a:off x="7071784" y="2500314"/>
              <a:ext cx="446616" cy="928687"/>
            </a:xfrm>
            <a:prstGeom prst="straightConnector1">
              <a:avLst/>
            </a:prstGeom>
            <a:ln>
              <a:prstDash val="dash"/>
              <a:tailEnd type="arrow"/>
            </a:ln>
          </p:spPr>
          <p:style>
            <a:lnRef idx="2">
              <a:schemeClr val="dk1"/>
            </a:lnRef>
            <a:fillRef idx="0">
              <a:schemeClr val="dk1"/>
            </a:fillRef>
            <a:effectRef idx="1">
              <a:schemeClr val="dk1"/>
            </a:effectRef>
            <a:fontRef idx="minor">
              <a:schemeClr val="tx1"/>
            </a:fontRef>
          </p:style>
        </p:cxnSp>
        <p:cxnSp>
          <p:nvCxnSpPr>
            <p:cNvPr id="38" name="Straight Arrow Connector 37"/>
            <p:cNvCxnSpPr/>
            <p:nvPr/>
          </p:nvCxnSpPr>
          <p:spPr>
            <a:xfrm flipV="1">
              <a:off x="7541685" y="2438400"/>
              <a:ext cx="484716" cy="928688"/>
            </a:xfrm>
            <a:prstGeom prst="straightConnector1">
              <a:avLst/>
            </a:prstGeom>
            <a:ln>
              <a:prstDash val="dash"/>
              <a:tailEnd type="arrow"/>
            </a:ln>
          </p:spPr>
          <p:style>
            <a:lnRef idx="2">
              <a:schemeClr val="dk1"/>
            </a:lnRef>
            <a:fillRef idx="0">
              <a:schemeClr val="dk1"/>
            </a:fillRef>
            <a:effectRef idx="1">
              <a:schemeClr val="dk1"/>
            </a:effectRef>
            <a:fontRef idx="minor">
              <a:schemeClr val="tx1"/>
            </a:fontRef>
          </p:style>
        </p:cxnSp>
        <p:graphicFrame>
          <p:nvGraphicFramePr>
            <p:cNvPr id="63599" name="Object 111"/>
            <p:cNvGraphicFramePr>
              <a:graphicFrameLocks noChangeAspect="1"/>
            </p:cNvGraphicFramePr>
            <p:nvPr>
              <p:extLst/>
            </p:nvPr>
          </p:nvGraphicFramePr>
          <p:xfrm>
            <a:off x="7924800" y="2147889"/>
            <a:ext cx="372533" cy="357187"/>
          </p:xfrm>
          <a:graphic>
            <a:graphicData uri="http://schemas.openxmlformats.org/presentationml/2006/ole">
              <mc:AlternateContent xmlns:mc="http://schemas.openxmlformats.org/markup-compatibility/2006">
                <mc:Choice xmlns:v="urn:schemas-microsoft-com:vml" Requires="v">
                  <p:oleObj spid="_x0000_s89485" name="Equation" r:id="rId26" imgW="139680" imgH="177480" progId="">
                    <p:embed/>
                  </p:oleObj>
                </mc:Choice>
                <mc:Fallback>
                  <p:oleObj name="Equation" r:id="rId26" imgW="139680" imgH="177480" progId="">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924800" y="2147889"/>
                          <a:ext cx="372533" cy="357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3600" name="Object 112"/>
            <p:cNvGraphicFramePr>
              <a:graphicFrameLocks noChangeAspect="1"/>
            </p:cNvGraphicFramePr>
            <p:nvPr>
              <p:extLst/>
            </p:nvPr>
          </p:nvGraphicFramePr>
          <p:xfrm>
            <a:off x="7484533" y="3352800"/>
            <a:ext cx="338667" cy="331788"/>
          </p:xfrm>
          <a:graphic>
            <a:graphicData uri="http://schemas.openxmlformats.org/presentationml/2006/ole">
              <mc:AlternateContent xmlns:mc="http://schemas.openxmlformats.org/markup-compatibility/2006">
                <mc:Choice xmlns:v="urn:schemas-microsoft-com:vml" Requires="v">
                  <p:oleObj spid="_x0000_s89486" name="Equation" r:id="rId28" imgW="126720" imgH="164880" progId="">
                    <p:embed/>
                  </p:oleObj>
                </mc:Choice>
                <mc:Fallback>
                  <p:oleObj name="Equation" r:id="rId28" imgW="126720" imgH="164880" progId="">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484533" y="3352800"/>
                          <a:ext cx="338667" cy="331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3601" name="Object 113"/>
            <p:cNvGraphicFramePr>
              <a:graphicFrameLocks noChangeAspect="1"/>
            </p:cNvGraphicFramePr>
            <p:nvPr>
              <p:extLst/>
            </p:nvPr>
          </p:nvGraphicFramePr>
          <p:xfrm>
            <a:off x="4572000" y="3478214"/>
            <a:ext cx="406400" cy="331787"/>
          </p:xfrm>
          <a:graphic>
            <a:graphicData uri="http://schemas.openxmlformats.org/presentationml/2006/ole">
              <mc:AlternateContent xmlns:mc="http://schemas.openxmlformats.org/markup-compatibility/2006">
                <mc:Choice xmlns:v="urn:schemas-microsoft-com:vml" Requires="v">
                  <p:oleObj spid="_x0000_s89487" name="Equation" r:id="rId30" imgW="152268" imgH="164957" progId="">
                    <p:embed/>
                  </p:oleObj>
                </mc:Choice>
                <mc:Fallback>
                  <p:oleObj name="Equation" r:id="rId30" imgW="152268" imgH="164957" progId="">
                    <p:embed/>
                    <p:pic>
                      <p:nvPicPr>
                        <p:cNvPr id="0" name=""/>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572000" y="3478214"/>
                          <a:ext cx="406400" cy="3317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cxnSp>
        <p:nvCxnSpPr>
          <p:cNvPr id="35" name="Straight Connector 34"/>
          <p:cNvCxnSpPr/>
          <p:nvPr/>
        </p:nvCxnSpPr>
        <p:spPr>
          <a:xfrm>
            <a:off x="6674152" y="1784104"/>
            <a:ext cx="2844800" cy="0"/>
          </a:xfrm>
          <a:prstGeom prst="line">
            <a:avLst/>
          </a:prstGeom>
        </p:spPr>
        <p:style>
          <a:lnRef idx="2">
            <a:schemeClr val="dk1"/>
          </a:lnRef>
          <a:fillRef idx="0">
            <a:schemeClr val="dk1"/>
          </a:fillRef>
          <a:effectRef idx="1">
            <a:schemeClr val="dk1"/>
          </a:effectRef>
          <a:fontRef idx="minor">
            <a:schemeClr val="tx1"/>
          </a:fontRef>
        </p:style>
      </p:cxnSp>
      <p:graphicFrame>
        <p:nvGraphicFramePr>
          <p:cNvPr id="36" name="Object 100"/>
          <p:cNvGraphicFramePr>
            <a:graphicFrameLocks noChangeAspect="1"/>
          </p:cNvGraphicFramePr>
          <p:nvPr>
            <p:extLst/>
          </p:nvPr>
        </p:nvGraphicFramePr>
        <p:xfrm>
          <a:off x="6737658" y="1193563"/>
          <a:ext cx="461433" cy="519113"/>
        </p:xfrm>
        <a:graphic>
          <a:graphicData uri="http://schemas.openxmlformats.org/presentationml/2006/ole">
            <mc:AlternateContent xmlns:mc="http://schemas.openxmlformats.org/markup-compatibility/2006">
              <mc:Choice xmlns:v="urn:schemas-microsoft-com:vml" Requires="v">
                <p:oleObj spid="_x0000_s89488" name="Equation" r:id="rId32" imgW="152280" imgH="228600" progId="">
                  <p:embed/>
                </p:oleObj>
              </mc:Choice>
              <mc:Fallback>
                <p:oleObj name="Equation" r:id="rId32" imgW="152280" imgH="2286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7658" y="1193563"/>
                        <a:ext cx="461433" cy="519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 name="Object 101"/>
          <p:cNvGraphicFramePr>
            <a:graphicFrameLocks noChangeAspect="1"/>
          </p:cNvGraphicFramePr>
          <p:nvPr>
            <p:extLst/>
          </p:nvPr>
        </p:nvGraphicFramePr>
        <p:xfrm>
          <a:off x="6739772" y="1874592"/>
          <a:ext cx="423333" cy="519112"/>
        </p:xfrm>
        <a:graphic>
          <a:graphicData uri="http://schemas.openxmlformats.org/presentationml/2006/ole">
            <mc:AlternateContent xmlns:mc="http://schemas.openxmlformats.org/markup-compatibility/2006">
              <mc:Choice xmlns:v="urn:schemas-microsoft-com:vml" Requires="v">
                <p:oleObj spid="_x0000_s89489" name="Equation" r:id="rId33" imgW="139680" imgH="228600" progId="">
                  <p:embed/>
                </p:oleObj>
              </mc:Choice>
              <mc:Fallback>
                <p:oleObj name="Equation" r:id="rId33" imgW="139680" imgH="2286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9772" y="1874592"/>
                        <a:ext cx="423333" cy="519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39" name="Straight Connector 38"/>
          <p:cNvCxnSpPr/>
          <p:nvPr/>
        </p:nvCxnSpPr>
        <p:spPr>
          <a:xfrm>
            <a:off x="6775752" y="2546104"/>
            <a:ext cx="2844800" cy="0"/>
          </a:xfrm>
          <a:prstGeom prst="line">
            <a:avLst/>
          </a:prstGeom>
        </p:spPr>
        <p:style>
          <a:lnRef idx="2">
            <a:schemeClr val="dk1"/>
          </a:lnRef>
          <a:fillRef idx="0">
            <a:schemeClr val="dk1"/>
          </a:fillRef>
          <a:effectRef idx="1">
            <a:schemeClr val="dk1"/>
          </a:effectRef>
          <a:fontRef idx="minor">
            <a:schemeClr val="tx1"/>
          </a:fontRef>
        </p:style>
      </p:cxnSp>
      <p:cxnSp>
        <p:nvCxnSpPr>
          <p:cNvPr id="40" name="Straight Arrow Connector 39"/>
          <p:cNvCxnSpPr/>
          <p:nvPr/>
        </p:nvCxnSpPr>
        <p:spPr>
          <a:xfrm>
            <a:off x="8876119" y="1174504"/>
            <a:ext cx="254000" cy="1371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1" name="Straight Arrow Connector 40"/>
          <p:cNvCxnSpPr/>
          <p:nvPr/>
        </p:nvCxnSpPr>
        <p:spPr>
          <a:xfrm>
            <a:off x="9639603" y="1195142"/>
            <a:ext cx="165100" cy="43656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aphicFrame>
        <p:nvGraphicFramePr>
          <p:cNvPr id="43" name="Object 102"/>
          <p:cNvGraphicFramePr>
            <a:graphicFrameLocks noChangeAspect="1"/>
          </p:cNvGraphicFramePr>
          <p:nvPr>
            <p:extLst/>
          </p:nvPr>
        </p:nvGraphicFramePr>
        <p:xfrm>
          <a:off x="8672919" y="869704"/>
          <a:ext cx="406400" cy="331788"/>
        </p:xfrm>
        <a:graphic>
          <a:graphicData uri="http://schemas.openxmlformats.org/presentationml/2006/ole">
            <mc:AlternateContent xmlns:mc="http://schemas.openxmlformats.org/markup-compatibility/2006">
              <mc:Choice xmlns:v="urn:schemas-microsoft-com:vml" Requires="v">
                <p:oleObj spid="_x0000_s89490" name="Equation" r:id="rId34" imgW="152280" imgH="164880" progId="">
                  <p:embed/>
                </p:oleObj>
              </mc:Choice>
              <mc:Fallback>
                <p:oleObj name="Equation" r:id="rId34" imgW="152280" imgH="16488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72919" y="869704"/>
                        <a:ext cx="406400" cy="331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46" name="Straight Connector 45"/>
          <p:cNvCxnSpPr/>
          <p:nvPr/>
        </p:nvCxnSpPr>
        <p:spPr>
          <a:xfrm>
            <a:off x="6775752" y="3308104"/>
            <a:ext cx="2844800" cy="0"/>
          </a:xfrm>
          <a:prstGeom prst="line">
            <a:avLst/>
          </a:prstGeom>
        </p:spPr>
        <p:style>
          <a:lnRef idx="2">
            <a:schemeClr val="dk1"/>
          </a:lnRef>
          <a:fillRef idx="0">
            <a:schemeClr val="dk1"/>
          </a:fillRef>
          <a:effectRef idx="1">
            <a:schemeClr val="dk1"/>
          </a:effectRef>
          <a:fontRef idx="minor">
            <a:schemeClr val="tx1"/>
          </a:fontRef>
        </p:style>
      </p:cxnSp>
      <p:cxnSp>
        <p:nvCxnSpPr>
          <p:cNvPr id="47" name="Straight Connector 46"/>
          <p:cNvCxnSpPr/>
          <p:nvPr/>
        </p:nvCxnSpPr>
        <p:spPr>
          <a:xfrm>
            <a:off x="6877352" y="4070104"/>
            <a:ext cx="2844800" cy="0"/>
          </a:xfrm>
          <a:prstGeom prst="line">
            <a:avLst/>
          </a:prstGeom>
        </p:spPr>
        <p:style>
          <a:lnRef idx="2">
            <a:schemeClr val="dk1"/>
          </a:lnRef>
          <a:fillRef idx="0">
            <a:schemeClr val="dk1"/>
          </a:fillRef>
          <a:effectRef idx="1">
            <a:schemeClr val="dk1"/>
          </a:effectRef>
          <a:fontRef idx="minor">
            <a:schemeClr val="tx1"/>
          </a:fontRef>
        </p:style>
      </p:cxnSp>
      <p:graphicFrame>
        <p:nvGraphicFramePr>
          <p:cNvPr id="53" name="Object 107"/>
          <p:cNvGraphicFramePr>
            <a:graphicFrameLocks noChangeAspect="1"/>
          </p:cNvGraphicFramePr>
          <p:nvPr>
            <p:extLst/>
          </p:nvPr>
        </p:nvGraphicFramePr>
        <p:xfrm>
          <a:off x="6775758" y="2641363"/>
          <a:ext cx="461433" cy="519113"/>
        </p:xfrm>
        <a:graphic>
          <a:graphicData uri="http://schemas.openxmlformats.org/presentationml/2006/ole">
            <mc:AlternateContent xmlns:mc="http://schemas.openxmlformats.org/markup-compatibility/2006">
              <mc:Choice xmlns:v="urn:schemas-microsoft-com:vml" Requires="v">
                <p:oleObj spid="_x0000_s89491" name="Equation" r:id="rId35" imgW="152280" imgH="228600" progId="">
                  <p:embed/>
                </p:oleObj>
              </mc:Choice>
              <mc:Fallback>
                <p:oleObj name="Equation" r:id="rId35" imgW="152280" imgH="228600" progId="">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775758" y="2641363"/>
                        <a:ext cx="461433" cy="519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4" name="Object 108"/>
          <p:cNvGraphicFramePr>
            <a:graphicFrameLocks noChangeAspect="1"/>
          </p:cNvGraphicFramePr>
          <p:nvPr>
            <p:extLst/>
          </p:nvPr>
        </p:nvGraphicFramePr>
        <p:xfrm>
          <a:off x="6758825" y="3398592"/>
          <a:ext cx="461433" cy="519112"/>
        </p:xfrm>
        <a:graphic>
          <a:graphicData uri="http://schemas.openxmlformats.org/presentationml/2006/ole">
            <mc:AlternateContent xmlns:mc="http://schemas.openxmlformats.org/markup-compatibility/2006">
              <mc:Choice xmlns:v="urn:schemas-microsoft-com:vml" Requires="v">
                <p:oleObj spid="_x0000_s89492" name="Equation" r:id="rId36" imgW="152280" imgH="228600" progId="">
                  <p:embed/>
                </p:oleObj>
              </mc:Choice>
              <mc:Fallback>
                <p:oleObj name="Equation" r:id="rId36" imgW="152280" imgH="228600" progId="">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758825" y="3398592"/>
                        <a:ext cx="461433" cy="519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55" name="Straight Arrow Connector 54"/>
          <p:cNvCxnSpPr/>
          <p:nvPr/>
        </p:nvCxnSpPr>
        <p:spPr>
          <a:xfrm flipV="1">
            <a:off x="9130544" y="1174511"/>
            <a:ext cx="490008" cy="137160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aphicFrame>
        <p:nvGraphicFramePr>
          <p:cNvPr id="56" name="Object 109"/>
          <p:cNvGraphicFramePr>
            <a:graphicFrameLocks noChangeAspect="1"/>
          </p:cNvGraphicFramePr>
          <p:nvPr>
            <p:extLst/>
          </p:nvPr>
        </p:nvGraphicFramePr>
        <p:xfrm>
          <a:off x="9400421" y="830022"/>
          <a:ext cx="440267" cy="357187"/>
        </p:xfrm>
        <a:graphic>
          <a:graphicData uri="http://schemas.openxmlformats.org/presentationml/2006/ole">
            <mc:AlternateContent xmlns:mc="http://schemas.openxmlformats.org/markup-compatibility/2006">
              <mc:Choice xmlns:v="urn:schemas-microsoft-com:vml" Requires="v">
                <p:oleObj spid="_x0000_s89493" name="Equation" r:id="rId37" imgW="164880" imgH="177480" progId="">
                  <p:embed/>
                </p:oleObj>
              </mc:Choice>
              <mc:Fallback>
                <p:oleObj name="Equation" r:id="rId37" imgW="164880" imgH="177480" progId="">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400421" y="830022"/>
                        <a:ext cx="440267" cy="357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7" name="Object 110"/>
          <p:cNvGraphicFramePr>
            <a:graphicFrameLocks noChangeAspect="1"/>
          </p:cNvGraphicFramePr>
          <p:nvPr>
            <p:extLst/>
          </p:nvPr>
        </p:nvGraphicFramePr>
        <p:xfrm>
          <a:off x="9789888" y="1299926"/>
          <a:ext cx="474133" cy="331787"/>
        </p:xfrm>
        <a:graphic>
          <a:graphicData uri="http://schemas.openxmlformats.org/presentationml/2006/ole">
            <mc:AlternateContent xmlns:mc="http://schemas.openxmlformats.org/markup-compatibility/2006">
              <mc:Choice xmlns:v="urn:schemas-microsoft-com:vml" Requires="v">
                <p:oleObj spid="_x0000_s89494" name="Equation" r:id="rId38" imgW="177480" imgH="164880" progId="">
                  <p:embed/>
                </p:oleObj>
              </mc:Choice>
              <mc:Fallback>
                <p:oleObj name="Equation" r:id="rId38" imgW="177480" imgH="164880" progId="">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789888" y="1299926"/>
                        <a:ext cx="474133" cy="3317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58" name="Straight Arrow Connector 57"/>
          <p:cNvCxnSpPr/>
          <p:nvPr/>
        </p:nvCxnSpPr>
        <p:spPr>
          <a:xfrm>
            <a:off x="9783536" y="1617419"/>
            <a:ext cx="446616" cy="928687"/>
          </a:xfrm>
          <a:prstGeom prst="straightConnector1">
            <a:avLst/>
          </a:prstGeom>
          <a:ln>
            <a:prstDash val="dash"/>
            <a:tailEnd type="arrow"/>
          </a:ln>
        </p:spPr>
        <p:style>
          <a:lnRef idx="2">
            <a:schemeClr val="dk1"/>
          </a:lnRef>
          <a:fillRef idx="0">
            <a:schemeClr val="dk1"/>
          </a:fillRef>
          <a:effectRef idx="1">
            <a:schemeClr val="dk1"/>
          </a:effectRef>
          <a:fontRef idx="minor">
            <a:schemeClr val="tx1"/>
          </a:fontRef>
        </p:style>
      </p:cxnSp>
      <p:cxnSp>
        <p:nvCxnSpPr>
          <p:cNvPr id="59" name="Straight Arrow Connector 58"/>
          <p:cNvCxnSpPr/>
          <p:nvPr/>
        </p:nvCxnSpPr>
        <p:spPr>
          <a:xfrm flipV="1">
            <a:off x="10253439" y="1555504"/>
            <a:ext cx="484716" cy="928688"/>
          </a:xfrm>
          <a:prstGeom prst="straightConnector1">
            <a:avLst/>
          </a:prstGeom>
          <a:ln>
            <a:prstDash val="dash"/>
            <a:tailEnd type="arrow"/>
          </a:ln>
        </p:spPr>
        <p:style>
          <a:lnRef idx="2">
            <a:schemeClr val="dk1"/>
          </a:lnRef>
          <a:fillRef idx="0">
            <a:schemeClr val="dk1"/>
          </a:fillRef>
          <a:effectRef idx="1">
            <a:schemeClr val="dk1"/>
          </a:effectRef>
          <a:fontRef idx="minor">
            <a:schemeClr val="tx1"/>
          </a:fontRef>
        </p:style>
      </p:cxnSp>
      <p:graphicFrame>
        <p:nvGraphicFramePr>
          <p:cNvPr id="60" name="Object 111"/>
          <p:cNvGraphicFramePr>
            <a:graphicFrameLocks noChangeAspect="1"/>
          </p:cNvGraphicFramePr>
          <p:nvPr>
            <p:extLst/>
          </p:nvPr>
        </p:nvGraphicFramePr>
        <p:xfrm>
          <a:off x="10636552" y="1265001"/>
          <a:ext cx="372533" cy="357187"/>
        </p:xfrm>
        <a:graphic>
          <a:graphicData uri="http://schemas.openxmlformats.org/presentationml/2006/ole">
            <mc:AlternateContent xmlns:mc="http://schemas.openxmlformats.org/markup-compatibility/2006">
              <mc:Choice xmlns:v="urn:schemas-microsoft-com:vml" Requires="v">
                <p:oleObj spid="_x0000_s89495" name="Equation" r:id="rId39" imgW="139680" imgH="177480" progId="">
                  <p:embed/>
                </p:oleObj>
              </mc:Choice>
              <mc:Fallback>
                <p:oleObj name="Equation" r:id="rId39" imgW="139680" imgH="177480" progId="">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636552" y="1265001"/>
                        <a:ext cx="372533" cy="357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 name="Object 112"/>
          <p:cNvGraphicFramePr>
            <a:graphicFrameLocks noChangeAspect="1"/>
          </p:cNvGraphicFramePr>
          <p:nvPr>
            <p:extLst/>
          </p:nvPr>
        </p:nvGraphicFramePr>
        <p:xfrm>
          <a:off x="10196285" y="2469904"/>
          <a:ext cx="338667" cy="331788"/>
        </p:xfrm>
        <a:graphic>
          <a:graphicData uri="http://schemas.openxmlformats.org/presentationml/2006/ole">
            <mc:AlternateContent xmlns:mc="http://schemas.openxmlformats.org/markup-compatibility/2006">
              <mc:Choice xmlns:v="urn:schemas-microsoft-com:vml" Requires="v">
                <p:oleObj spid="_x0000_s89496" name="Equation" r:id="rId40" imgW="126720" imgH="164880" progId="">
                  <p:embed/>
                </p:oleObj>
              </mc:Choice>
              <mc:Fallback>
                <p:oleObj name="Equation" r:id="rId40" imgW="126720" imgH="164880" progId="">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0196285" y="2469904"/>
                        <a:ext cx="338667" cy="331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2" name="Object 113"/>
          <p:cNvGraphicFramePr>
            <a:graphicFrameLocks noChangeAspect="1"/>
          </p:cNvGraphicFramePr>
          <p:nvPr>
            <p:extLst/>
          </p:nvPr>
        </p:nvGraphicFramePr>
        <p:xfrm>
          <a:off x="8876119" y="2595326"/>
          <a:ext cx="406400" cy="331787"/>
        </p:xfrm>
        <a:graphic>
          <a:graphicData uri="http://schemas.openxmlformats.org/presentationml/2006/ole">
            <mc:AlternateContent xmlns:mc="http://schemas.openxmlformats.org/markup-compatibility/2006">
              <mc:Choice xmlns:v="urn:schemas-microsoft-com:vml" Requires="v">
                <p:oleObj spid="_x0000_s89497" name="Equation" r:id="rId41" imgW="152268" imgH="164957" progId="">
                  <p:embed/>
                </p:oleObj>
              </mc:Choice>
              <mc:Fallback>
                <p:oleObj name="Equation" r:id="rId41" imgW="152268" imgH="164957" progId="">
                  <p:embed/>
                  <p:pic>
                    <p:nvPicPr>
                      <p:cNvPr id="0" name=""/>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8876119" y="2595326"/>
                        <a:ext cx="406400" cy="3317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内容占位符 3"/>
          <p:cNvSpPr>
            <a:spLocks noGrp="1"/>
          </p:cNvSpPr>
          <p:nvPr>
            <p:ph idx="1"/>
          </p:nvPr>
        </p:nvSpPr>
        <p:spPr/>
        <p:txBody>
          <a:bodyPr/>
          <a:lstStyle/>
          <a:p>
            <a:endParaRPr lang="en-US"/>
          </a:p>
        </p:txBody>
      </p:sp>
      <p:sp>
        <p:nvSpPr>
          <p:cNvPr id="5" name="Slide Number Placeholder 4"/>
          <p:cNvSpPr>
            <a:spLocks noGrp="1"/>
          </p:cNvSpPr>
          <p:nvPr>
            <p:ph type="sldNum" sz="quarter" idx="12"/>
          </p:nvPr>
        </p:nvSpPr>
        <p:spPr/>
        <p:txBody>
          <a:bodyPr/>
          <a:lstStyle/>
          <a:p>
            <a:fld id="{FC733198-011E-4E74-9CBE-D2138561C345}" type="slidenum">
              <a:rPr lang="en-US" smtClean="0">
                <a:solidFill>
                  <a:prstClr val="black"/>
                </a:solidFill>
              </a:rPr>
              <a:pPr/>
              <a:t>119</a:t>
            </a:fld>
            <a:endParaRPr lang="en-US">
              <a:solidFill>
                <a:prstClr val="black"/>
              </a:solidFill>
            </a:endParaRPr>
          </a:p>
        </p:txBody>
      </p:sp>
    </p:spTree>
    <p:extLst>
      <p:ext uri="{BB962C8B-B14F-4D97-AF65-F5344CB8AC3E}">
        <p14:creationId xmlns:p14="http://schemas.microsoft.com/office/powerpoint/2010/main" val="30691198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nSpc>
                <a:spcPct val="120000"/>
              </a:lnSpc>
            </a:pPr>
            <a:r>
              <a:rPr lang="en-US" sz="3200" b="0" strike="noStrike" spc="-1" dirty="0" smtClean="0">
                <a:solidFill>
                  <a:srgbClr val="000000"/>
                </a:solidFill>
                <a:uFill>
                  <a:solidFill>
                    <a:srgbClr val="FFFFFF"/>
                  </a:solidFill>
                </a:uFill>
              </a:rPr>
              <a:t>As the industry trend moved to deep water and complex and complicated on-shore and off-shore plays, these methods bumped up against their assumptions – and they became less than effective or would fail</a:t>
            </a:r>
            <a:r>
              <a:rPr lang="en-US" sz="3200" spc="-1" dirty="0">
                <a:solidFill>
                  <a:srgbClr val="000000"/>
                </a:solidFill>
                <a:uFill>
                  <a:solidFill>
                    <a:srgbClr val="FFFFFF"/>
                  </a:solidFill>
                </a:uFill>
              </a:rPr>
              <a:t>.</a:t>
            </a:r>
            <a:endParaRPr lang="en-US" sz="3200" b="0" strike="noStrike" spc="-1" dirty="0" smtClean="0">
              <a:solidFill>
                <a:srgbClr val="000000"/>
              </a:solidFill>
              <a:uFill>
                <a:solidFill>
                  <a:srgbClr val="FFFFFF"/>
                </a:solidFill>
              </a:uFill>
            </a:endParaRPr>
          </a:p>
          <a:p>
            <a:endParaRPr lang="en-US" dirty="0"/>
          </a:p>
        </p:txBody>
      </p:sp>
      <p:sp>
        <p:nvSpPr>
          <p:cNvPr id="5" name="Slide Number Placeholder 4"/>
          <p:cNvSpPr>
            <a:spLocks noGrp="1"/>
          </p:cNvSpPr>
          <p:nvPr>
            <p:ph type="sldNum" sz="quarter" idx="12"/>
          </p:nvPr>
        </p:nvSpPr>
        <p:spPr/>
        <p:txBody>
          <a:bodyPr/>
          <a:lstStyle/>
          <a:p>
            <a:fld id="{0F7FF217-659E-FB41-8574-CC8F697A85F1}" type="slidenum">
              <a:rPr lang="en-US" smtClean="0"/>
              <a:t>12</a:t>
            </a:fld>
            <a:endParaRPr lang="en-US"/>
          </a:p>
        </p:txBody>
      </p:sp>
    </p:spTree>
    <p:extLst>
      <p:ext uri="{BB962C8B-B14F-4D97-AF65-F5344CB8AC3E}">
        <p14:creationId xmlns:p14="http://schemas.microsoft.com/office/powerpoint/2010/main" val="259399242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en-US"/>
          </a:p>
        </p:txBody>
      </p:sp>
      <p:sp>
        <p:nvSpPr>
          <p:cNvPr id="5" name="Content Placeholder 20"/>
          <p:cNvSpPr>
            <a:spLocks noGrp="1"/>
          </p:cNvSpPr>
          <p:nvPr>
            <p:ph idx="1"/>
          </p:nvPr>
        </p:nvSpPr>
        <p:spPr>
          <a:xfrm>
            <a:off x="838200" y="1985201"/>
            <a:ext cx="10515600" cy="1668025"/>
          </a:xfrm>
        </p:spPr>
        <p:txBody>
          <a:bodyPr/>
          <a:lstStyle/>
          <a:p>
            <a:r>
              <a:rPr lang="en-US" dirty="0" smtClean="0"/>
              <a:t>These two figures have the same </a:t>
            </a:r>
            <a:r>
              <a:rPr lang="en-US" u="sng" dirty="0" smtClean="0"/>
              <a:t>exact</a:t>
            </a:r>
            <a:r>
              <a:rPr lang="en-US" dirty="0" smtClean="0"/>
              <a:t> process in obtaining an approximate image of primary HIJ. To call that process migrating ABC…GIJ makes no sense. How can the migration of an event not care about the history of the event? </a:t>
            </a:r>
            <a:endParaRPr lang="en-US" dirty="0"/>
          </a:p>
        </p:txBody>
      </p:sp>
      <p:sp>
        <p:nvSpPr>
          <p:cNvPr id="3" name="Slide Number Placeholder 2"/>
          <p:cNvSpPr>
            <a:spLocks noGrp="1"/>
          </p:cNvSpPr>
          <p:nvPr>
            <p:ph type="sldNum" sz="quarter" idx="12"/>
          </p:nvPr>
        </p:nvSpPr>
        <p:spPr/>
        <p:txBody>
          <a:bodyPr/>
          <a:lstStyle/>
          <a:p>
            <a:fld id="{FC733198-011E-4E74-9CBE-D2138561C345}" type="slidenum">
              <a:rPr lang="en-US" smtClean="0">
                <a:solidFill>
                  <a:prstClr val="black"/>
                </a:solidFill>
              </a:rPr>
              <a:pPr/>
              <a:t>120</a:t>
            </a:fld>
            <a:endParaRPr lang="en-US">
              <a:solidFill>
                <a:prstClr val="black"/>
              </a:solidFill>
            </a:endParaRPr>
          </a:p>
        </p:txBody>
      </p:sp>
    </p:spTree>
    <p:extLst>
      <p:ext uri="{BB962C8B-B14F-4D97-AF65-F5344CB8AC3E}">
        <p14:creationId xmlns:p14="http://schemas.microsoft.com/office/powerpoint/2010/main" val="394878649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72514" y="772510"/>
            <a:ext cx="10279119" cy="923330"/>
          </a:xfrm>
          <a:prstGeom prst="rect">
            <a:avLst/>
          </a:prstGeom>
          <a:noFill/>
        </p:spPr>
        <p:txBody>
          <a:bodyPr wrap="square" rtlCol="0">
            <a:spAutoFit/>
          </a:bodyPr>
          <a:lstStyle/>
          <a:p>
            <a:r>
              <a:rPr lang="en-US" sz="5400" dirty="0" smtClean="0">
                <a:solidFill>
                  <a:prstClr val="black"/>
                </a:solidFill>
              </a:rPr>
              <a:t>Imaging primaries</a:t>
            </a:r>
            <a:endParaRPr lang="en-US" sz="5400" dirty="0">
              <a:solidFill>
                <a:prstClr val="black"/>
              </a:solidFill>
            </a:endParaRPr>
          </a:p>
        </p:txBody>
      </p:sp>
      <p:sp>
        <p:nvSpPr>
          <p:cNvPr id="4" name="TextBox 3"/>
          <p:cNvSpPr txBox="1"/>
          <p:nvPr/>
        </p:nvSpPr>
        <p:spPr>
          <a:xfrm>
            <a:off x="945935" y="2333297"/>
            <a:ext cx="10373711" cy="1754326"/>
          </a:xfrm>
          <a:prstGeom prst="rect">
            <a:avLst/>
          </a:prstGeom>
          <a:noFill/>
        </p:spPr>
        <p:txBody>
          <a:bodyPr wrap="square" rtlCol="0">
            <a:spAutoFit/>
          </a:bodyPr>
          <a:lstStyle/>
          <a:p>
            <a:pPr marL="342900" indent="-342900">
              <a:buFont typeface="+mj-lt"/>
              <a:buAutoNum type="arabicPeriod"/>
            </a:pPr>
            <a:r>
              <a:rPr lang="en-US" sz="3600" dirty="0" smtClean="0">
                <a:solidFill>
                  <a:srgbClr val="FF0000"/>
                </a:solidFill>
              </a:rPr>
              <a:t> Imaging </a:t>
            </a:r>
            <a:r>
              <a:rPr lang="en-US" sz="3600" u="sng" dirty="0" smtClean="0">
                <a:solidFill>
                  <a:srgbClr val="FF0000"/>
                </a:solidFill>
              </a:rPr>
              <a:t>recorded</a:t>
            </a:r>
            <a:r>
              <a:rPr lang="en-US" sz="3600" dirty="0" smtClean="0">
                <a:solidFill>
                  <a:srgbClr val="FF0000"/>
                </a:solidFill>
              </a:rPr>
              <a:t> primaries</a:t>
            </a:r>
          </a:p>
          <a:p>
            <a:pPr marL="342900" indent="-342900">
              <a:buFont typeface="+mj-lt"/>
              <a:buAutoNum type="arabicPeriod"/>
            </a:pPr>
            <a:r>
              <a:rPr lang="en-US" sz="3600" dirty="0" smtClean="0">
                <a:solidFill>
                  <a:srgbClr val="FF0000"/>
                </a:solidFill>
              </a:rPr>
              <a:t> Finding the approximate image of an </a:t>
            </a:r>
            <a:r>
              <a:rPr lang="en-US" sz="3600" u="sng" dirty="0" smtClean="0">
                <a:solidFill>
                  <a:srgbClr val="FF0000"/>
                </a:solidFill>
              </a:rPr>
              <a:t>unrecorded </a:t>
            </a:r>
            <a:r>
              <a:rPr lang="en-US" sz="3600" dirty="0" smtClean="0">
                <a:solidFill>
                  <a:srgbClr val="FF0000"/>
                </a:solidFill>
              </a:rPr>
              <a:t>primary</a:t>
            </a:r>
            <a:endParaRPr lang="en-US" sz="3600" dirty="0">
              <a:solidFill>
                <a:srgbClr val="FF0000"/>
              </a:solidFill>
            </a:endParaRPr>
          </a:p>
        </p:txBody>
      </p:sp>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121</a:t>
            </a:fld>
            <a:endParaRPr lang="en-US">
              <a:solidFill>
                <a:prstClr val="black"/>
              </a:solidFill>
            </a:endParaRPr>
          </a:p>
        </p:txBody>
      </p:sp>
    </p:spTree>
    <p:extLst>
      <p:ext uri="{BB962C8B-B14F-4D97-AF65-F5344CB8AC3E}">
        <p14:creationId xmlns:p14="http://schemas.microsoft.com/office/powerpoint/2010/main" val="77974184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45935" y="2333305"/>
            <a:ext cx="10373711" cy="646331"/>
          </a:xfrm>
          <a:prstGeom prst="rect">
            <a:avLst/>
          </a:prstGeom>
          <a:noFill/>
        </p:spPr>
        <p:txBody>
          <a:bodyPr wrap="square" rtlCol="0">
            <a:spAutoFit/>
          </a:bodyPr>
          <a:lstStyle/>
          <a:p>
            <a:pPr marL="342900" indent="-342900">
              <a:buFont typeface="+mj-lt"/>
              <a:buAutoNum type="arabicPeriod"/>
            </a:pPr>
            <a:r>
              <a:rPr lang="en-US" sz="3600" dirty="0" smtClean="0">
                <a:solidFill>
                  <a:srgbClr val="FF0000"/>
                </a:solidFill>
              </a:rPr>
              <a:t> Imaging </a:t>
            </a:r>
            <a:r>
              <a:rPr lang="en-US" sz="3600" u="sng" dirty="0" smtClean="0">
                <a:solidFill>
                  <a:srgbClr val="FF0000"/>
                </a:solidFill>
              </a:rPr>
              <a:t>recorded</a:t>
            </a:r>
            <a:r>
              <a:rPr lang="en-US" sz="3600" dirty="0" smtClean="0">
                <a:solidFill>
                  <a:srgbClr val="FF0000"/>
                </a:solidFill>
              </a:rPr>
              <a:t> primaries</a:t>
            </a:r>
          </a:p>
        </p:txBody>
      </p:sp>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122</a:t>
            </a:fld>
            <a:endParaRPr lang="en-US">
              <a:solidFill>
                <a:prstClr val="black"/>
              </a:solidFill>
            </a:endParaRPr>
          </a:p>
        </p:txBody>
      </p:sp>
    </p:spTree>
    <p:extLst>
      <p:ext uri="{BB962C8B-B14F-4D97-AF65-F5344CB8AC3E}">
        <p14:creationId xmlns:p14="http://schemas.microsoft.com/office/powerpoint/2010/main" val="411824441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2153" y="472966"/>
            <a:ext cx="10704787" cy="1077218"/>
          </a:xfrm>
          <a:prstGeom prst="rect">
            <a:avLst/>
          </a:prstGeom>
          <a:noFill/>
        </p:spPr>
        <p:txBody>
          <a:bodyPr wrap="square" rtlCol="0">
            <a:spAutoFit/>
          </a:bodyPr>
          <a:lstStyle/>
          <a:p>
            <a:r>
              <a:rPr lang="en-US" sz="3200" dirty="0" smtClean="0">
                <a:solidFill>
                  <a:prstClr val="black"/>
                </a:solidFill>
              </a:rPr>
              <a:t>What happens to multiples with methods that image recorded primaries</a:t>
            </a:r>
            <a:endParaRPr lang="en-US" sz="3200" dirty="0">
              <a:solidFill>
                <a:prstClr val="black"/>
              </a:solidFill>
            </a:endParaRPr>
          </a:p>
        </p:txBody>
      </p:sp>
      <p:pic>
        <p:nvPicPr>
          <p:cNvPr id="6553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029" y="2790500"/>
            <a:ext cx="4463531" cy="1828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54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9721" y="2790504"/>
            <a:ext cx="5797219" cy="3263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119358" y="5565236"/>
            <a:ext cx="6306207" cy="954107"/>
          </a:xfrm>
          <a:prstGeom prst="rect">
            <a:avLst/>
          </a:prstGeom>
          <a:noFill/>
        </p:spPr>
        <p:txBody>
          <a:bodyPr wrap="square" rtlCol="0">
            <a:spAutoFit/>
          </a:bodyPr>
          <a:lstStyle/>
          <a:p>
            <a:r>
              <a:rPr lang="en-US" sz="2800" dirty="0" smtClean="0">
                <a:solidFill>
                  <a:srgbClr val="FF0000"/>
                </a:solidFill>
              </a:rPr>
              <a:t>Multiples cause false images when migrating primaries</a:t>
            </a:r>
            <a:endParaRPr lang="en-US" sz="2800" dirty="0">
              <a:solidFill>
                <a:srgbClr val="FF0000"/>
              </a:solidFill>
            </a:endParaRPr>
          </a:p>
        </p:txBody>
      </p:sp>
      <p:sp>
        <p:nvSpPr>
          <p:cNvPr id="8" name="TextBox 7"/>
          <p:cNvSpPr txBox="1"/>
          <p:nvPr/>
        </p:nvSpPr>
        <p:spPr>
          <a:xfrm>
            <a:off x="662158" y="1760483"/>
            <a:ext cx="6306207"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solidFill>
                  <a:srgbClr val="FF0000"/>
                </a:solidFill>
              </a:rPr>
              <a:t>Claerbout II</a:t>
            </a:r>
            <a:endParaRPr lang="en-US" sz="2800" dirty="0">
              <a:solidFill>
                <a:srgbClr val="FF0000"/>
              </a:solidFill>
            </a:endParaRPr>
          </a:p>
        </p:txBody>
      </p:sp>
      <mc:AlternateContent xmlns:mc="http://schemas.openxmlformats.org/markup-compatibility/2006" xmlns:a14="http://schemas.microsoft.com/office/drawing/2010/main">
        <mc:Choice Requires="a14">
          <p:sp>
            <p:nvSpPr>
              <p:cNvPr id="5" name="文本框 4"/>
              <p:cNvSpPr txBox="1"/>
              <p:nvPr/>
            </p:nvSpPr>
            <p:spPr>
              <a:xfrm>
                <a:off x="2473380" y="4907596"/>
                <a:ext cx="80197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a:rPr>
                          </m:ctrlPr>
                        </m:sSubPr>
                        <m:e>
                          <m:r>
                            <a:rPr lang="en-US" i="1" smtClean="0">
                              <a:solidFill>
                                <a:srgbClr val="FF0000"/>
                              </a:solidFill>
                              <a:latin typeface="Cambria Math" panose="02040503050406030204" pitchFamily="18" charset="0"/>
                            </a:rPr>
                            <m:t>𝑅</m:t>
                          </m:r>
                        </m:e>
                        <m:sub>
                          <m:r>
                            <a:rPr lang="en-US" i="1" smtClean="0">
                              <a:solidFill>
                                <a:srgbClr val="FF0000"/>
                              </a:solidFill>
                              <a:latin typeface="Cambria Math" panose="02040503050406030204" pitchFamily="18" charset="0"/>
                            </a:rPr>
                            <m:t>1</m:t>
                          </m:r>
                        </m:sub>
                      </m:sSub>
                    </m:oMath>
                  </m:oMathPara>
                </a14:m>
                <a:endParaRPr lang="en-US" dirty="0">
                  <a:solidFill>
                    <a:srgbClr val="FF0000"/>
                  </a:solidFill>
                </a:endParaRPr>
              </a:p>
            </p:txBody>
          </p:sp>
        </mc:Choice>
        <mc:Fallback xmlns="">
          <p:sp>
            <p:nvSpPr>
              <p:cNvPr id="5" name="文本框 4"/>
              <p:cNvSpPr txBox="1">
                <a:spLocks noRot="1" noChangeAspect="1" noMove="1" noResize="1" noEditPoints="1" noAdjustHandles="1" noChangeArrowheads="1" noChangeShapeType="1" noTextEdit="1"/>
              </p:cNvSpPr>
              <p:nvPr/>
            </p:nvSpPr>
            <p:spPr>
              <a:xfrm>
                <a:off x="2473378" y="4907596"/>
                <a:ext cx="801973" cy="369332"/>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文本框 6"/>
              <p:cNvSpPr txBox="1"/>
              <p:nvPr/>
            </p:nvSpPr>
            <p:spPr>
              <a:xfrm>
                <a:off x="9454247" y="4907604"/>
                <a:ext cx="487569" cy="2802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rgbClr val="FF0000"/>
                              </a:solidFill>
                              <a:latin typeface="Cambria Math"/>
                            </a:rPr>
                          </m:ctrlPr>
                        </m:sSubSupPr>
                        <m:e>
                          <m:r>
                            <a:rPr lang="en-US" i="1" smtClean="0">
                              <a:solidFill>
                                <a:srgbClr val="FF0000"/>
                              </a:solidFill>
                              <a:latin typeface="Cambria Math" panose="02040503050406030204" pitchFamily="18" charset="0"/>
                            </a:rPr>
                            <m:t>−</m:t>
                          </m:r>
                          <m:r>
                            <a:rPr lang="en-US" i="1" smtClean="0">
                              <a:solidFill>
                                <a:srgbClr val="FF0000"/>
                              </a:solidFill>
                              <a:latin typeface="Cambria Math" panose="02040503050406030204" pitchFamily="18" charset="0"/>
                            </a:rPr>
                            <m:t>𝑅</m:t>
                          </m:r>
                        </m:e>
                        <m:sub>
                          <m:r>
                            <a:rPr lang="en-US" i="1" smtClean="0">
                              <a:solidFill>
                                <a:srgbClr val="FF0000"/>
                              </a:solidFill>
                              <a:latin typeface="Cambria Math" panose="02040503050406030204" pitchFamily="18" charset="0"/>
                            </a:rPr>
                            <m:t>1</m:t>
                          </m:r>
                        </m:sub>
                        <m:sup>
                          <m:r>
                            <a:rPr lang="en-US" i="1" smtClean="0">
                              <a:solidFill>
                                <a:srgbClr val="FF0000"/>
                              </a:solidFill>
                              <a:latin typeface="Cambria Math" panose="02040503050406030204" pitchFamily="18" charset="0"/>
                            </a:rPr>
                            <m:t>2</m:t>
                          </m:r>
                        </m:sup>
                      </m:sSubSup>
                    </m:oMath>
                  </m:oMathPara>
                </a14:m>
                <a:endParaRPr lang="en-US" dirty="0">
                  <a:solidFill>
                    <a:srgbClr val="FF0000"/>
                  </a:solidFill>
                </a:endParaRPr>
              </a:p>
            </p:txBody>
          </p:sp>
        </mc:Choice>
        <mc:Fallback xmlns="">
          <p:sp>
            <p:nvSpPr>
              <p:cNvPr id="7" name="文本框 6"/>
              <p:cNvSpPr txBox="1">
                <a:spLocks noRot="1" noChangeAspect="1" noMove="1" noResize="1" noEditPoints="1" noAdjustHandles="1" noChangeArrowheads="1" noChangeShapeType="1" noTextEdit="1"/>
              </p:cNvSpPr>
              <p:nvPr/>
            </p:nvSpPr>
            <p:spPr>
              <a:xfrm>
                <a:off x="9454242" y="4907596"/>
                <a:ext cx="487569" cy="280205"/>
              </a:xfrm>
              <a:prstGeom prst="rect">
                <a:avLst/>
              </a:prstGeom>
              <a:blipFill rotWithShape="0">
                <a:blip r:embed="rId6"/>
                <a:stretch>
                  <a:fillRect l="-2500" t="-2174" r="-3750" b="-19565"/>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123</a:t>
            </a:fld>
            <a:endParaRPr lang="en-US">
              <a:solidFill>
                <a:prstClr val="black"/>
              </a:solidFill>
            </a:endParaRPr>
          </a:p>
        </p:txBody>
      </p:sp>
    </p:spTree>
    <p:extLst>
      <p:ext uri="{BB962C8B-B14F-4D97-AF65-F5344CB8AC3E}">
        <p14:creationId xmlns:p14="http://schemas.microsoft.com/office/powerpoint/2010/main" val="369313783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1"/>
          <p:cNvSpPr txBox="1"/>
          <p:nvPr/>
        </p:nvSpPr>
        <p:spPr>
          <a:xfrm>
            <a:off x="717967" y="2184234"/>
            <a:ext cx="10769600" cy="166199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smtClean="0">
                <a:solidFill>
                  <a:prstClr val="black"/>
                </a:solidFill>
              </a:rPr>
              <a:t>For smooth velocities, multiples produce false images and must be removed in any migration of primary and multiples, the same is true for Claerbout III</a:t>
            </a:r>
          </a:p>
          <a:p>
            <a:endParaRPr lang="en-US" dirty="0">
              <a:solidFill>
                <a:prstClr val="black"/>
              </a:solidFill>
            </a:endParaRPr>
          </a:p>
        </p:txBody>
      </p:sp>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124</a:t>
            </a:fld>
            <a:endParaRPr lang="en-US">
              <a:solidFill>
                <a:prstClr val="black"/>
              </a:solidFill>
            </a:endParaRPr>
          </a:p>
        </p:txBody>
      </p:sp>
    </p:spTree>
    <p:extLst>
      <p:ext uri="{BB962C8B-B14F-4D97-AF65-F5344CB8AC3E}">
        <p14:creationId xmlns:p14="http://schemas.microsoft.com/office/powerpoint/2010/main" val="221929501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9628" y="747185"/>
            <a:ext cx="10216056" cy="5262979"/>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solidFill>
                  <a:prstClr val="black"/>
                </a:solidFill>
              </a:rPr>
              <a:t>To image recorded primaries, using any imaging method, requires  first effectively removing multiples without damaging primaries</a:t>
            </a:r>
          </a:p>
          <a:p>
            <a:pPr marL="457200" indent="-457200">
              <a:buFont typeface="Arial" panose="020B0604020202020204" pitchFamily="34" charset="0"/>
              <a:buChar char="•"/>
            </a:pPr>
            <a:endParaRPr lang="en-US" sz="2800" dirty="0">
              <a:solidFill>
                <a:prstClr val="black"/>
              </a:solidFill>
            </a:endParaRPr>
          </a:p>
          <a:p>
            <a:pPr marL="457200" indent="-457200">
              <a:buFont typeface="Arial" panose="020B0604020202020204" pitchFamily="34" charset="0"/>
              <a:buChar char="•"/>
            </a:pPr>
            <a:r>
              <a:rPr lang="en-US" sz="2800" dirty="0" smtClean="0">
                <a:solidFill>
                  <a:prstClr val="black"/>
                </a:solidFill>
              </a:rPr>
              <a:t>While tremendous progress has occurred in the last 20 years (from ISS methods for FS and internal multiples), significant high priority challenges remain</a:t>
            </a:r>
          </a:p>
          <a:p>
            <a:pPr marL="457200" indent="-457200">
              <a:buFont typeface="Arial" panose="020B0604020202020204" pitchFamily="34" charset="0"/>
              <a:buChar char="•"/>
            </a:pPr>
            <a:endParaRPr lang="en-US" sz="2800" dirty="0">
              <a:solidFill>
                <a:prstClr val="black"/>
              </a:solidFill>
            </a:endParaRPr>
          </a:p>
          <a:p>
            <a:pPr marL="457200" indent="-457200">
              <a:buFont typeface="Arial" panose="020B0604020202020204" pitchFamily="34" charset="0"/>
              <a:buChar char="•"/>
            </a:pPr>
            <a:r>
              <a:rPr lang="en-US" sz="2800" dirty="0" smtClean="0">
                <a:solidFill>
                  <a:prstClr val="black"/>
                </a:solidFill>
              </a:rPr>
              <a:t>Responding to those challenges is a strategic priority for the petroleum industry – if not, the information and value of recorded primaries will remain only partially accessible and delivered. Only recorded primaries can deliver Stolt extended Claerbout III imaging and inversion benefits.</a:t>
            </a:r>
            <a:endParaRPr lang="en-US" sz="2800" dirty="0">
              <a:solidFill>
                <a:prstClr val="black"/>
              </a:solidFill>
            </a:endParaRPr>
          </a:p>
        </p:txBody>
      </p:sp>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125</a:t>
            </a:fld>
            <a:endParaRPr lang="en-US">
              <a:solidFill>
                <a:prstClr val="black"/>
              </a:solidFill>
            </a:endParaRPr>
          </a:p>
        </p:txBody>
      </p:sp>
    </p:spTree>
    <p:extLst>
      <p:ext uri="{BB962C8B-B14F-4D97-AF65-F5344CB8AC3E}">
        <p14:creationId xmlns:p14="http://schemas.microsoft.com/office/powerpoint/2010/main" val="205649211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45935" y="2333305"/>
            <a:ext cx="10373711" cy="1200329"/>
          </a:xfrm>
          <a:prstGeom prst="rect">
            <a:avLst/>
          </a:prstGeom>
          <a:noFill/>
        </p:spPr>
        <p:txBody>
          <a:bodyPr wrap="square" rtlCol="0">
            <a:spAutoFit/>
          </a:bodyPr>
          <a:lstStyle/>
          <a:p>
            <a:pPr marL="742950" indent="-742950">
              <a:buFont typeface="+mj-lt"/>
              <a:buAutoNum type="arabicPeriod" startAt="2"/>
            </a:pPr>
            <a:r>
              <a:rPr lang="en-US" sz="3600" dirty="0" smtClean="0">
                <a:solidFill>
                  <a:srgbClr val="FF0000"/>
                </a:solidFill>
              </a:rPr>
              <a:t>Finding the approximate image of an unrecorded primary</a:t>
            </a:r>
            <a:endParaRPr lang="en-US" sz="3600" dirty="0">
              <a:solidFill>
                <a:srgbClr val="FF0000"/>
              </a:solidFill>
            </a:endParaRPr>
          </a:p>
        </p:txBody>
      </p:sp>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126</a:t>
            </a:fld>
            <a:endParaRPr lang="en-US">
              <a:solidFill>
                <a:prstClr val="black"/>
              </a:solidFill>
            </a:endParaRPr>
          </a:p>
        </p:txBody>
      </p:sp>
    </p:spTree>
    <p:extLst>
      <p:ext uri="{BB962C8B-B14F-4D97-AF65-F5344CB8AC3E}">
        <p14:creationId xmlns:p14="http://schemas.microsoft.com/office/powerpoint/2010/main" val="216849114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5668" y="550067"/>
            <a:ext cx="10878208" cy="6494085"/>
          </a:xfrm>
          <a:prstGeom prst="rect">
            <a:avLst/>
          </a:prstGeom>
          <a:noFill/>
        </p:spPr>
        <p:txBody>
          <a:bodyPr wrap="square" rtlCol="0">
            <a:spAutoFit/>
          </a:bodyPr>
          <a:lstStyle/>
          <a:p>
            <a:r>
              <a:rPr lang="en-US" sz="3600" dirty="0" smtClean="0">
                <a:solidFill>
                  <a:prstClr val="black"/>
                </a:solidFill>
              </a:rPr>
              <a:t>Using a multiple to find an approximate image of an unrecorded primary</a:t>
            </a:r>
          </a:p>
          <a:p>
            <a:endParaRPr lang="en-US" sz="3600" dirty="0" smtClean="0">
              <a:solidFill>
                <a:prstClr val="black"/>
              </a:solidFill>
            </a:endParaRPr>
          </a:p>
          <a:p>
            <a:pPr marL="285750" indent="-285750">
              <a:buFont typeface="Arial" panose="020B0604020202020204" pitchFamily="34" charset="0"/>
              <a:buChar char="•"/>
            </a:pPr>
            <a:r>
              <a:rPr lang="en-US" sz="2800" dirty="0" smtClean="0">
                <a:solidFill>
                  <a:prstClr val="black"/>
                </a:solidFill>
              </a:rPr>
              <a:t>Outputs a </a:t>
            </a:r>
            <a:r>
              <a:rPr lang="en-US" sz="2800" u="sng" dirty="0" smtClean="0">
                <a:solidFill>
                  <a:prstClr val="black"/>
                </a:solidFill>
              </a:rPr>
              <a:t>amplitude challenged </a:t>
            </a:r>
            <a:r>
              <a:rPr lang="en-US" sz="2800" dirty="0" smtClean="0">
                <a:solidFill>
                  <a:prstClr val="black"/>
                </a:solidFill>
              </a:rPr>
              <a:t>Claerbout II image of the unrecorded primary (that’s a very low bar for the claim of a new vision of seismic data). Since Claerbout II has an intrinsic high frequency approximation, the approximate image of unrecorded primaries will not only be amplitude and interpretation challenged but will </a:t>
            </a:r>
            <a:r>
              <a:rPr lang="en-US" sz="2800" u="sng" dirty="0" smtClean="0">
                <a:solidFill>
                  <a:prstClr val="black"/>
                </a:solidFill>
              </a:rPr>
              <a:t>not</a:t>
            </a:r>
            <a:r>
              <a:rPr lang="en-US" sz="2800" dirty="0" smtClean="0">
                <a:solidFill>
                  <a:prstClr val="black"/>
                </a:solidFill>
              </a:rPr>
              <a:t> have equal effectiveness / fidelity at all frequencies. Only </a:t>
            </a:r>
            <a:r>
              <a:rPr lang="en-US" sz="2800" u="sng" dirty="0" smtClean="0">
                <a:solidFill>
                  <a:prstClr val="black"/>
                </a:solidFill>
              </a:rPr>
              <a:t>recorded</a:t>
            </a:r>
            <a:r>
              <a:rPr lang="en-US" sz="2800" dirty="0" smtClean="0">
                <a:solidFill>
                  <a:prstClr val="black"/>
                </a:solidFill>
              </a:rPr>
              <a:t> primaries imaged with the Stolt extended Claerbout III imaging can have interpretable amplitude information and equal effectiveness at all frequencies. </a:t>
            </a:r>
          </a:p>
          <a:p>
            <a:pPr marL="285750" indent="-285750">
              <a:buFont typeface="Arial" panose="020B0604020202020204" pitchFamily="34" charset="0"/>
              <a:buChar char="•"/>
            </a:pPr>
            <a:endParaRPr lang="en-US" sz="2800" dirty="0" smtClean="0">
              <a:solidFill>
                <a:prstClr val="black"/>
              </a:solidFill>
            </a:endParaRPr>
          </a:p>
          <a:p>
            <a:pPr marL="285750" indent="-285750">
              <a:buFont typeface="Arial" panose="020B0604020202020204" pitchFamily="34" charset="0"/>
              <a:buChar char="•"/>
            </a:pPr>
            <a:endParaRPr lang="en-US" sz="2800" dirty="0">
              <a:solidFill>
                <a:prstClr val="black"/>
              </a:solidFill>
            </a:endParaRPr>
          </a:p>
        </p:txBody>
      </p:sp>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127</a:t>
            </a:fld>
            <a:endParaRPr lang="en-US">
              <a:solidFill>
                <a:prstClr val="black"/>
              </a:solidFill>
            </a:endParaRPr>
          </a:p>
        </p:txBody>
      </p:sp>
    </p:spTree>
    <p:extLst>
      <p:ext uri="{BB962C8B-B14F-4D97-AF65-F5344CB8AC3E}">
        <p14:creationId xmlns:p14="http://schemas.microsoft.com/office/powerpoint/2010/main" val="41368172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7" name="Content Placeholder 6"/>
          <p:cNvSpPr>
            <a:spLocks noGrp="1"/>
          </p:cNvSpPr>
          <p:nvPr>
            <p:ph idx="1"/>
          </p:nvPr>
        </p:nvSpPr>
        <p:spPr/>
        <p:txBody>
          <a:bodyPr/>
          <a:lstStyle/>
          <a:p>
            <a:r>
              <a:rPr lang="en-US" dirty="0">
                <a:latin typeface="+mn-lt"/>
              </a:rPr>
              <a:t>Hence, to seek images of recorded primaries plus an approximate image of unrecorded primaries, </a:t>
            </a:r>
            <a:r>
              <a:rPr lang="en-US" u="sng" dirty="0">
                <a:latin typeface="+mn-lt"/>
              </a:rPr>
              <a:t>requires,</a:t>
            </a:r>
            <a:r>
              <a:rPr lang="en-US" dirty="0">
                <a:latin typeface="+mn-lt"/>
              </a:rPr>
              <a:t> as a critical step, a very effective multiple removal for the first, and predicting multiples for the second.</a:t>
            </a:r>
          </a:p>
          <a:p>
            <a:endParaRPr lang="en-US" dirty="0">
              <a:latin typeface="+mn-lt"/>
            </a:endParaRPr>
          </a:p>
        </p:txBody>
      </p:sp>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128</a:t>
            </a:fld>
            <a:endParaRPr lang="en-US">
              <a:solidFill>
                <a:prstClr val="black"/>
              </a:solidFill>
            </a:endParaRPr>
          </a:p>
        </p:txBody>
      </p:sp>
    </p:spTree>
    <p:extLst>
      <p:ext uri="{BB962C8B-B14F-4D97-AF65-F5344CB8AC3E}">
        <p14:creationId xmlns:p14="http://schemas.microsoft.com/office/powerpoint/2010/main" val="422586334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06586" y="758536"/>
            <a:ext cx="10910455" cy="4801314"/>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prstClr val="black"/>
                </a:solidFill>
              </a:rPr>
              <a:t>The </a:t>
            </a:r>
            <a:r>
              <a:rPr lang="en-US" sz="2400" dirty="0" smtClean="0">
                <a:solidFill>
                  <a:prstClr val="black"/>
                </a:solidFill>
              </a:rPr>
              <a:t>app</a:t>
            </a:r>
            <a:r>
              <a:rPr lang="en-US" sz="2400" dirty="0">
                <a:solidFill>
                  <a:prstClr val="black"/>
                </a:solidFill>
              </a:rPr>
              <a:t>r</a:t>
            </a:r>
            <a:r>
              <a:rPr lang="en-US" sz="2400" dirty="0" smtClean="0">
                <a:solidFill>
                  <a:prstClr val="black"/>
                </a:solidFill>
              </a:rPr>
              <a:t>oximate </a:t>
            </a:r>
            <a:r>
              <a:rPr lang="en-US" sz="2400" dirty="0">
                <a:solidFill>
                  <a:prstClr val="black"/>
                </a:solidFill>
              </a:rPr>
              <a:t>image of unrecorded primaries cause cross-talk – since the method cannot predict a multiple unless all of its subevents are recorded – if all of its subevents are recorded the multiple is useless in providing an image of an unrecorded primary, since there are none – that circular reasoning leads to using the entire data set (that contain multiples) and the non-multiple events in the data are one of the causes of cross-talk</a:t>
            </a:r>
            <a:r>
              <a:rPr lang="en-US" sz="2400" dirty="0" smtClean="0">
                <a:solidFill>
                  <a:prstClr val="black"/>
                </a:solidFill>
              </a:rPr>
              <a:t>.</a:t>
            </a:r>
          </a:p>
          <a:p>
            <a:pPr marL="285750" indent="-285750">
              <a:buFont typeface="Arial" panose="020B0604020202020204" pitchFamily="34" charset="0"/>
              <a:buChar char="•"/>
            </a:pPr>
            <a:endParaRPr lang="en-US" sz="2400" dirty="0">
              <a:solidFill>
                <a:prstClr val="black"/>
              </a:solidFill>
            </a:endParaRPr>
          </a:p>
          <a:p>
            <a:pPr marL="285750" indent="-285750">
              <a:buFont typeface="Arial" panose="020B0604020202020204" pitchFamily="34" charset="0"/>
              <a:buChar char="•"/>
            </a:pPr>
            <a:r>
              <a:rPr lang="en-US" sz="2400" dirty="0" smtClean="0">
                <a:solidFill>
                  <a:prstClr val="black"/>
                </a:solidFill>
              </a:rPr>
              <a:t>This </a:t>
            </a:r>
            <a:r>
              <a:rPr lang="en-US" sz="2400" dirty="0">
                <a:solidFill>
                  <a:prstClr val="black"/>
                </a:solidFill>
              </a:rPr>
              <a:t>'use of multiples' is an ad-hoc method, that doesn't derive from a comprehensive </a:t>
            </a:r>
            <a:r>
              <a:rPr lang="en-US" sz="2400" dirty="0" smtClean="0">
                <a:solidFill>
                  <a:prstClr val="black"/>
                </a:solidFill>
              </a:rPr>
              <a:t>framework, without issues where </a:t>
            </a:r>
            <a:r>
              <a:rPr lang="en-US" sz="2400" dirty="0">
                <a:solidFill>
                  <a:prstClr val="black"/>
                </a:solidFill>
              </a:rPr>
              <a:t>problems and shortcomings can  be addressed in a systematic fashion, by returning to the theory without the issues. There is no theory that ‘uses’ multiples, without causing false events due to cross talk.</a:t>
            </a:r>
          </a:p>
          <a:p>
            <a:pPr marL="285750" indent="-285750">
              <a:buFont typeface="Arial" panose="020B0604020202020204" pitchFamily="34" charset="0"/>
              <a:buChar char="•"/>
            </a:pPr>
            <a:endParaRPr lang="en-US" dirty="0">
              <a:solidFill>
                <a:prstClr val="black"/>
              </a:solidFill>
            </a:endParaRPr>
          </a:p>
        </p:txBody>
      </p:sp>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129</a:t>
            </a:fld>
            <a:endParaRPr lang="en-US">
              <a:solidFill>
                <a:prstClr val="black"/>
              </a:solidFill>
            </a:endParaRPr>
          </a:p>
        </p:txBody>
      </p:sp>
    </p:spTree>
    <p:extLst>
      <p:ext uri="{BB962C8B-B14F-4D97-AF65-F5344CB8AC3E}">
        <p14:creationId xmlns:p14="http://schemas.microsoft.com/office/powerpoint/2010/main" val="34197769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strike="noStrike" spc="-1" dirty="0" smtClean="0">
                <a:solidFill>
                  <a:srgbClr val="000000"/>
                </a:solidFill>
                <a:uFill>
                  <a:solidFill>
                    <a:srgbClr val="FFFFFF"/>
                  </a:solidFill>
                </a:uFill>
              </a:rPr>
              <a:t>To begin:</a:t>
            </a:r>
            <a:endParaRPr lang="en-US" dirty="0"/>
          </a:p>
        </p:txBody>
      </p:sp>
      <p:sp>
        <p:nvSpPr>
          <p:cNvPr id="3" name="Content Placeholder 2"/>
          <p:cNvSpPr>
            <a:spLocks noGrp="1"/>
          </p:cNvSpPr>
          <p:nvPr>
            <p:ph idx="1"/>
          </p:nvPr>
        </p:nvSpPr>
        <p:spPr>
          <a:noFill/>
        </p:spPr>
        <p:txBody>
          <a:bodyPr wrap="square">
            <a:spAutoFit/>
          </a:bodyPr>
          <a:lstStyle/>
          <a:p>
            <a:pPr marL="432000" indent="-324000">
              <a:lnSpc>
                <a:spcPct val="100000"/>
              </a:lnSpc>
              <a:buClr>
                <a:srgbClr val="000000"/>
              </a:buClr>
              <a:buSzPct val="45000"/>
              <a:buFont typeface="Wingdings" charset="2"/>
              <a:buChar char=""/>
            </a:pPr>
            <a:r>
              <a:rPr lang="en-US" altLang="zh-CN" sz="3200" spc="-1" dirty="0" smtClean="0">
                <a:solidFill>
                  <a:srgbClr val="000000"/>
                </a:solidFill>
                <a:uFill>
                  <a:solidFill>
                    <a:srgbClr val="FFFFFF"/>
                  </a:solidFill>
                </a:uFill>
              </a:rPr>
              <a:t>W</a:t>
            </a:r>
            <a:r>
              <a:rPr lang="en-US" sz="3200" b="0" spc="-1" dirty="0" smtClean="0">
                <a:solidFill>
                  <a:srgbClr val="000000"/>
                </a:solidFill>
                <a:uFill>
                  <a:solidFill>
                    <a:srgbClr val="FFFFFF"/>
                  </a:solidFill>
                </a:uFill>
              </a:rPr>
              <a:t>hat are the current outstanding and prioritized challenges in seismic E&amp;P</a:t>
            </a:r>
          </a:p>
          <a:p>
            <a:pPr marL="1022400" lvl="1" indent="-457200">
              <a:lnSpc>
                <a:spcPct val="100000"/>
              </a:lnSpc>
              <a:buClr>
                <a:srgbClr val="000000"/>
              </a:buClr>
              <a:buSzPct val="100000"/>
            </a:pPr>
            <a:r>
              <a:rPr lang="en-US" sz="2800" b="0" spc="-1" dirty="0" smtClean="0">
                <a:solidFill>
                  <a:srgbClr val="000000"/>
                </a:solidFill>
                <a:uFill>
                  <a:solidFill>
                    <a:srgbClr val="FFFFFF"/>
                  </a:solidFill>
                </a:uFill>
              </a:rPr>
              <a:t>On shore preprocessing</a:t>
            </a:r>
          </a:p>
          <a:p>
            <a:pPr marL="1022400" lvl="1" indent="-457200">
              <a:lnSpc>
                <a:spcPct val="100000"/>
              </a:lnSpc>
              <a:buClr>
                <a:srgbClr val="000000"/>
              </a:buClr>
              <a:buSzPct val="100000"/>
            </a:pPr>
            <a:r>
              <a:rPr lang="en-US" sz="2800" spc="-1" dirty="0" smtClean="0">
                <a:solidFill>
                  <a:srgbClr val="000000"/>
                </a:solidFill>
                <a:uFill>
                  <a:solidFill>
                    <a:srgbClr val="FFFFFF"/>
                  </a:solidFill>
                </a:uFill>
              </a:rPr>
              <a:t>Internal multiple elimination</a:t>
            </a:r>
            <a:endParaRPr lang="en-US" sz="2800" spc="-1" dirty="0">
              <a:solidFill>
                <a:srgbClr val="000000"/>
              </a:solidFill>
              <a:uFill>
                <a:solidFill>
                  <a:srgbClr val="FFFFFF"/>
                </a:solidFill>
              </a:uFill>
            </a:endParaRPr>
          </a:p>
          <a:p>
            <a:pPr marL="1022400" lvl="1" indent="-457200">
              <a:lnSpc>
                <a:spcPct val="100000"/>
              </a:lnSpc>
              <a:buClr>
                <a:srgbClr val="000000"/>
              </a:buClr>
              <a:buSzPct val="100000"/>
            </a:pPr>
            <a:r>
              <a:rPr lang="en-US" sz="2800" spc="-1" dirty="0" smtClean="0">
                <a:solidFill>
                  <a:srgbClr val="000000"/>
                </a:solidFill>
                <a:uFill>
                  <a:solidFill>
                    <a:srgbClr val="FFFFFF"/>
                  </a:solidFill>
                </a:uFill>
              </a:rPr>
              <a:t>D</a:t>
            </a:r>
            <a:r>
              <a:rPr lang="en-US" sz="2800" b="0" spc="-1" dirty="0" smtClean="0">
                <a:solidFill>
                  <a:srgbClr val="000000"/>
                </a:solidFill>
                <a:uFill>
                  <a:solidFill>
                    <a:srgbClr val="FFFFFF"/>
                  </a:solidFill>
                </a:uFill>
              </a:rPr>
              <a:t>etermine an accurate velocity model for depth</a:t>
            </a:r>
            <a:r>
              <a:rPr lang="zh-CN" altLang="en-US" sz="2800" b="0" spc="-1" dirty="0" smtClean="0">
                <a:solidFill>
                  <a:srgbClr val="000000"/>
                </a:solidFill>
                <a:uFill>
                  <a:solidFill>
                    <a:srgbClr val="FFFFFF"/>
                  </a:solidFill>
                </a:uFill>
              </a:rPr>
              <a:t> </a:t>
            </a:r>
            <a:r>
              <a:rPr lang="en-US" sz="2800" b="0" spc="-1" dirty="0" smtClean="0">
                <a:solidFill>
                  <a:srgbClr val="000000"/>
                </a:solidFill>
                <a:uFill>
                  <a:solidFill>
                    <a:srgbClr val="FFFFFF"/>
                  </a:solidFill>
                </a:uFill>
              </a:rPr>
              <a:t>migration</a:t>
            </a:r>
          </a:p>
          <a:p>
            <a:pPr marL="1022400" lvl="1" indent="-457200">
              <a:lnSpc>
                <a:spcPct val="100000"/>
              </a:lnSpc>
              <a:buClr>
                <a:srgbClr val="000000"/>
              </a:buClr>
              <a:buSzPct val="100000"/>
            </a:pPr>
            <a:r>
              <a:rPr lang="en-US" sz="2800" spc="-1" dirty="0" smtClean="0">
                <a:solidFill>
                  <a:srgbClr val="000000"/>
                </a:solidFill>
                <a:uFill>
                  <a:solidFill>
                    <a:srgbClr val="FFFFFF"/>
                  </a:solidFill>
                </a:uFill>
              </a:rPr>
              <a:t>P</a:t>
            </a:r>
            <a:r>
              <a:rPr lang="en-US" sz="2800" b="0" spc="-1" dirty="0" smtClean="0">
                <a:solidFill>
                  <a:srgbClr val="000000"/>
                </a:solidFill>
                <a:uFill>
                  <a:solidFill>
                    <a:srgbClr val="FFFFFF"/>
                  </a:solidFill>
                </a:uFill>
              </a:rPr>
              <a:t>roduce an accurate and resolved structural map for complex curved and diffractive reflectors</a:t>
            </a:r>
          </a:p>
          <a:p>
            <a:pPr marL="1022400" lvl="1" indent="-457200">
              <a:lnSpc>
                <a:spcPct val="100000"/>
              </a:lnSpc>
              <a:buClr>
                <a:srgbClr val="000000"/>
              </a:buClr>
              <a:buSzPct val="100000"/>
            </a:pPr>
            <a:r>
              <a:rPr lang="en-US" sz="2800" spc="-1" dirty="0" smtClean="0">
                <a:effectLst>
                  <a:outerShdw sx="1000" sy="1000" algn="ctr" rotWithShape="0">
                    <a:schemeClr val="bg1"/>
                  </a:outerShdw>
                </a:effectLst>
              </a:rPr>
              <a:t>D</a:t>
            </a:r>
            <a:r>
              <a:rPr lang="en-US" sz="2800" b="0" spc="-1" dirty="0" smtClean="0">
                <a:effectLst>
                  <a:outerShdw sx="1000" sy="1000" algn="ctr" rotWithShape="0">
                    <a:schemeClr val="bg1"/>
                  </a:outerShdw>
                </a:effectLst>
              </a:rPr>
              <a:t>etermine </a:t>
            </a:r>
            <a:r>
              <a:rPr lang="en-US" sz="2800" b="0" u="sng" spc="-1" dirty="0" smtClean="0">
                <a:effectLst>
                  <a:outerShdw sx="1000" sy="1000" algn="ctr" rotWithShape="0">
                    <a:schemeClr val="bg1"/>
                  </a:outerShdw>
                </a:effectLst>
              </a:rPr>
              <a:t>all</a:t>
            </a:r>
            <a:r>
              <a:rPr lang="en-US" sz="2800" b="0" spc="-1" dirty="0" smtClean="0">
                <a:effectLst>
                  <a:outerShdw sx="1000" sy="1000" algn="ctr" rotWithShape="0">
                    <a:schemeClr val="bg1"/>
                  </a:outerShdw>
                </a:effectLst>
              </a:rPr>
              <a:t> the relevant subsurface properties required to perform migration-inversion</a:t>
            </a:r>
          </a:p>
        </p:txBody>
      </p:sp>
      <p:sp>
        <p:nvSpPr>
          <p:cNvPr id="5" name="Slide Number Placeholder 4"/>
          <p:cNvSpPr>
            <a:spLocks noGrp="1"/>
          </p:cNvSpPr>
          <p:nvPr>
            <p:ph type="sldNum" sz="quarter" idx="12"/>
          </p:nvPr>
        </p:nvSpPr>
        <p:spPr/>
        <p:txBody>
          <a:bodyPr/>
          <a:lstStyle/>
          <a:p>
            <a:fld id="{0F7FF217-659E-FB41-8574-CC8F697A85F1}" type="slidenum">
              <a:rPr lang="en-US" smtClean="0"/>
              <a:t>13</a:t>
            </a:fld>
            <a:endParaRPr lang="en-US"/>
          </a:p>
        </p:txBody>
      </p:sp>
    </p:spTree>
    <p:extLst>
      <p:ext uri="{BB962C8B-B14F-4D97-AF65-F5344CB8AC3E}">
        <p14:creationId xmlns:p14="http://schemas.microsoft.com/office/powerpoint/2010/main" val="6185970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0264" y="1458227"/>
            <a:ext cx="10689021" cy="2677656"/>
          </a:xfrm>
          <a:prstGeom prst="rect">
            <a:avLst/>
          </a:prstGeom>
          <a:noFill/>
        </p:spPr>
        <p:txBody>
          <a:bodyPr wrap="square" rtlCol="0">
            <a:spAutoFit/>
          </a:bodyPr>
          <a:lstStyle/>
          <a:p>
            <a:r>
              <a:rPr lang="en-US" sz="2800" dirty="0">
                <a:solidFill>
                  <a:prstClr val="black"/>
                </a:solidFill>
              </a:rPr>
              <a:t>T</a:t>
            </a:r>
            <a:r>
              <a:rPr lang="en-US" sz="2800" dirty="0" smtClean="0">
                <a:solidFill>
                  <a:prstClr val="black"/>
                </a:solidFill>
              </a:rPr>
              <a:t>he </a:t>
            </a:r>
            <a:r>
              <a:rPr lang="en-US" sz="2800" dirty="0">
                <a:solidFill>
                  <a:prstClr val="black"/>
                </a:solidFill>
              </a:rPr>
              <a:t>effective removal of multiples remains a priority for those serious about imaging and inversion objectives ---- the improvement in structure from using multiples to obtain an approximate image of an unrecorded shallow primary can be useful ---- but doesn't represent a new and </a:t>
            </a:r>
            <a:r>
              <a:rPr lang="en-US" sz="2800" dirty="0" smtClean="0">
                <a:solidFill>
                  <a:prstClr val="black"/>
                </a:solidFill>
              </a:rPr>
              <a:t>superseding </a:t>
            </a:r>
            <a:r>
              <a:rPr lang="en-US" sz="2800" dirty="0">
                <a:solidFill>
                  <a:prstClr val="black"/>
                </a:solidFill>
              </a:rPr>
              <a:t>view of primaries and multiples and their roles in migrating and inverting data.</a:t>
            </a:r>
          </a:p>
        </p:txBody>
      </p:sp>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130</a:t>
            </a:fld>
            <a:endParaRPr lang="en-US">
              <a:solidFill>
                <a:prstClr val="black"/>
              </a:solidFill>
            </a:endParaRPr>
          </a:p>
        </p:txBody>
      </p:sp>
    </p:spTree>
    <p:extLst>
      <p:ext uri="{BB962C8B-B14F-4D97-AF65-F5344CB8AC3E}">
        <p14:creationId xmlns:p14="http://schemas.microsoft.com/office/powerpoint/2010/main" val="256761431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39290" y="641852"/>
            <a:ext cx="11485649" cy="5267004"/>
          </a:xfrm>
        </p:spPr>
        <p:txBody>
          <a:bodyPr/>
          <a:lstStyle/>
          <a:p>
            <a:r>
              <a:rPr lang="en-US" sz="4000" dirty="0" smtClean="0">
                <a:solidFill>
                  <a:schemeClr val="tx1"/>
                </a:solidFill>
                <a:latin typeface="+mn-lt"/>
              </a:rPr>
              <a:t>Summary</a:t>
            </a:r>
            <a:endParaRPr lang="en-US" sz="4000" dirty="0">
              <a:solidFill>
                <a:schemeClr val="tx1"/>
              </a:solidFill>
              <a:latin typeface="+mn-lt"/>
            </a:endParaRPr>
          </a:p>
          <a:p>
            <a:endParaRPr lang="en-US" dirty="0" smtClean="0">
              <a:solidFill>
                <a:schemeClr val="tx1"/>
              </a:solidFill>
              <a:latin typeface="+mn-lt"/>
            </a:endParaRPr>
          </a:p>
          <a:p>
            <a:pPr marL="342900" indent="-342900" algn="l">
              <a:buFont typeface="Arial"/>
              <a:buChar char="•"/>
            </a:pPr>
            <a:r>
              <a:rPr lang="en-US" sz="2400" dirty="0" err="1" smtClean="0">
                <a:solidFill>
                  <a:schemeClr val="tx1"/>
                </a:solidFill>
                <a:latin typeface="+mn-lt"/>
              </a:rPr>
              <a:t>Claerbout</a:t>
            </a:r>
            <a:r>
              <a:rPr lang="en-US" sz="2400" dirty="0" smtClean="0">
                <a:solidFill>
                  <a:schemeClr val="tx1"/>
                </a:solidFill>
                <a:latin typeface="+mn-lt"/>
              </a:rPr>
              <a:t> II imaging is a high frequency approximation.</a:t>
            </a:r>
          </a:p>
          <a:p>
            <a:pPr algn="l"/>
            <a:endParaRPr lang="en-US" sz="2400" dirty="0" smtClean="0">
              <a:solidFill>
                <a:schemeClr val="tx1"/>
              </a:solidFill>
              <a:latin typeface="+mn-lt"/>
            </a:endParaRPr>
          </a:p>
          <a:p>
            <a:pPr marL="342900" indent="-342900" algn="l">
              <a:buFont typeface="Arial"/>
              <a:buChar char="•"/>
            </a:pPr>
            <a:r>
              <a:rPr lang="en-US" sz="2400" dirty="0" err="1" smtClean="0">
                <a:solidFill>
                  <a:schemeClr val="tx1"/>
                </a:solidFill>
                <a:latin typeface="+mn-lt"/>
              </a:rPr>
              <a:t>Claerbout</a:t>
            </a:r>
            <a:r>
              <a:rPr lang="en-US" sz="2400" dirty="0" smtClean="0">
                <a:solidFill>
                  <a:schemeClr val="tx1"/>
                </a:solidFill>
                <a:latin typeface="+mn-lt"/>
              </a:rPr>
              <a:t> III imaging is not a high frequency approximation.</a:t>
            </a:r>
          </a:p>
        </p:txBody>
      </p:sp>
    </p:spTree>
    <p:extLst>
      <p:ext uri="{BB962C8B-B14F-4D97-AF65-F5344CB8AC3E}">
        <p14:creationId xmlns:p14="http://schemas.microsoft.com/office/powerpoint/2010/main" val="42712596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39290" y="641852"/>
            <a:ext cx="11485649" cy="5267004"/>
          </a:xfrm>
        </p:spPr>
        <p:txBody>
          <a:bodyPr/>
          <a:lstStyle/>
          <a:p>
            <a:r>
              <a:rPr lang="en-US" sz="4000" dirty="0" smtClean="0">
                <a:solidFill>
                  <a:schemeClr val="tx1"/>
                </a:solidFill>
                <a:latin typeface="+mn-lt"/>
              </a:rPr>
              <a:t>Summary</a:t>
            </a:r>
          </a:p>
          <a:p>
            <a:pPr marL="342900" indent="-342900" algn="l">
              <a:buFont typeface="Arial"/>
              <a:buChar char="•"/>
            </a:pPr>
            <a:endParaRPr lang="en-US" sz="2400" dirty="0" smtClean="0">
              <a:solidFill>
                <a:schemeClr val="tx1"/>
              </a:solidFill>
              <a:latin typeface="+mn-lt"/>
            </a:endParaRPr>
          </a:p>
          <a:p>
            <a:pPr marL="342900" indent="-342900" algn="l">
              <a:buFont typeface="Arial"/>
              <a:buChar char="•"/>
            </a:pPr>
            <a:r>
              <a:rPr lang="en-US" sz="2400" dirty="0" smtClean="0">
                <a:solidFill>
                  <a:schemeClr val="tx1"/>
                </a:solidFill>
                <a:latin typeface="+mn-lt"/>
              </a:rPr>
              <a:t>The only medium that has one way wave propagation is a homogeneous medium.</a:t>
            </a:r>
          </a:p>
          <a:p>
            <a:pPr marL="342900" indent="-342900" algn="l">
              <a:buFont typeface="Arial"/>
              <a:buChar char="•"/>
            </a:pPr>
            <a:endParaRPr lang="en-US" sz="2400" dirty="0" smtClean="0">
              <a:solidFill>
                <a:schemeClr val="tx1"/>
              </a:solidFill>
              <a:latin typeface="+mn-lt"/>
            </a:endParaRPr>
          </a:p>
          <a:p>
            <a:pPr marL="342900" indent="-342900" algn="l">
              <a:buFont typeface="Arial"/>
              <a:buChar char="•"/>
            </a:pPr>
            <a:r>
              <a:rPr lang="en-US" sz="2400" dirty="0" smtClean="0">
                <a:solidFill>
                  <a:schemeClr val="tx1"/>
                </a:solidFill>
                <a:latin typeface="+mn-lt"/>
              </a:rPr>
              <a:t>Assuming one way wave propagation for a non-homogeneous medium is a high frequency approximation.</a:t>
            </a:r>
          </a:p>
          <a:p>
            <a:pPr marL="342900" indent="-342900" algn="l">
              <a:buFont typeface="Arial"/>
              <a:buChar char="•"/>
            </a:pPr>
            <a:endParaRPr lang="en-US" sz="2400" dirty="0">
              <a:solidFill>
                <a:schemeClr val="tx1"/>
              </a:solidFill>
              <a:latin typeface="+mn-lt"/>
            </a:endParaRPr>
          </a:p>
          <a:p>
            <a:pPr marL="342900" indent="-342900" algn="l">
              <a:buFont typeface="Arial"/>
              <a:buChar char="•"/>
            </a:pPr>
            <a:r>
              <a:rPr lang="en-US" sz="2400" dirty="0" smtClean="0">
                <a:solidFill>
                  <a:schemeClr val="tx1"/>
                </a:solidFill>
                <a:latin typeface="+mn-lt"/>
              </a:rPr>
              <a:t>We have described and illustrated a new migration method that generalizes the (non-asymptotic) Stolt extended Claerbout III imaging principle and applies it for inhomogeneous media without high frequency/one way wave assumptions.</a:t>
            </a:r>
            <a:endParaRPr lang="en-US" sz="2400" dirty="0">
              <a:solidFill>
                <a:schemeClr val="tx1"/>
              </a:solidFill>
              <a:latin typeface="+mn-lt"/>
            </a:endParaRPr>
          </a:p>
        </p:txBody>
      </p:sp>
    </p:spTree>
    <p:extLst>
      <p:ext uri="{BB962C8B-B14F-4D97-AF65-F5344CB8AC3E}">
        <p14:creationId xmlns:p14="http://schemas.microsoft.com/office/powerpoint/2010/main" val="154379231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39290" y="641852"/>
            <a:ext cx="11485649" cy="5267004"/>
          </a:xfrm>
        </p:spPr>
        <p:txBody>
          <a:bodyPr/>
          <a:lstStyle/>
          <a:p>
            <a:r>
              <a:rPr lang="en-US" sz="4000" dirty="0" smtClean="0">
                <a:solidFill>
                  <a:schemeClr val="tx1"/>
                </a:solidFill>
                <a:latin typeface="+mn-lt"/>
              </a:rPr>
              <a:t>Summary</a:t>
            </a:r>
          </a:p>
          <a:p>
            <a:pPr marL="342900" indent="-342900" algn="l">
              <a:buFont typeface="Arial"/>
              <a:buChar char="•"/>
            </a:pPr>
            <a:endParaRPr lang="en-US" sz="2400" dirty="0" smtClean="0">
              <a:solidFill>
                <a:schemeClr val="tx1"/>
              </a:solidFill>
              <a:latin typeface="+mn-lt"/>
            </a:endParaRPr>
          </a:p>
          <a:p>
            <a:pPr marL="342900" indent="-342900" algn="l">
              <a:buFont typeface="Arial"/>
              <a:buChar char="•"/>
            </a:pPr>
            <a:r>
              <a:rPr lang="en-US" sz="2400" dirty="0" smtClean="0">
                <a:solidFill>
                  <a:schemeClr val="tx1"/>
                </a:solidFill>
                <a:latin typeface="+mn-lt"/>
              </a:rPr>
              <a:t>That combination will have equal effectiveness at all frequencies for the image and inversion at the target/reservoir.</a:t>
            </a:r>
          </a:p>
          <a:p>
            <a:pPr marL="342900" indent="-342900" algn="l">
              <a:buFont typeface="Arial"/>
              <a:buChar char="•"/>
            </a:pPr>
            <a:endParaRPr lang="en-US" sz="2400" dirty="0">
              <a:solidFill>
                <a:schemeClr val="tx1"/>
              </a:solidFill>
              <a:latin typeface="+mn-lt"/>
            </a:endParaRPr>
          </a:p>
          <a:p>
            <a:pPr marL="342900" indent="-342900" algn="l">
              <a:buFont typeface="Arial"/>
              <a:buChar char="•"/>
            </a:pPr>
            <a:r>
              <a:rPr lang="en-US" sz="2400" dirty="0" smtClean="0">
                <a:solidFill>
                  <a:schemeClr val="tx1"/>
                </a:solidFill>
                <a:latin typeface="+mn-lt"/>
              </a:rPr>
              <a:t>Plan is to evaluate the added-value to structure and amplitude analysis and to deliver that capability in 2D and 3D to our sponsors.</a:t>
            </a:r>
          </a:p>
          <a:p>
            <a:pPr marL="342900" indent="-342900" algn="l">
              <a:buFont typeface="Arial"/>
              <a:buChar char="•"/>
            </a:pPr>
            <a:endParaRPr lang="en-US" dirty="0">
              <a:solidFill>
                <a:schemeClr val="tx1"/>
              </a:solidFill>
              <a:latin typeface="+mn-lt"/>
            </a:endParaRPr>
          </a:p>
          <a:p>
            <a:pPr marL="342900" indent="-342900" algn="l">
              <a:buFont typeface="Arial"/>
              <a:buChar char="•"/>
            </a:pPr>
            <a:r>
              <a:rPr lang="en-US" sz="2400" dirty="0" smtClean="0">
                <a:solidFill>
                  <a:schemeClr val="tx1"/>
                </a:solidFill>
                <a:latin typeface="+mn-lt"/>
              </a:rPr>
              <a:t>To migrate recorded primaries, it requires the removal of multiples.</a:t>
            </a:r>
          </a:p>
          <a:p>
            <a:pPr marL="342900" indent="-342900" algn="l">
              <a:buFont typeface="Arial"/>
              <a:buChar char="•"/>
            </a:pPr>
            <a:endParaRPr lang="en-US" dirty="0">
              <a:solidFill>
                <a:schemeClr val="tx1"/>
              </a:solidFill>
              <a:latin typeface="+mn-lt"/>
            </a:endParaRPr>
          </a:p>
          <a:p>
            <a:pPr marL="342900" indent="-342900" algn="l">
              <a:buFont typeface="Arial"/>
              <a:buChar char="•"/>
            </a:pPr>
            <a:r>
              <a:rPr lang="en-US" sz="2400" dirty="0" smtClean="0">
                <a:solidFill>
                  <a:schemeClr val="tx1"/>
                </a:solidFill>
                <a:latin typeface="+mn-lt"/>
              </a:rPr>
              <a:t>While there is progress in multiple removal, serious high priority challenges remain. </a:t>
            </a:r>
          </a:p>
        </p:txBody>
      </p:sp>
    </p:spTree>
    <p:extLst>
      <p:ext uri="{BB962C8B-B14F-4D97-AF65-F5344CB8AC3E}">
        <p14:creationId xmlns:p14="http://schemas.microsoft.com/office/powerpoint/2010/main" val="41841322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88" name="object 4"/>
          <p:cNvSpPr>
            <a:spLocks/>
          </p:cNvSpPr>
          <p:nvPr/>
        </p:nvSpPr>
        <p:spPr bwMode="auto">
          <a:xfrm>
            <a:off x="0" y="990600"/>
            <a:ext cx="12192000" cy="0"/>
          </a:xfrm>
          <a:custGeom>
            <a:avLst/>
            <a:gdLst>
              <a:gd name="T0" fmla="*/ 0 w 9144000"/>
              <a:gd name="T1" fmla="*/ 9143997 w 9144000"/>
              <a:gd name="T2" fmla="*/ 0 60000 65536"/>
              <a:gd name="T3" fmla="*/ 0 60000 65536"/>
              <a:gd name="T4" fmla="*/ 0 w 9144000"/>
              <a:gd name="T5" fmla="*/ 9144000 w 9144000"/>
            </a:gdLst>
            <a:ahLst/>
            <a:cxnLst>
              <a:cxn ang="T2">
                <a:pos x="T0" y="0"/>
              </a:cxn>
              <a:cxn ang="T3">
                <a:pos x="T1" y="0"/>
              </a:cxn>
            </a:cxnLst>
            <a:rect l="T4" t="0" r="T5" b="0"/>
            <a:pathLst>
              <a:path w="9144000">
                <a:moveTo>
                  <a:pt x="0" y="0"/>
                </a:moveTo>
                <a:lnTo>
                  <a:pt x="9143997" y="1"/>
                </a:lnTo>
              </a:path>
            </a:pathLst>
          </a:custGeom>
          <a:noFill/>
          <a:ln w="38099">
            <a:solidFill>
              <a:srgbClr val="A8D6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solidFill>
                <a:prstClr val="black"/>
              </a:solidFill>
            </a:endParaRPr>
          </a:p>
        </p:txBody>
      </p:sp>
      <p:sp>
        <p:nvSpPr>
          <p:cNvPr id="15389" name="TextBox 2"/>
          <p:cNvSpPr txBox="1">
            <a:spLocks noChangeArrowheads="1"/>
          </p:cNvSpPr>
          <p:nvPr/>
        </p:nvSpPr>
        <p:spPr bwMode="auto">
          <a:xfrm>
            <a:off x="406400" y="228602"/>
            <a:ext cx="11379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a:r>
              <a:rPr lang="en-US" altLang="en-US" sz="2800" b="1">
                <a:solidFill>
                  <a:srgbClr val="FF0000"/>
                </a:solidFill>
                <a:latin typeface="Calibri" pitchFamily="34" charset="0"/>
              </a:rPr>
              <a:t>An important comment and noteworthy observation</a:t>
            </a:r>
          </a:p>
        </p:txBody>
      </p:sp>
      <p:sp>
        <p:nvSpPr>
          <p:cNvPr id="15390" name="TextBox 3"/>
          <p:cNvSpPr txBox="1">
            <a:spLocks noChangeArrowheads="1"/>
          </p:cNvSpPr>
          <p:nvPr/>
        </p:nvSpPr>
        <p:spPr bwMode="auto">
          <a:xfrm>
            <a:off x="406400" y="1219202"/>
            <a:ext cx="1117600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r>
              <a:rPr lang="en-US" altLang="en-US" sz="2800" dirty="0">
                <a:solidFill>
                  <a:srgbClr val="000000"/>
                </a:solidFill>
                <a:latin typeface="Calibri" pitchFamily="34" charset="0"/>
              </a:rPr>
              <a:t>In the inverse scattering series internal multiple attenuation algorithm method and algorithm ---- for example in 2D</a:t>
            </a:r>
          </a:p>
          <a:p>
            <a:endParaRPr lang="en-US" altLang="en-US" dirty="0">
              <a:solidFill>
                <a:srgbClr val="000000"/>
              </a:solidFill>
              <a:latin typeface="Calibri" pitchFamily="34" charset="0"/>
            </a:endParaRPr>
          </a:p>
        </p:txBody>
      </p:sp>
      <p:grpSp>
        <p:nvGrpSpPr>
          <p:cNvPr id="15391" name="Group 9"/>
          <p:cNvGrpSpPr>
            <a:grpSpLocks/>
          </p:cNvGrpSpPr>
          <p:nvPr/>
        </p:nvGrpSpPr>
        <p:grpSpPr bwMode="auto">
          <a:xfrm>
            <a:off x="2641600" y="2143125"/>
            <a:ext cx="8636000" cy="4040188"/>
            <a:chOff x="381000" y="2209800"/>
            <a:chExt cx="6477000" cy="4040187"/>
          </a:xfrm>
        </p:grpSpPr>
        <p:graphicFrame>
          <p:nvGraphicFramePr>
            <p:cNvPr id="15386" name="Object 26"/>
            <p:cNvGraphicFramePr>
              <a:graphicFrameLocks noChangeAspect="1"/>
            </p:cNvGraphicFramePr>
            <p:nvPr/>
          </p:nvGraphicFramePr>
          <p:xfrm>
            <a:off x="381000" y="2209800"/>
            <a:ext cx="4830763" cy="3040063"/>
          </p:xfrm>
          <a:graphic>
            <a:graphicData uri="http://schemas.openxmlformats.org/presentationml/2006/ole">
              <mc:AlternateContent xmlns:mc="http://schemas.openxmlformats.org/markup-compatibility/2006">
                <mc:Choice xmlns:v="urn:schemas-microsoft-com:vml" Requires="v">
                  <p:oleObj spid="_x0000_s90146" name="Equation" r:id="rId3" imgW="2743200" imgH="1727200" progId="">
                    <p:embed/>
                  </p:oleObj>
                </mc:Choice>
                <mc:Fallback>
                  <p:oleObj name="Equation" r:id="rId3" imgW="2743200" imgH="17272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209800"/>
                          <a:ext cx="4830763"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394" name="TextBox 5"/>
            <p:cNvSpPr txBox="1">
              <a:spLocks noChangeArrowheads="1"/>
            </p:cNvSpPr>
            <p:nvPr/>
          </p:nvSpPr>
          <p:spPr bwMode="auto">
            <a:xfrm>
              <a:off x="2971800" y="4407151"/>
              <a:ext cx="3886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r>
                <a:rPr lang="en-US" altLang="en-US" sz="2000" dirty="0">
                  <a:solidFill>
                    <a:srgbClr val="000000"/>
                  </a:solidFill>
                  <a:latin typeface="Calibri" pitchFamily="34" charset="0"/>
                </a:rPr>
                <a:t>Change to incident plane wave data</a:t>
              </a:r>
            </a:p>
          </p:txBody>
        </p:sp>
        <p:graphicFrame>
          <p:nvGraphicFramePr>
            <p:cNvPr id="15387" name="Object 27"/>
            <p:cNvGraphicFramePr>
              <a:graphicFrameLocks noChangeAspect="1"/>
            </p:cNvGraphicFramePr>
            <p:nvPr/>
          </p:nvGraphicFramePr>
          <p:xfrm>
            <a:off x="2743200" y="5410200"/>
            <a:ext cx="1684338" cy="839787"/>
          </p:xfrm>
          <a:graphic>
            <a:graphicData uri="http://schemas.openxmlformats.org/presentationml/2006/ole">
              <mc:AlternateContent xmlns:mc="http://schemas.openxmlformats.org/markup-compatibility/2006">
                <mc:Choice xmlns:v="urn:schemas-microsoft-com:vml" Requires="v">
                  <p:oleObj spid="_x0000_s90147" name="Equation" r:id="rId5" imgW="1269449" imgH="634725" progId="">
                    <p:embed/>
                  </p:oleObj>
                </mc:Choice>
                <mc:Fallback>
                  <p:oleObj name="Equation" r:id="rId5" imgW="1269449" imgH="634725"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5410200"/>
                          <a:ext cx="1684338"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15392" name="TextBox 11"/>
          <p:cNvSpPr txBox="1">
            <a:spLocks noChangeArrowheads="1"/>
          </p:cNvSpPr>
          <p:nvPr/>
        </p:nvSpPr>
        <p:spPr bwMode="auto">
          <a:xfrm>
            <a:off x="609600" y="3276601"/>
            <a:ext cx="2844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a:r>
              <a:rPr lang="en-US" altLang="en-US" sz="3600" b="1" dirty="0">
                <a:solidFill>
                  <a:srgbClr val="FF0000"/>
                </a:solidFill>
                <a:latin typeface="Calibri" pitchFamily="34" charset="0"/>
              </a:rPr>
              <a:t>Surface data</a:t>
            </a:r>
          </a:p>
        </p:txBody>
      </p:sp>
      <p:sp>
        <p:nvSpPr>
          <p:cNvPr id="2" name="Slide Number Placeholder 1"/>
          <p:cNvSpPr>
            <a:spLocks noGrp="1"/>
          </p:cNvSpPr>
          <p:nvPr>
            <p:ph type="sldNum" sz="quarter" idx="12"/>
          </p:nvPr>
        </p:nvSpPr>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fld id="{B84D80C8-B818-497A-BD6E-4BB315ECE2D8}" type="slidenum">
              <a:rPr lang="en-US" altLang="en-US">
                <a:solidFill>
                  <a:srgbClr val="898989"/>
                </a:solidFill>
                <a:latin typeface="Calibri" pitchFamily="34" charset="0"/>
              </a:rPr>
              <a:pPr/>
              <a:t>134</a:t>
            </a:fld>
            <a:endParaRPr lang="en-US" altLang="en-US">
              <a:solidFill>
                <a:srgbClr val="898989"/>
              </a:solidFill>
              <a:latin typeface="Calibri" pitchFamily="34" charset="0"/>
            </a:endParaRPr>
          </a:p>
        </p:txBody>
      </p:sp>
    </p:spTree>
    <p:extLst>
      <p:ext uri="{BB962C8B-B14F-4D97-AF65-F5344CB8AC3E}">
        <p14:creationId xmlns:p14="http://schemas.microsoft.com/office/powerpoint/2010/main" val="1212351815"/>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477" name="Group 6"/>
          <p:cNvGrpSpPr>
            <a:grpSpLocks/>
          </p:cNvGrpSpPr>
          <p:nvPr/>
        </p:nvGrpSpPr>
        <p:grpSpPr bwMode="auto">
          <a:xfrm>
            <a:off x="2624673" y="1447800"/>
            <a:ext cx="9190567" cy="1449388"/>
            <a:chOff x="762000" y="1524000"/>
            <a:chExt cx="6892925" cy="1449388"/>
          </a:xfrm>
        </p:grpSpPr>
        <p:graphicFrame>
          <p:nvGraphicFramePr>
            <p:cNvPr id="16470" name="Object 86"/>
            <p:cNvGraphicFramePr>
              <a:graphicFrameLocks noChangeAspect="1"/>
            </p:cNvGraphicFramePr>
            <p:nvPr/>
          </p:nvGraphicFramePr>
          <p:xfrm>
            <a:off x="762000" y="1524000"/>
            <a:ext cx="4572000" cy="1270000"/>
          </p:xfrm>
          <a:graphic>
            <a:graphicData uri="http://schemas.openxmlformats.org/presentationml/2006/ole">
              <mc:AlternateContent xmlns:mc="http://schemas.openxmlformats.org/markup-compatibility/2006">
                <mc:Choice xmlns:v="urn:schemas-microsoft-com:vml" Requires="v">
                  <p:oleObj spid="_x0000_s91250" name="Equation" r:id="rId3" imgW="2743200" imgH="762000" progId="">
                    <p:embed/>
                  </p:oleObj>
                </mc:Choice>
                <mc:Fallback>
                  <p:oleObj name="Equation" r:id="rId3" imgW="2743200" imgH="7620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524000"/>
                          <a:ext cx="45720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471" name="Object 87"/>
            <p:cNvGraphicFramePr>
              <a:graphicFrameLocks noChangeAspect="1"/>
            </p:cNvGraphicFramePr>
            <p:nvPr/>
          </p:nvGraphicFramePr>
          <p:xfrm>
            <a:off x="4724400" y="2133600"/>
            <a:ext cx="2930525" cy="839788"/>
          </p:xfrm>
          <a:graphic>
            <a:graphicData uri="http://schemas.openxmlformats.org/presentationml/2006/ole">
              <mc:AlternateContent xmlns:mc="http://schemas.openxmlformats.org/markup-compatibility/2006">
                <mc:Choice xmlns:v="urn:schemas-microsoft-com:vml" Requires="v">
                  <p:oleObj spid="_x0000_s91251" name="Equation" r:id="rId5" imgW="2209800" imgH="635000" progId="">
                    <p:embed/>
                  </p:oleObj>
                </mc:Choice>
                <mc:Fallback>
                  <p:oleObj name="Equation" r:id="rId5" imgW="2209800" imgH="6350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2133600"/>
                          <a:ext cx="2930525"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16478" name="TextBox 5"/>
          <p:cNvSpPr txBox="1">
            <a:spLocks noChangeArrowheads="1"/>
          </p:cNvSpPr>
          <p:nvPr/>
        </p:nvSpPr>
        <p:spPr bwMode="auto">
          <a:xfrm>
            <a:off x="188384" y="2056604"/>
            <a:ext cx="316441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a:r>
              <a:rPr lang="en-US" altLang="en-US" sz="2800" b="1" dirty="0">
                <a:solidFill>
                  <a:srgbClr val="FF0000"/>
                </a:solidFill>
                <a:latin typeface="Calibri" pitchFamily="34" charset="0"/>
              </a:rPr>
              <a:t>Source and receiver at depth z</a:t>
            </a:r>
          </a:p>
        </p:txBody>
      </p:sp>
      <p:cxnSp>
        <p:nvCxnSpPr>
          <p:cNvPr id="9" name="Straight Arrow Connector 8"/>
          <p:cNvCxnSpPr/>
          <p:nvPr/>
        </p:nvCxnSpPr>
        <p:spPr>
          <a:xfrm>
            <a:off x="3352800" y="2533650"/>
            <a:ext cx="71120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480" name="TextBox 9"/>
          <p:cNvSpPr txBox="1">
            <a:spLocks noChangeArrowheads="1"/>
          </p:cNvSpPr>
          <p:nvPr/>
        </p:nvSpPr>
        <p:spPr bwMode="auto">
          <a:xfrm>
            <a:off x="508000" y="3276600"/>
            <a:ext cx="7112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r>
              <a:rPr lang="en-US" altLang="en-US" sz="2000" dirty="0">
                <a:solidFill>
                  <a:srgbClr val="000000"/>
                </a:solidFill>
                <a:latin typeface="Calibri" pitchFamily="34" charset="0"/>
              </a:rPr>
              <a:t>Time equal zero: </a:t>
            </a:r>
          </a:p>
        </p:txBody>
      </p:sp>
      <p:graphicFrame>
        <p:nvGraphicFramePr>
          <p:cNvPr id="16472" name="Object 88"/>
          <p:cNvGraphicFramePr>
            <a:graphicFrameLocks noChangeAspect="1"/>
          </p:cNvGraphicFramePr>
          <p:nvPr/>
        </p:nvGraphicFramePr>
        <p:xfrm>
          <a:off x="2770717" y="3276600"/>
          <a:ext cx="660400" cy="419100"/>
        </p:xfrm>
        <a:graphic>
          <a:graphicData uri="http://schemas.openxmlformats.org/presentationml/2006/ole">
            <mc:AlternateContent xmlns:mc="http://schemas.openxmlformats.org/markup-compatibility/2006">
              <mc:Choice xmlns:v="urn:schemas-microsoft-com:vml" Requires="v">
                <p:oleObj spid="_x0000_s91252" name="Equation" r:id="rId7" imgW="330200" imgH="279400" progId="">
                  <p:embed/>
                </p:oleObj>
              </mc:Choice>
              <mc:Fallback>
                <p:oleObj name="Equation" r:id="rId7" imgW="330200" imgH="27940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70717" y="3276600"/>
                        <a:ext cx="6604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481" name="TextBox 14"/>
          <p:cNvSpPr txBox="1">
            <a:spLocks noChangeArrowheads="1"/>
          </p:cNvSpPr>
          <p:nvPr/>
        </p:nvSpPr>
        <p:spPr bwMode="auto">
          <a:xfrm>
            <a:off x="609600" y="3962400"/>
            <a:ext cx="7924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r>
              <a:rPr lang="en-US" altLang="en-US" sz="2000" dirty="0">
                <a:solidFill>
                  <a:srgbClr val="000000"/>
                </a:solidFill>
                <a:latin typeface="Calibri" pitchFamily="34" charset="0"/>
              </a:rPr>
              <a:t>With change of variable </a:t>
            </a:r>
          </a:p>
        </p:txBody>
      </p:sp>
      <p:graphicFrame>
        <p:nvGraphicFramePr>
          <p:cNvPr id="16473" name="Object 89"/>
          <p:cNvGraphicFramePr>
            <a:graphicFrameLocks noChangeAspect="1"/>
          </p:cNvGraphicFramePr>
          <p:nvPr/>
        </p:nvGraphicFramePr>
        <p:xfrm>
          <a:off x="3708401" y="3946525"/>
          <a:ext cx="1126067" cy="400050"/>
        </p:xfrm>
        <a:graphic>
          <a:graphicData uri="http://schemas.openxmlformats.org/presentationml/2006/ole">
            <mc:AlternateContent xmlns:mc="http://schemas.openxmlformats.org/markup-compatibility/2006">
              <mc:Choice xmlns:v="urn:schemas-microsoft-com:vml" Requires="v">
                <p:oleObj spid="_x0000_s91253" name="Equation" r:id="rId9" imgW="482391" imgH="228501" progId="">
                  <p:embed/>
                </p:oleObj>
              </mc:Choice>
              <mc:Fallback>
                <p:oleObj name="Equation" r:id="rId9" imgW="482391" imgH="228501"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08401" y="3946525"/>
                        <a:ext cx="112606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474" name="Object 90"/>
          <p:cNvGraphicFramePr>
            <a:graphicFrameLocks noChangeAspect="1"/>
          </p:cNvGraphicFramePr>
          <p:nvPr/>
        </p:nvGraphicFramePr>
        <p:xfrm>
          <a:off x="719668" y="4587875"/>
          <a:ext cx="4919133" cy="844550"/>
        </p:xfrm>
        <a:graphic>
          <a:graphicData uri="http://schemas.openxmlformats.org/presentationml/2006/ole">
            <mc:AlternateContent xmlns:mc="http://schemas.openxmlformats.org/markup-compatibility/2006">
              <mc:Choice xmlns:v="urn:schemas-microsoft-com:vml" Requires="v">
                <p:oleObj spid="_x0000_s91254" name="Equation" r:id="rId11" imgW="2108200" imgH="482600" progId="">
                  <p:embed/>
                </p:oleObj>
              </mc:Choice>
              <mc:Fallback>
                <p:oleObj name="Equation" r:id="rId11" imgW="2108200" imgH="482600" progId="">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9668" y="4587875"/>
                        <a:ext cx="4919133"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16482" name="Group 20"/>
          <p:cNvGrpSpPr>
            <a:grpSpLocks/>
          </p:cNvGrpSpPr>
          <p:nvPr/>
        </p:nvGrpSpPr>
        <p:grpSpPr bwMode="auto">
          <a:xfrm>
            <a:off x="508000" y="5432425"/>
            <a:ext cx="10058400" cy="400110"/>
            <a:chOff x="609600" y="5257800"/>
            <a:chExt cx="7543800" cy="400245"/>
          </a:xfrm>
        </p:grpSpPr>
        <p:sp>
          <p:nvSpPr>
            <p:cNvPr id="16484" name="TextBox 17"/>
            <p:cNvSpPr txBox="1">
              <a:spLocks noChangeArrowheads="1"/>
            </p:cNvSpPr>
            <p:nvPr/>
          </p:nvSpPr>
          <p:spPr bwMode="auto">
            <a:xfrm>
              <a:off x="609600" y="5257800"/>
              <a:ext cx="7543800" cy="400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r>
                <a:rPr lang="en-US" altLang="en-US" sz="2000" dirty="0">
                  <a:solidFill>
                    <a:srgbClr val="000000"/>
                  </a:solidFill>
                  <a:latin typeface="Calibri" pitchFamily="34" charset="0"/>
                </a:rPr>
                <a:t>Source and receiver experiment at depth, that retains the              </a:t>
              </a:r>
              <a:r>
                <a:rPr lang="en-US" altLang="en-US" sz="2000" dirty="0" smtClean="0">
                  <a:solidFill>
                    <a:srgbClr val="000000"/>
                  </a:solidFill>
                  <a:latin typeface="Calibri" pitchFamily="34" charset="0"/>
                </a:rPr>
                <a:t> information at             </a:t>
              </a:r>
              <a:endParaRPr lang="en-US" altLang="en-US" sz="2000" dirty="0">
                <a:solidFill>
                  <a:srgbClr val="000000"/>
                </a:solidFill>
                <a:latin typeface="Calibri" pitchFamily="34" charset="0"/>
              </a:endParaRPr>
            </a:p>
          </p:txBody>
        </p:sp>
        <p:graphicFrame>
          <p:nvGraphicFramePr>
            <p:cNvPr id="16475" name="Object 91"/>
            <p:cNvGraphicFramePr>
              <a:graphicFrameLocks noChangeAspect="1"/>
            </p:cNvGraphicFramePr>
            <p:nvPr>
              <p:extLst>
                <p:ext uri="{D42A27DB-BD31-4B8C-83A1-F6EECF244321}">
                  <p14:modId xmlns:p14="http://schemas.microsoft.com/office/powerpoint/2010/main" val="1180635916"/>
                </p:ext>
              </p:extLst>
            </p:nvPr>
          </p:nvGraphicFramePr>
          <p:xfrm>
            <a:off x="5115179" y="5284357"/>
            <a:ext cx="609600" cy="342900"/>
          </p:xfrm>
          <a:graphic>
            <a:graphicData uri="http://schemas.openxmlformats.org/presentationml/2006/ole">
              <mc:AlternateContent xmlns:mc="http://schemas.openxmlformats.org/markup-compatibility/2006">
                <mc:Choice xmlns:v="urn:schemas-microsoft-com:vml" Requires="v">
                  <p:oleObj spid="_x0000_s91255" name="Equation" r:id="rId13" imgW="406224" imgH="228501" progId="">
                    <p:embed/>
                  </p:oleObj>
                </mc:Choice>
                <mc:Fallback>
                  <p:oleObj name="Equation" r:id="rId13" imgW="406224" imgH="228501" progId="">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115179" y="5284357"/>
                          <a:ext cx="6096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476" name="Object 92"/>
            <p:cNvGraphicFramePr>
              <a:graphicFrameLocks noChangeAspect="1"/>
            </p:cNvGraphicFramePr>
            <p:nvPr>
              <p:extLst>
                <p:ext uri="{D42A27DB-BD31-4B8C-83A1-F6EECF244321}">
                  <p14:modId xmlns:p14="http://schemas.microsoft.com/office/powerpoint/2010/main" val="1984415566"/>
                </p:ext>
              </p:extLst>
            </p:nvPr>
          </p:nvGraphicFramePr>
          <p:xfrm>
            <a:off x="6929150" y="5309178"/>
            <a:ext cx="476250" cy="266700"/>
          </p:xfrm>
          <a:graphic>
            <a:graphicData uri="http://schemas.openxmlformats.org/presentationml/2006/ole">
              <mc:AlternateContent xmlns:mc="http://schemas.openxmlformats.org/markup-compatibility/2006">
                <mc:Choice xmlns:v="urn:schemas-microsoft-com:vml" Requires="v">
                  <p:oleObj spid="_x0000_s91256" name="Equation" r:id="rId15" imgW="317087" imgH="177569" progId="Equation.DSMT4">
                    <p:embed/>
                  </p:oleObj>
                </mc:Choice>
                <mc:Fallback>
                  <p:oleObj name="Equation" r:id="rId15" imgW="317087" imgH="177569"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929150" y="5309178"/>
                          <a:ext cx="4762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2" name="Slide Number Placeholder 1"/>
          <p:cNvSpPr>
            <a:spLocks noGrp="1"/>
          </p:cNvSpPr>
          <p:nvPr>
            <p:ph type="sldNum" sz="quarter" idx="12"/>
          </p:nvPr>
        </p:nvSpPr>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fld id="{C93DDC42-FFC1-4314-A722-D7D961B05D24}" type="slidenum">
              <a:rPr lang="en-US" altLang="en-US">
                <a:solidFill>
                  <a:srgbClr val="898989"/>
                </a:solidFill>
                <a:latin typeface="Calibri" pitchFamily="34" charset="0"/>
              </a:rPr>
              <a:pPr/>
              <a:t>135</a:t>
            </a:fld>
            <a:endParaRPr lang="en-US" altLang="en-US">
              <a:solidFill>
                <a:srgbClr val="898989"/>
              </a:solidFill>
              <a:latin typeface="Calibri" pitchFamily="34" charset="0"/>
            </a:endParaRPr>
          </a:p>
        </p:txBody>
      </p:sp>
    </p:spTree>
    <p:extLst>
      <p:ext uri="{BB962C8B-B14F-4D97-AF65-F5344CB8AC3E}">
        <p14:creationId xmlns:p14="http://schemas.microsoft.com/office/powerpoint/2010/main" val="57372991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36" name="TextBox 3"/>
          <p:cNvSpPr txBox="1">
            <a:spLocks noChangeArrowheads="1"/>
          </p:cNvSpPr>
          <p:nvPr/>
        </p:nvSpPr>
        <p:spPr bwMode="auto">
          <a:xfrm>
            <a:off x="558800" y="1163646"/>
            <a:ext cx="11074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r>
              <a:rPr lang="en-US" altLang="en-US" sz="2400" dirty="0">
                <a:solidFill>
                  <a:srgbClr val="000000"/>
                </a:solidFill>
                <a:latin typeface="Calibri" pitchFamily="34" charset="0"/>
              </a:rPr>
              <a:t>The Stolt extended and generalized Claerbout imaging III, </a:t>
            </a:r>
          </a:p>
        </p:txBody>
      </p:sp>
      <p:graphicFrame>
        <p:nvGraphicFramePr>
          <p:cNvPr id="17434" name="Object 26"/>
          <p:cNvGraphicFramePr>
            <a:graphicFrameLocks noChangeAspect="1"/>
          </p:cNvGraphicFramePr>
          <p:nvPr/>
        </p:nvGraphicFramePr>
        <p:xfrm>
          <a:off x="1524000" y="1654175"/>
          <a:ext cx="2844800" cy="471488"/>
        </p:xfrm>
        <a:graphic>
          <a:graphicData uri="http://schemas.openxmlformats.org/presentationml/2006/ole">
            <mc:AlternateContent xmlns:mc="http://schemas.openxmlformats.org/markup-compatibility/2006">
              <mc:Choice xmlns:v="urn:schemas-microsoft-com:vml" Requires="v">
                <p:oleObj spid="_x0000_s92194" name="Equation" r:id="rId3" imgW="1091726" imgH="241195" progId="">
                  <p:embed/>
                </p:oleObj>
              </mc:Choice>
              <mc:Fallback>
                <p:oleObj name="Equation" r:id="rId3" imgW="1091726" imgH="241195"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654175"/>
                        <a:ext cx="284480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435" name="Object 27"/>
          <p:cNvGraphicFramePr>
            <a:graphicFrameLocks noChangeAspect="1"/>
          </p:cNvGraphicFramePr>
          <p:nvPr/>
        </p:nvGraphicFramePr>
        <p:xfrm>
          <a:off x="791633" y="2611438"/>
          <a:ext cx="8375651" cy="2487612"/>
        </p:xfrm>
        <a:graphic>
          <a:graphicData uri="http://schemas.openxmlformats.org/presentationml/2006/ole">
            <mc:AlternateContent xmlns:mc="http://schemas.openxmlformats.org/markup-compatibility/2006">
              <mc:Choice xmlns:v="urn:schemas-microsoft-com:vml" Requires="v">
                <p:oleObj spid="_x0000_s92195" name="Equation" r:id="rId5" imgW="3721100" imgH="1473200" progId="">
                  <p:embed/>
                </p:oleObj>
              </mc:Choice>
              <mc:Fallback>
                <p:oleObj name="Equation" r:id="rId5" imgW="3721100" imgH="14732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1633" y="2611438"/>
                        <a:ext cx="8375651" cy="248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437" name="TextBox 7"/>
          <p:cNvSpPr txBox="1">
            <a:spLocks noChangeArrowheads="1"/>
          </p:cNvSpPr>
          <p:nvPr/>
        </p:nvSpPr>
        <p:spPr bwMode="auto">
          <a:xfrm>
            <a:off x="558800" y="2209808"/>
            <a:ext cx="11074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r>
              <a:rPr lang="en-US" altLang="en-US" sz="2400" dirty="0">
                <a:solidFill>
                  <a:srgbClr val="000000"/>
                </a:solidFill>
                <a:latin typeface="Calibri" pitchFamily="34" charset="0"/>
              </a:rPr>
              <a:t>And the ISS internal multiple attenuation algorithm:</a:t>
            </a:r>
          </a:p>
        </p:txBody>
      </p:sp>
      <p:sp>
        <p:nvSpPr>
          <p:cNvPr id="2" name="Slide Number Placeholder 1"/>
          <p:cNvSpPr>
            <a:spLocks noGrp="1"/>
          </p:cNvSpPr>
          <p:nvPr>
            <p:ph type="sldNum" sz="quarter" idx="12"/>
          </p:nvPr>
        </p:nvSpPr>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fld id="{189AED57-8114-45ED-A037-0BA41592F33A}" type="slidenum">
              <a:rPr lang="en-US" altLang="en-US">
                <a:solidFill>
                  <a:srgbClr val="898989"/>
                </a:solidFill>
                <a:latin typeface="Calibri" pitchFamily="34" charset="0"/>
              </a:rPr>
              <a:pPr/>
              <a:t>136</a:t>
            </a:fld>
            <a:endParaRPr lang="en-US" altLang="en-US">
              <a:solidFill>
                <a:srgbClr val="898989"/>
              </a:solidFill>
              <a:latin typeface="Calibri" pitchFamily="34" charset="0"/>
            </a:endParaRPr>
          </a:p>
        </p:txBody>
      </p:sp>
    </p:spTree>
    <p:extLst>
      <p:ext uri="{BB962C8B-B14F-4D97-AF65-F5344CB8AC3E}">
        <p14:creationId xmlns:p14="http://schemas.microsoft.com/office/powerpoint/2010/main" val="197502997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46" name="Object 14"/>
          <p:cNvGraphicFramePr>
            <a:graphicFrameLocks noChangeAspect="1"/>
          </p:cNvGraphicFramePr>
          <p:nvPr/>
        </p:nvGraphicFramePr>
        <p:xfrm>
          <a:off x="1117603" y="1828809"/>
          <a:ext cx="6591300" cy="2163763"/>
        </p:xfrm>
        <a:graphic>
          <a:graphicData uri="http://schemas.openxmlformats.org/presentationml/2006/ole">
            <mc:AlternateContent xmlns:mc="http://schemas.openxmlformats.org/markup-compatibility/2006">
              <mc:Choice xmlns:v="urn:schemas-microsoft-com:vml" Requires="v">
                <p:oleObj spid="_x0000_s93202" name="Equation" r:id="rId3" imgW="2806700" imgH="1231900" progId="">
                  <p:embed/>
                </p:oleObj>
              </mc:Choice>
              <mc:Fallback>
                <p:oleObj name="Equation" r:id="rId3" imgW="2806700" imgH="12319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603" y="1828809"/>
                        <a:ext cx="6591300"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447" name="TextBox 4"/>
          <p:cNvSpPr txBox="1">
            <a:spLocks noChangeArrowheads="1"/>
          </p:cNvSpPr>
          <p:nvPr/>
        </p:nvSpPr>
        <p:spPr bwMode="auto">
          <a:xfrm>
            <a:off x="436033" y="1219200"/>
            <a:ext cx="1107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r>
              <a:rPr lang="en-US" altLang="en-US">
                <a:solidFill>
                  <a:srgbClr val="000000"/>
                </a:solidFill>
                <a:latin typeface="Calibri" pitchFamily="34" charset="0"/>
              </a:rPr>
              <a:t>Return to data</a:t>
            </a:r>
          </a:p>
        </p:txBody>
      </p:sp>
      <p:sp>
        <p:nvSpPr>
          <p:cNvPr id="18448" name="TextBox 5"/>
          <p:cNvSpPr txBox="1">
            <a:spLocks noChangeArrowheads="1"/>
          </p:cNvSpPr>
          <p:nvPr/>
        </p:nvSpPr>
        <p:spPr bwMode="auto">
          <a:xfrm>
            <a:off x="1016000" y="4092575"/>
            <a:ext cx="6908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a:r>
              <a:rPr lang="en-US" altLang="en-US" b="1">
                <a:solidFill>
                  <a:srgbClr val="FF0000"/>
                </a:solidFill>
                <a:latin typeface="Calibri" pitchFamily="34" charset="0"/>
              </a:rPr>
              <a:t>Data with internal multiple attenuated</a:t>
            </a:r>
          </a:p>
        </p:txBody>
      </p:sp>
      <p:sp>
        <p:nvSpPr>
          <p:cNvPr id="2" name="Slide Number Placeholder 1"/>
          <p:cNvSpPr>
            <a:spLocks noGrp="1"/>
          </p:cNvSpPr>
          <p:nvPr>
            <p:ph type="sldNum" sz="quarter" idx="12"/>
          </p:nvPr>
        </p:nvSpPr>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fld id="{2CE3750C-9975-40A2-B0F9-EC3719807C54}" type="slidenum">
              <a:rPr lang="en-US" altLang="en-US">
                <a:solidFill>
                  <a:srgbClr val="898989"/>
                </a:solidFill>
                <a:latin typeface="Calibri" pitchFamily="34" charset="0"/>
              </a:rPr>
              <a:pPr/>
              <a:t>137</a:t>
            </a:fld>
            <a:endParaRPr lang="en-US" altLang="en-US">
              <a:solidFill>
                <a:srgbClr val="898989"/>
              </a:solidFill>
              <a:latin typeface="Calibri" pitchFamily="34" charset="0"/>
            </a:endParaRPr>
          </a:p>
        </p:txBody>
      </p:sp>
    </p:spTree>
    <p:extLst>
      <p:ext uri="{BB962C8B-B14F-4D97-AF65-F5344CB8AC3E}">
        <p14:creationId xmlns:p14="http://schemas.microsoft.com/office/powerpoint/2010/main" val="303188390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371604"/>
            <a:ext cx="10871200" cy="3970318"/>
          </a:xfrm>
          <a:prstGeom prst="rect">
            <a:avLst/>
          </a:prstGeom>
          <a:noFill/>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r>
              <a:rPr lang="en-US" altLang="en-US" sz="2000" dirty="0">
                <a:solidFill>
                  <a:srgbClr val="000000"/>
                </a:solidFill>
                <a:latin typeface="Calibri" pitchFamily="34" charset="0"/>
              </a:rPr>
              <a:t>The well-documented stand-alone capability of the ISS internal multiple attenuator is due to </a:t>
            </a:r>
            <a:r>
              <a:rPr lang="en-US" altLang="en-US" sz="2000" b="1" u="sng" dirty="0">
                <a:solidFill>
                  <a:srgbClr val="000000"/>
                </a:solidFill>
                <a:latin typeface="Calibri" pitchFamily="34" charset="0"/>
              </a:rPr>
              <a:t>two factors:</a:t>
            </a:r>
          </a:p>
          <a:p>
            <a:endParaRPr lang="en-US" altLang="en-US" sz="2000" b="1" u="sng" dirty="0">
              <a:solidFill>
                <a:srgbClr val="000000"/>
              </a:solidFill>
              <a:latin typeface="Calibri" pitchFamily="34" charset="0"/>
            </a:endParaRPr>
          </a:p>
          <a:p>
            <a:pPr>
              <a:buFont typeface="Calibri" pitchFamily="34" charset="0"/>
              <a:buAutoNum type="arabicParenR"/>
            </a:pPr>
            <a:r>
              <a:rPr lang="en-US" altLang="en-US" sz="2400" dirty="0">
                <a:solidFill>
                  <a:srgbClr val="000000"/>
                </a:solidFill>
                <a:latin typeface="Calibri" pitchFamily="34" charset="0"/>
              </a:rPr>
              <a:t>It’s the only method that is direct and doesn’t need </a:t>
            </a:r>
            <a:r>
              <a:rPr lang="en-US" altLang="en-US" sz="2400" dirty="0" smtClean="0">
                <a:solidFill>
                  <a:srgbClr val="000000"/>
                </a:solidFill>
                <a:latin typeface="Calibri" pitchFamily="34" charset="0"/>
              </a:rPr>
              <a:t>and require </a:t>
            </a:r>
            <a:r>
              <a:rPr lang="en-US" altLang="en-US" sz="2400" dirty="0">
                <a:solidFill>
                  <a:srgbClr val="000000"/>
                </a:solidFill>
                <a:latin typeface="Calibri" pitchFamily="34" charset="0"/>
              </a:rPr>
              <a:t>any subsurface information (and without any interpretive input or intervention) and is model type independent</a:t>
            </a:r>
          </a:p>
          <a:p>
            <a:pPr>
              <a:buFont typeface="Calibri" pitchFamily="34" charset="0"/>
              <a:buAutoNum type="arabicParenR"/>
            </a:pPr>
            <a:endParaRPr lang="en-US" altLang="en-US" sz="2400" dirty="0">
              <a:solidFill>
                <a:srgbClr val="000000"/>
              </a:solidFill>
              <a:latin typeface="Calibri" pitchFamily="34" charset="0"/>
            </a:endParaRPr>
          </a:p>
          <a:p>
            <a:pPr>
              <a:buFont typeface="Calibri" pitchFamily="34" charset="0"/>
              <a:buAutoNum type="arabicParenR"/>
            </a:pPr>
            <a:r>
              <a:rPr lang="en-US" altLang="en-US" sz="2400" dirty="0">
                <a:solidFill>
                  <a:srgbClr val="000000"/>
                </a:solidFill>
                <a:latin typeface="Calibri" pitchFamily="34" charset="0"/>
              </a:rPr>
              <a:t>The water speed migration input to the algorithm (the Stolt-extended and generalized Claerbout imaging III) is the basic reason the algorithm can accurately and effectively accommodate subevents that are caused by, for example, specular and non-specular reflections, diffractions, </a:t>
            </a:r>
            <a:r>
              <a:rPr lang="en-US" altLang="en-US" sz="2400" dirty="0" err="1">
                <a:solidFill>
                  <a:srgbClr val="000000"/>
                </a:solidFill>
                <a:latin typeface="Calibri" pitchFamily="34" charset="0"/>
              </a:rPr>
              <a:t>pinchouts</a:t>
            </a:r>
            <a:r>
              <a:rPr lang="en-US" altLang="en-US" sz="2400" dirty="0">
                <a:solidFill>
                  <a:srgbClr val="000000"/>
                </a:solidFill>
                <a:latin typeface="Calibri" pitchFamily="34" charset="0"/>
              </a:rPr>
              <a:t>, refractions and head waves.</a:t>
            </a:r>
          </a:p>
        </p:txBody>
      </p:sp>
      <p:sp>
        <p:nvSpPr>
          <p:cNvPr id="235522" name="object 4"/>
          <p:cNvSpPr>
            <a:spLocks/>
          </p:cNvSpPr>
          <p:nvPr/>
        </p:nvSpPr>
        <p:spPr bwMode="auto">
          <a:xfrm>
            <a:off x="0" y="990600"/>
            <a:ext cx="12192000" cy="0"/>
          </a:xfrm>
          <a:custGeom>
            <a:avLst/>
            <a:gdLst>
              <a:gd name="T0" fmla="*/ 0 w 9144000"/>
              <a:gd name="T1" fmla="*/ 9143997 w 9144000"/>
              <a:gd name="T2" fmla="*/ 0 60000 65536"/>
              <a:gd name="T3" fmla="*/ 0 60000 65536"/>
              <a:gd name="T4" fmla="*/ 0 w 9144000"/>
              <a:gd name="T5" fmla="*/ 9144000 w 9144000"/>
            </a:gdLst>
            <a:ahLst/>
            <a:cxnLst>
              <a:cxn ang="T2">
                <a:pos x="T0" y="0"/>
              </a:cxn>
              <a:cxn ang="T3">
                <a:pos x="T1" y="0"/>
              </a:cxn>
            </a:cxnLst>
            <a:rect l="T4" t="0" r="T5" b="0"/>
            <a:pathLst>
              <a:path w="9144000">
                <a:moveTo>
                  <a:pt x="0" y="0"/>
                </a:moveTo>
                <a:lnTo>
                  <a:pt x="9143997" y="1"/>
                </a:lnTo>
              </a:path>
            </a:pathLst>
          </a:custGeom>
          <a:noFill/>
          <a:ln w="38099">
            <a:solidFill>
              <a:srgbClr val="A8D6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solidFill>
                <a:prstClr val="black"/>
              </a:solidFill>
            </a:endParaRPr>
          </a:p>
        </p:txBody>
      </p:sp>
      <p:sp>
        <p:nvSpPr>
          <p:cNvPr id="235523" name="TextBox 3"/>
          <p:cNvSpPr txBox="1">
            <a:spLocks noChangeArrowheads="1"/>
          </p:cNvSpPr>
          <p:nvPr/>
        </p:nvSpPr>
        <p:spPr bwMode="auto">
          <a:xfrm>
            <a:off x="406400" y="228602"/>
            <a:ext cx="11379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a:r>
              <a:rPr lang="en-US" altLang="en-US" sz="2800" b="1">
                <a:solidFill>
                  <a:srgbClr val="FF0000"/>
                </a:solidFill>
                <a:latin typeface="Calibri" pitchFamily="34" charset="0"/>
              </a:rPr>
              <a:t>An important comment and noteworthy observation</a:t>
            </a:r>
          </a:p>
        </p:txBody>
      </p:sp>
      <p:sp>
        <p:nvSpPr>
          <p:cNvPr id="3" name="Slide Number Placeholder 2"/>
          <p:cNvSpPr>
            <a:spLocks noGrp="1"/>
          </p:cNvSpPr>
          <p:nvPr>
            <p:ph type="sldNum" sz="quarter" idx="12"/>
          </p:nvPr>
        </p:nvSpPr>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fld id="{7CAAF0EF-C048-4528-86AE-16C59FA3C5B0}" type="slidenum">
              <a:rPr lang="en-US" altLang="en-US">
                <a:solidFill>
                  <a:srgbClr val="898989"/>
                </a:solidFill>
                <a:latin typeface="Calibri" pitchFamily="34" charset="0"/>
              </a:rPr>
              <a:pPr/>
              <a:t>138</a:t>
            </a:fld>
            <a:endParaRPr lang="en-US" altLang="en-US">
              <a:solidFill>
                <a:srgbClr val="898989"/>
              </a:solidFill>
              <a:latin typeface="Calibri" pitchFamily="34" charset="0"/>
            </a:endParaRPr>
          </a:p>
        </p:txBody>
      </p:sp>
    </p:spTree>
    <p:extLst>
      <p:ext uri="{BB962C8B-B14F-4D97-AF65-F5344CB8AC3E}">
        <p14:creationId xmlns:p14="http://schemas.microsoft.com/office/powerpoint/2010/main" val="402970115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139</a:t>
            </a:fld>
            <a:endParaRPr lang="en-US">
              <a:solidFill>
                <a:prstClr val="black"/>
              </a:solidFill>
            </a:endParaRPr>
          </a:p>
        </p:txBody>
      </p:sp>
      <p:sp>
        <p:nvSpPr>
          <p:cNvPr id="3" name="TextBox 2"/>
          <p:cNvSpPr txBox="1"/>
          <p:nvPr/>
        </p:nvSpPr>
        <p:spPr>
          <a:xfrm>
            <a:off x="680484" y="723022"/>
            <a:ext cx="10919637" cy="4401205"/>
          </a:xfrm>
          <a:prstGeom prst="rect">
            <a:avLst/>
          </a:prstGeom>
          <a:noFill/>
        </p:spPr>
        <p:txBody>
          <a:bodyPr wrap="square" rtlCol="0">
            <a:spAutoFit/>
          </a:bodyPr>
          <a:lstStyle/>
          <a:p>
            <a:r>
              <a:rPr lang="en-US" sz="2800" dirty="0" smtClean="0">
                <a:solidFill>
                  <a:prstClr val="black"/>
                </a:solidFill>
              </a:rPr>
              <a:t>The new Stolt extended Claerbout III migration, being developed within M-OSRP, will provide benefit as: </a:t>
            </a:r>
          </a:p>
          <a:p>
            <a:endParaRPr lang="en-US" sz="2800" dirty="0" smtClean="0">
              <a:solidFill>
                <a:prstClr val="black"/>
              </a:solidFill>
            </a:endParaRPr>
          </a:p>
          <a:p>
            <a:pPr marL="514350" indent="-514350">
              <a:buFont typeface="+mj-lt"/>
              <a:buAutoNum type="arabicParenR"/>
            </a:pPr>
            <a:r>
              <a:rPr lang="en-US" sz="2800" dirty="0" smtClean="0">
                <a:solidFill>
                  <a:prstClr val="black"/>
                </a:solidFill>
              </a:rPr>
              <a:t>a new and more capable method for migration and migration-inversion for both structural plays and amplitude analysis for conventional and unconventional reservoir identification and </a:t>
            </a:r>
          </a:p>
          <a:p>
            <a:pPr marL="514350" indent="-514350">
              <a:buFont typeface="+mj-lt"/>
              <a:buAutoNum type="arabicParenR"/>
            </a:pPr>
            <a:endParaRPr lang="en-US" sz="2800" dirty="0" smtClean="0">
              <a:solidFill>
                <a:prstClr val="black"/>
              </a:solidFill>
            </a:endParaRPr>
          </a:p>
          <a:p>
            <a:pPr marL="514350" indent="-514350">
              <a:buFont typeface="+mj-lt"/>
              <a:buAutoNum type="arabicParenR"/>
            </a:pPr>
            <a:r>
              <a:rPr lang="en-US" sz="2800" dirty="0" smtClean="0">
                <a:solidFill>
                  <a:prstClr val="black"/>
                </a:solidFill>
              </a:rPr>
              <a:t>as one of two distinct strategies to provide the next (and necessary) level of internal multiple removal, taking us from internal multiple attenuation to internal multiple elimination.</a:t>
            </a:r>
            <a:endParaRPr lang="en-US" sz="2800" dirty="0">
              <a:solidFill>
                <a:prstClr val="black"/>
              </a:solidFill>
            </a:endParaRPr>
          </a:p>
        </p:txBody>
      </p:sp>
    </p:spTree>
    <p:extLst>
      <p:ext uri="{BB962C8B-B14F-4D97-AF65-F5344CB8AC3E}">
        <p14:creationId xmlns:p14="http://schemas.microsoft.com/office/powerpoint/2010/main" val="27688036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lnSpcReduction="10000"/>
              </a:bodyPr>
              <a:lstStyle/>
              <a:p>
                <a:pPr marL="228600" lvl="1">
                  <a:spcBef>
                    <a:spcPts val="1000"/>
                  </a:spcBef>
                </a:pPr>
                <a:r>
                  <a:rPr lang="en-US" sz="3200" dirty="0"/>
                  <a:t>Green’s theorem for on-shore </a:t>
                </a:r>
                <a:r>
                  <a:rPr lang="en-US" sz="3200" dirty="0" smtClean="0"/>
                  <a:t>preprocessing</a:t>
                </a:r>
              </a:p>
              <a:p>
                <a:pPr marL="228600" lvl="1">
                  <a:spcBef>
                    <a:spcPts val="1000"/>
                  </a:spcBef>
                </a:pPr>
                <a:r>
                  <a:rPr lang="en-US" sz="3200" dirty="0"/>
                  <a:t>Inverse scattering series for a comprehensive internal multiple </a:t>
                </a:r>
                <a:r>
                  <a:rPr lang="en-US" sz="3200" dirty="0" smtClean="0"/>
                  <a:t>elimination</a:t>
                </a:r>
              </a:p>
              <a:p>
                <a:pPr marL="228600" lvl="1">
                  <a:spcBef>
                    <a:spcPts val="1000"/>
                  </a:spcBef>
                </a:pPr>
                <a:r>
                  <a:rPr lang="en-US" sz="3200" dirty="0" smtClean="0"/>
                  <a:t>Velocity </a:t>
                </a:r>
                <a:r>
                  <a:rPr lang="en-US" sz="3200" dirty="0"/>
                  <a:t>Analysis</a:t>
                </a:r>
              </a:p>
              <a:p>
                <a:pPr lvl="1">
                  <a:lnSpc>
                    <a:spcPct val="110000"/>
                  </a:lnSpc>
                </a:pPr>
                <a:r>
                  <a:rPr lang="en-US" sz="3200" dirty="0"/>
                  <a:t>All current velocity analysis methods (e.g., CIG flatness and FWI) are indirect/model matching </a:t>
                </a:r>
                <a:r>
                  <a:rPr lang="en-US" sz="3200" dirty="0" smtClean="0"/>
                  <a:t>methods</a:t>
                </a:r>
                <a:endParaRPr lang="en-US" sz="3200" dirty="0"/>
              </a:p>
              <a:p>
                <a:pPr lvl="1">
                  <a:lnSpc>
                    <a:spcPct val="110000"/>
                  </a:lnSpc>
                </a:pPr>
                <a:r>
                  <a:rPr lang="en-US" sz="3200" dirty="0"/>
                  <a:t>Use direct ISS elastic parameter estimation to determine </a:t>
                </a:r>
                <a14:m>
                  <m:oMath xmlns:m="http://schemas.openxmlformats.org/officeDocument/2006/math">
                    <m:sSub>
                      <m:sSubPr>
                        <m:ctrlPr>
                          <a:rPr lang="en-US" sz="3200" i="1">
                            <a:latin typeface="Cambria Math"/>
                          </a:rPr>
                        </m:ctrlPr>
                      </m:sSubPr>
                      <m:e>
                        <m:r>
                          <a:rPr lang="en-US" sz="3200" i="1">
                            <a:latin typeface="Cambria Math" charset="0"/>
                          </a:rPr>
                          <m:t>𝑉</m:t>
                        </m:r>
                      </m:e>
                      <m:sub>
                        <m:r>
                          <a:rPr lang="en-US" sz="3200" i="1">
                            <a:latin typeface="Cambria Math" charset="0"/>
                          </a:rPr>
                          <m:t>𝑝</m:t>
                        </m:r>
                      </m:sub>
                    </m:sSub>
                  </m:oMath>
                </a14:m>
                <a:r>
                  <a:rPr lang="en-US" sz="3200" dirty="0"/>
                  <a:t>, </a:t>
                </a:r>
                <a14:m>
                  <m:oMath xmlns:m="http://schemas.openxmlformats.org/officeDocument/2006/math">
                    <m:sSub>
                      <m:sSubPr>
                        <m:ctrlPr>
                          <a:rPr lang="en-US" sz="3200" i="1">
                            <a:latin typeface="Cambria Math"/>
                          </a:rPr>
                        </m:ctrlPr>
                      </m:sSubPr>
                      <m:e>
                        <m:r>
                          <a:rPr lang="en-US" sz="3200" i="1">
                            <a:latin typeface="Cambria Math" charset="0"/>
                          </a:rPr>
                          <m:t>𝑉</m:t>
                        </m:r>
                      </m:e>
                      <m:sub>
                        <m:r>
                          <a:rPr lang="en-US" sz="3200" i="1">
                            <a:latin typeface="Cambria Math" charset="0"/>
                          </a:rPr>
                          <m:t>𝑠</m:t>
                        </m:r>
                      </m:sub>
                    </m:sSub>
                  </m:oMath>
                </a14:m>
                <a:r>
                  <a:rPr lang="en-US" sz="3200" dirty="0"/>
                  <a:t> and </a:t>
                </a:r>
                <a14:m>
                  <m:oMath xmlns:m="http://schemas.openxmlformats.org/officeDocument/2006/math">
                    <m:r>
                      <a:rPr lang="en-US" sz="3200" i="1">
                        <a:latin typeface="Cambria Math" charset="0"/>
                        <a:ea typeface="Cambria Math" charset="0"/>
                        <a:cs typeface="Cambria Math" charset="0"/>
                      </a:rPr>
                      <m:t>𝜌</m:t>
                    </m:r>
                  </m:oMath>
                </a14:m>
                <a:r>
                  <a:rPr lang="en-US" sz="3200" dirty="0"/>
                  <a:t> for migration and </a:t>
                </a:r>
                <a:r>
                  <a:rPr lang="en-US" sz="3200" dirty="0" smtClean="0"/>
                  <a:t>migration-inversion</a:t>
                </a:r>
                <a:endParaRPr lang="en-US" sz="3200" dirty="0"/>
              </a:p>
              <a:p>
                <a:pPr marL="228600" lvl="1">
                  <a:spcBef>
                    <a:spcPts val="1000"/>
                  </a:spcBef>
                </a:pPr>
                <a:endParaRPr lang="en-US" sz="3200"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33" t="-3782"/>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0F7FF217-659E-FB41-8574-CC8F697A85F1}" type="slidenum">
              <a:rPr lang="en-US" smtClean="0"/>
              <a:pPr/>
              <a:t>14</a:t>
            </a:fld>
            <a:endParaRPr lang="en-US" dirty="0"/>
          </a:p>
        </p:txBody>
      </p:sp>
    </p:spTree>
    <p:extLst>
      <p:ext uri="{BB962C8B-B14F-4D97-AF65-F5344CB8AC3E}">
        <p14:creationId xmlns:p14="http://schemas.microsoft.com/office/powerpoint/2010/main" val="82448708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ctrTitle"/>
          </p:nvPr>
        </p:nvSpPr>
        <p:spPr>
          <a:xfrm>
            <a:off x="1524000" y="2057400"/>
            <a:ext cx="9144000" cy="1828800"/>
          </a:xfrm>
        </p:spPr>
        <p:txBody>
          <a:bodyPr>
            <a:normAutofit fontScale="90000"/>
          </a:bodyPr>
          <a:lstStyle/>
          <a:p>
            <a:pPr algn="ctr"/>
            <a:r>
              <a:rPr lang="en-US" dirty="0" smtClean="0"/>
              <a:t>The comparison </a:t>
            </a:r>
            <a:r>
              <a:rPr lang="en-US" dirty="0"/>
              <a:t>of structural resolution </a:t>
            </a:r>
            <a:r>
              <a:rPr lang="en-US" dirty="0" smtClean="0"/>
              <a:t>differences with conventional and broadband data between CII and CIII</a:t>
            </a:r>
            <a:br>
              <a:rPr lang="en-US" dirty="0" smtClean="0"/>
            </a:br>
            <a:r>
              <a:rPr lang="en-US" dirty="0" smtClean="0"/>
              <a:t>--Part I</a:t>
            </a:r>
            <a:endParaRPr lang="en-US" dirty="0"/>
          </a:p>
        </p:txBody>
      </p:sp>
      <p:sp>
        <p:nvSpPr>
          <p:cNvPr id="15" name="Subtitle 14"/>
          <p:cNvSpPr>
            <a:spLocks noGrp="1"/>
          </p:cNvSpPr>
          <p:nvPr>
            <p:ph type="subTitle" idx="1"/>
          </p:nvPr>
        </p:nvSpPr>
        <p:spPr>
          <a:xfrm>
            <a:off x="1524000" y="3886200"/>
            <a:ext cx="9144000" cy="1752600"/>
          </a:xfrm>
        </p:spPr>
        <p:txBody>
          <a:bodyPr/>
          <a:lstStyle/>
          <a:p>
            <a:pPr algn="ctr"/>
            <a:endParaRPr lang="en-US" altLang="zh-CN" sz="2800" dirty="0">
              <a:latin typeface="Tahoma" pitchFamily="34" charset="0"/>
              <a:ea typeface="Arial Unicode MS" pitchFamily="34" charset="-122"/>
              <a:cs typeface="Arial Unicode MS" pitchFamily="34" charset="-122"/>
            </a:endParaRPr>
          </a:p>
          <a:p>
            <a:pPr algn="ctr"/>
            <a:r>
              <a:rPr lang="en-US" altLang="zh-CN" sz="2800" dirty="0">
                <a:latin typeface="Tahoma" pitchFamily="34" charset="0"/>
                <a:ea typeface="Arial Unicode MS" pitchFamily="34" charset="-122"/>
                <a:cs typeface="Arial Unicode MS" pitchFamily="34" charset="-122"/>
              </a:rPr>
              <a:t>Qiang Fu, </a:t>
            </a:r>
            <a:r>
              <a:rPr lang="en-US" altLang="zh-CN" sz="2800" dirty="0" err="1">
                <a:latin typeface="Tahoma" pitchFamily="34" charset="0"/>
                <a:ea typeface="Arial Unicode MS" pitchFamily="34" charset="-122"/>
                <a:cs typeface="Arial Unicode MS" pitchFamily="34" charset="-122"/>
              </a:rPr>
              <a:t>Yanglei</a:t>
            </a:r>
            <a:r>
              <a:rPr lang="en-US" altLang="zh-CN" sz="2800" dirty="0">
                <a:latin typeface="Tahoma" pitchFamily="34" charset="0"/>
                <a:ea typeface="Arial Unicode MS" pitchFamily="34" charset="-122"/>
                <a:cs typeface="Arial Unicode MS" pitchFamily="34" charset="-122"/>
              </a:rPr>
              <a:t> </a:t>
            </a:r>
            <a:r>
              <a:rPr lang="en-US" altLang="zh-CN" sz="2800" dirty="0" err="1">
                <a:latin typeface="Tahoma" pitchFamily="34" charset="0"/>
                <a:ea typeface="Arial Unicode MS" pitchFamily="34" charset="-122"/>
                <a:cs typeface="Arial Unicode MS" pitchFamily="34" charset="-122"/>
              </a:rPr>
              <a:t>Zou</a:t>
            </a:r>
            <a:r>
              <a:rPr lang="en-US" altLang="zh-CN" sz="2800" dirty="0">
                <a:latin typeface="Tahoma" pitchFamily="34" charset="0"/>
                <a:ea typeface="Arial Unicode MS" pitchFamily="34" charset="-122"/>
                <a:cs typeface="Arial Unicode MS" pitchFamily="34" charset="-122"/>
              </a:rPr>
              <a:t>, Chao Ma, and Arthur B. </a:t>
            </a:r>
            <a:r>
              <a:rPr lang="en-US" altLang="zh-CN" sz="2800" dirty="0" err="1">
                <a:latin typeface="Tahoma" pitchFamily="34" charset="0"/>
                <a:ea typeface="Arial Unicode MS" pitchFamily="34" charset="-122"/>
                <a:cs typeface="Arial Unicode MS" pitchFamily="34" charset="-122"/>
              </a:rPr>
              <a:t>Weglein</a:t>
            </a:r>
            <a:endParaRPr lang="en-US" altLang="zh-CN" sz="2800" dirty="0">
              <a:latin typeface="Tahoma" pitchFamily="34" charset="0"/>
              <a:ea typeface="Arial Unicode MS" pitchFamily="34" charset="-122"/>
              <a:cs typeface="Arial Unicode MS" pitchFamily="34" charset="-122"/>
            </a:endParaRPr>
          </a:p>
        </p:txBody>
      </p:sp>
    </p:spTree>
    <p:extLst>
      <p:ext uri="{BB962C8B-B14F-4D97-AF65-F5344CB8AC3E}">
        <p14:creationId xmlns:p14="http://schemas.microsoft.com/office/powerpoint/2010/main" val="9377040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7FF217-659E-FB41-8574-CC8F697A85F1}" type="slidenum">
              <a:rPr lang="en-US" smtClean="0"/>
              <a:t>141</a:t>
            </a:fld>
            <a:endParaRPr lang="en-US"/>
          </a:p>
        </p:txBody>
      </p:sp>
      <p:pic>
        <p:nvPicPr>
          <p:cNvPr id="952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1738" y="-46038"/>
            <a:ext cx="9791700" cy="6956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1081825" y="4842456"/>
            <a:ext cx="1815921" cy="1300767"/>
          </a:xfrm>
          <a:prstGeom prst="round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2377445"/>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850392" lvl="1" indent="-457200">
              <a:buSzPct val="100000"/>
              <a:buFont typeface="+mj-lt"/>
              <a:buAutoNum type="arabicPeriod"/>
            </a:pPr>
            <a:r>
              <a:rPr lang="en-US" dirty="0" smtClean="0"/>
              <a:t>Consistency of structural image</a:t>
            </a:r>
          </a:p>
          <a:p>
            <a:pPr marL="850392" lvl="1" indent="-457200">
              <a:buSzPct val="100000"/>
              <a:buFont typeface="+mj-lt"/>
              <a:buAutoNum type="arabicPeriod"/>
            </a:pPr>
            <a:r>
              <a:rPr lang="en-US" dirty="0" smtClean="0"/>
              <a:t>Interpretability of the amplitude</a:t>
            </a:r>
          </a:p>
          <a:p>
            <a:pPr marL="850392" lvl="1" indent="-457200">
              <a:buSzPct val="100000"/>
              <a:buFont typeface="+mj-lt"/>
              <a:buAutoNum type="arabicPeriod"/>
            </a:pPr>
            <a:r>
              <a:rPr lang="en-US" dirty="0" smtClean="0"/>
              <a:t>Migration with a discontinuous velocity model</a:t>
            </a:r>
          </a:p>
          <a:p>
            <a:pPr marL="850392" lvl="1" indent="-457200">
              <a:buSzPct val="100000"/>
              <a:buFont typeface="+mj-lt"/>
              <a:buAutoNum type="arabicPeriod"/>
            </a:pPr>
            <a:r>
              <a:rPr lang="en-US" dirty="0" smtClean="0"/>
              <a:t>Frequency fidelity</a:t>
            </a:r>
          </a:p>
          <a:p>
            <a:pPr marL="850392" lvl="1" indent="-457200">
              <a:buSzPct val="100000"/>
              <a:buFont typeface="+mj-lt"/>
              <a:buAutoNum type="arabicPeriod"/>
            </a:pPr>
            <a:endParaRPr lang="en-US" dirty="0" smtClean="0"/>
          </a:p>
          <a:p>
            <a:pPr marL="850392" lvl="1" indent="-457200">
              <a:buSzPct val="100000"/>
              <a:buNone/>
            </a:pPr>
            <a:r>
              <a:rPr lang="en-US" dirty="0" smtClean="0"/>
              <a:t>	the image resolution at the target</a:t>
            </a:r>
          </a:p>
          <a:p>
            <a:pPr marL="514350" indent="-514350">
              <a:buNone/>
            </a:pPr>
            <a:endParaRPr lang="en-US" sz="2400" b="1" dirty="0"/>
          </a:p>
        </p:txBody>
      </p:sp>
      <p:sp>
        <p:nvSpPr>
          <p:cNvPr id="4" name="Title 3"/>
          <p:cNvSpPr>
            <a:spLocks noGrp="1"/>
          </p:cNvSpPr>
          <p:nvPr>
            <p:ph type="title"/>
          </p:nvPr>
        </p:nvSpPr>
        <p:spPr/>
        <p:txBody>
          <a:bodyPr>
            <a:normAutofit/>
          </a:bodyPr>
          <a:lstStyle/>
          <a:p>
            <a:r>
              <a:rPr lang="en-US" dirty="0" smtClean="0"/>
              <a:t>Four </a:t>
            </a:r>
            <a:r>
              <a:rPr lang="en-US" dirty="0"/>
              <a:t>comparisons on </a:t>
            </a:r>
            <a:r>
              <a:rPr lang="en-US" dirty="0" smtClean="0"/>
              <a:t>CII and CIII</a:t>
            </a:r>
            <a:endParaRPr lang="en-US" dirty="0"/>
          </a:p>
        </p:txBody>
      </p:sp>
      <p:sp>
        <p:nvSpPr>
          <p:cNvPr id="5" name="Curved Right Arrow 4"/>
          <p:cNvSpPr/>
          <p:nvPr/>
        </p:nvSpPr>
        <p:spPr>
          <a:xfrm>
            <a:off x="533406" y="3048002"/>
            <a:ext cx="451143" cy="1012041"/>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endParaRPr>
          </a:p>
        </p:txBody>
      </p:sp>
      <p:sp>
        <p:nvSpPr>
          <p:cNvPr id="3" name="Slide Number Placeholder 2"/>
          <p:cNvSpPr>
            <a:spLocks noGrp="1"/>
          </p:cNvSpPr>
          <p:nvPr>
            <p:ph type="sldNum" sz="quarter" idx="12"/>
          </p:nvPr>
        </p:nvSpPr>
        <p:spPr/>
        <p:txBody>
          <a:bodyPr/>
          <a:lstStyle/>
          <a:p>
            <a:fld id="{BC371BE2-91ED-476B-9186-7BA7E80CC35B}" type="slidenum">
              <a:rPr lang="en-US" smtClean="0">
                <a:solidFill>
                  <a:srgbClr val="04617B">
                    <a:shade val="90000"/>
                  </a:srgbClr>
                </a:solidFill>
              </a:rPr>
              <a:pPr/>
              <a:t>142</a:t>
            </a:fld>
            <a:endParaRPr lang="en-US" dirty="0">
              <a:solidFill>
                <a:srgbClr val="04617B">
                  <a:shade val="90000"/>
                </a:srgbClr>
              </a:solidFill>
            </a:endParaRPr>
          </a:p>
        </p:txBody>
      </p:sp>
    </p:spTree>
    <p:extLst>
      <p:ext uri="{BB962C8B-B14F-4D97-AF65-F5344CB8AC3E}">
        <p14:creationId xmlns:p14="http://schemas.microsoft.com/office/powerpoint/2010/main" val="422682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2">
                                            <p:txEl>
                                              <p:pRg st="5" end="5"/>
                                            </p:txEl>
                                          </p:spTgt>
                                        </p:tgtEl>
                                        <p:attrNameLst>
                                          <p:attrName>style.color</p:attrName>
                                        </p:attrNameLst>
                                      </p:cBhvr>
                                      <p:to>
                                        <a:srgbClr val="D9100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From previous presentations we know in principle CII and CIII should be different in terms of treatment of different frequencies</a:t>
            </a:r>
          </a:p>
          <a:p>
            <a:r>
              <a:rPr lang="en-US" dirty="0" smtClean="0"/>
              <a:t>But how significant are the differences?</a:t>
            </a:r>
          </a:p>
          <a:p>
            <a:r>
              <a:rPr lang="en-US" dirty="0" smtClean="0"/>
              <a:t>We would like to </a:t>
            </a:r>
            <a:r>
              <a:rPr lang="en-US" dirty="0"/>
              <a:t>compare </a:t>
            </a:r>
            <a:r>
              <a:rPr lang="en-US" dirty="0" smtClean="0"/>
              <a:t>the structural resolution differences with conventional and broadband data between Claerbout II (CII) and Claerbout III (CIII) imaging principles and quantify the results for the first time</a:t>
            </a:r>
          </a:p>
          <a:p>
            <a:endParaRPr lang="en-US" dirty="0" smtClean="0"/>
          </a:p>
          <a:p>
            <a:endParaRPr lang="en-US" dirty="0"/>
          </a:p>
        </p:txBody>
      </p:sp>
      <p:sp>
        <p:nvSpPr>
          <p:cNvPr id="4" name="Title 3"/>
          <p:cNvSpPr>
            <a:spLocks noGrp="1"/>
          </p:cNvSpPr>
          <p:nvPr>
            <p:ph type="title"/>
          </p:nvPr>
        </p:nvSpPr>
        <p:spPr/>
        <p:txBody>
          <a:bodyPr>
            <a:normAutofit/>
          </a:bodyPr>
          <a:lstStyle/>
          <a:p>
            <a:r>
              <a:rPr lang="en-US" dirty="0" smtClean="0"/>
              <a:t>The motivation of the comparison </a:t>
            </a:r>
            <a:endParaRPr lang="en-US" dirty="0"/>
          </a:p>
        </p:txBody>
      </p:sp>
      <p:sp>
        <p:nvSpPr>
          <p:cNvPr id="3" name="Slide Number Placeholder 2"/>
          <p:cNvSpPr>
            <a:spLocks noGrp="1"/>
          </p:cNvSpPr>
          <p:nvPr>
            <p:ph type="sldNum" sz="quarter" idx="12"/>
          </p:nvPr>
        </p:nvSpPr>
        <p:spPr/>
        <p:txBody>
          <a:bodyPr/>
          <a:lstStyle/>
          <a:p>
            <a:fld id="{BC371BE2-91ED-476B-9186-7BA7E80CC35B}" type="slidenum">
              <a:rPr lang="en-US" smtClean="0">
                <a:solidFill>
                  <a:srgbClr val="04617B">
                    <a:shade val="90000"/>
                  </a:srgbClr>
                </a:solidFill>
              </a:rPr>
              <a:pPr/>
              <a:t>143</a:t>
            </a:fld>
            <a:endParaRPr lang="en-US" dirty="0">
              <a:solidFill>
                <a:srgbClr val="04617B">
                  <a:shade val="90000"/>
                </a:srgbClr>
              </a:solidFill>
            </a:endParaRPr>
          </a:p>
        </p:txBody>
      </p:sp>
    </p:spTree>
    <p:extLst>
      <p:ext uri="{BB962C8B-B14F-4D97-AF65-F5344CB8AC3E}">
        <p14:creationId xmlns:p14="http://schemas.microsoft.com/office/powerpoint/2010/main" val="3873339929"/>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Two factors may contribute to the imaging effectiveness</a:t>
            </a:r>
          </a:p>
          <a:p>
            <a:pPr lvl="1"/>
            <a:r>
              <a:rPr lang="en-US" dirty="0" smtClean="0"/>
              <a:t>Imaging principle itself</a:t>
            </a:r>
          </a:p>
          <a:p>
            <a:pPr lvl="1"/>
            <a:r>
              <a:rPr lang="en-US" dirty="0" smtClean="0"/>
              <a:t>Implementation of the imaging </a:t>
            </a:r>
          </a:p>
          <a:p>
            <a:pPr>
              <a:buNone/>
            </a:pPr>
            <a:r>
              <a:rPr lang="en-US" dirty="0" smtClean="0"/>
              <a:t>	We would like to isolate the impact of imaging principle itself, so we use a velocity model which is as simple as possible; and implementations for CII and CIII as perfect as we can</a:t>
            </a:r>
          </a:p>
          <a:p>
            <a:r>
              <a:rPr lang="en-US" dirty="0" smtClean="0"/>
              <a:t>We focus on only the </a:t>
            </a:r>
            <a:r>
              <a:rPr lang="en-US" dirty="0"/>
              <a:t>structural resolution </a:t>
            </a:r>
            <a:r>
              <a:rPr lang="en-US" dirty="0" smtClean="0"/>
              <a:t>differences</a:t>
            </a:r>
          </a:p>
          <a:p>
            <a:endParaRPr lang="en-US" dirty="0" smtClean="0"/>
          </a:p>
        </p:txBody>
      </p:sp>
      <p:sp>
        <p:nvSpPr>
          <p:cNvPr id="4" name="Title 3"/>
          <p:cNvSpPr>
            <a:spLocks noGrp="1"/>
          </p:cNvSpPr>
          <p:nvPr>
            <p:ph type="title"/>
          </p:nvPr>
        </p:nvSpPr>
        <p:spPr/>
        <p:txBody>
          <a:bodyPr/>
          <a:lstStyle/>
          <a:p>
            <a:r>
              <a:rPr lang="en-US" dirty="0" smtClean="0"/>
              <a:t>The design of the comparison </a:t>
            </a:r>
            <a:endParaRPr lang="en-US" dirty="0"/>
          </a:p>
        </p:txBody>
      </p:sp>
      <p:sp>
        <p:nvSpPr>
          <p:cNvPr id="3" name="Slide Number Placeholder 2"/>
          <p:cNvSpPr>
            <a:spLocks noGrp="1"/>
          </p:cNvSpPr>
          <p:nvPr>
            <p:ph type="sldNum" sz="quarter" idx="12"/>
          </p:nvPr>
        </p:nvSpPr>
        <p:spPr/>
        <p:txBody>
          <a:bodyPr/>
          <a:lstStyle/>
          <a:p>
            <a:fld id="{BC371BE2-91ED-476B-9186-7BA7E80CC35B}" type="slidenum">
              <a:rPr lang="en-US" smtClean="0">
                <a:solidFill>
                  <a:srgbClr val="04617B">
                    <a:shade val="90000"/>
                  </a:srgbClr>
                </a:solidFill>
              </a:rPr>
              <a:pPr/>
              <a:t>144</a:t>
            </a:fld>
            <a:endParaRPr lang="en-US" dirty="0">
              <a:solidFill>
                <a:srgbClr val="04617B">
                  <a:shade val="90000"/>
                </a:srgbClr>
              </a:solidFill>
            </a:endParaRPr>
          </a:p>
        </p:txBody>
      </p:sp>
    </p:spTree>
    <p:extLst>
      <p:ext uri="{BB962C8B-B14F-4D97-AF65-F5344CB8AC3E}">
        <p14:creationId xmlns:p14="http://schemas.microsoft.com/office/powerpoint/2010/main" val="1627982907"/>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1981200" y="2057400"/>
          <a:ext cx="8229600" cy="2514600"/>
        </p:xfrm>
        <a:graphic>
          <a:graphicData uri="http://schemas.openxmlformats.org/drawingml/2006/table">
            <a:tbl>
              <a:tblPr firstRow="1" bandRow="1">
                <a:tableStyleId>{5C22544A-7EE6-4342-B048-85BDC9FD1C3A}</a:tableStyleId>
              </a:tblPr>
              <a:tblGrid>
                <a:gridCol w="3200400"/>
                <a:gridCol w="2286000"/>
                <a:gridCol w="2743200"/>
              </a:tblGrid>
              <a:tr h="685800">
                <a:tc>
                  <a:txBody>
                    <a:bodyPr/>
                    <a:lstStyle/>
                    <a:p>
                      <a:pPr algn="ctr"/>
                      <a:endParaRPr lang="en-US" sz="1900" dirty="0"/>
                    </a:p>
                  </a:txBody>
                  <a:tcPr anchor="ctr"/>
                </a:tc>
                <a:tc>
                  <a:txBody>
                    <a:bodyPr/>
                    <a:lstStyle/>
                    <a:p>
                      <a:pPr algn="ctr"/>
                      <a:r>
                        <a:rPr lang="en-US" sz="1900" dirty="0" smtClean="0"/>
                        <a:t>CIII</a:t>
                      </a:r>
                      <a:endParaRPr lang="en-US" sz="1900" dirty="0"/>
                    </a:p>
                  </a:txBody>
                  <a:tcPr anchor="ctr"/>
                </a:tc>
                <a:tc>
                  <a:txBody>
                    <a:bodyPr/>
                    <a:lstStyle/>
                    <a:p>
                      <a:pPr algn="ctr"/>
                      <a:r>
                        <a:rPr lang="en-US" sz="1900" dirty="0" smtClean="0"/>
                        <a:t>CII</a:t>
                      </a:r>
                      <a:endParaRPr lang="en-US" sz="1900" dirty="0"/>
                    </a:p>
                  </a:txBody>
                  <a:tcPr anchor="ctr"/>
                </a:tc>
              </a:tr>
              <a:tr h="914400">
                <a:tc>
                  <a:txBody>
                    <a:bodyPr/>
                    <a:lstStyle/>
                    <a:p>
                      <a:pPr algn="ctr"/>
                      <a:r>
                        <a:rPr lang="en-US" sz="1900" dirty="0" smtClean="0"/>
                        <a:t>Conventional  data  </a:t>
                      </a:r>
                    </a:p>
                    <a:p>
                      <a:pPr algn="ctr"/>
                      <a:r>
                        <a:rPr lang="en-US" sz="1900" dirty="0" smtClean="0"/>
                        <a:t>(Less</a:t>
                      </a:r>
                      <a:r>
                        <a:rPr lang="en-US" sz="1900" baseline="0" dirty="0" smtClean="0"/>
                        <a:t> </a:t>
                      </a:r>
                      <a:r>
                        <a:rPr lang="en-US" sz="1900" dirty="0" smtClean="0"/>
                        <a:t>low frequencies)</a:t>
                      </a:r>
                      <a:endParaRPr lang="en-US" sz="1900" dirty="0"/>
                    </a:p>
                  </a:txBody>
                  <a:tcPr anchor="ctr"/>
                </a:tc>
                <a:tc rowSpan="2" gridSpan="2">
                  <a:txBody>
                    <a:bodyPr/>
                    <a:lstStyle/>
                    <a:p>
                      <a:pPr algn="ctr"/>
                      <a:r>
                        <a:rPr lang="en-US" sz="1900" dirty="0" smtClean="0"/>
                        <a:t>The</a:t>
                      </a:r>
                      <a:r>
                        <a:rPr lang="en-US" sz="1900" baseline="0" dirty="0" smtClean="0"/>
                        <a:t> </a:t>
                      </a:r>
                      <a:r>
                        <a:rPr lang="en-US" sz="1900" dirty="0" smtClean="0"/>
                        <a:t>relative amplitude of the first side lobe </a:t>
                      </a:r>
                      <a:endParaRPr lang="en-US" sz="1900" dirty="0"/>
                    </a:p>
                  </a:txBody>
                  <a:tcPr anchor="ctr"/>
                </a:tc>
                <a:tc rowSpan="2" hMerge="1">
                  <a:txBody>
                    <a:bodyPr/>
                    <a:lstStyle/>
                    <a:p>
                      <a:endParaRPr lang="en-US" dirty="0"/>
                    </a:p>
                  </a:txBody>
                  <a:tcPr/>
                </a:tc>
              </a:tr>
              <a:tr h="914400">
                <a:tc>
                  <a:txBody>
                    <a:bodyPr/>
                    <a:lstStyle/>
                    <a:p>
                      <a:pPr algn="ctr"/>
                      <a:r>
                        <a:rPr lang="en-US" sz="1900" dirty="0" smtClean="0"/>
                        <a:t>Broadband data </a:t>
                      </a:r>
                    </a:p>
                    <a:p>
                      <a:pPr algn="ctr"/>
                      <a:r>
                        <a:rPr lang="en-US" sz="1900" dirty="0" smtClean="0"/>
                        <a:t> (More</a:t>
                      </a:r>
                      <a:r>
                        <a:rPr lang="en-US" sz="1900" baseline="0" dirty="0" smtClean="0"/>
                        <a:t> l</a:t>
                      </a:r>
                      <a:r>
                        <a:rPr lang="en-US" sz="1900" dirty="0" smtClean="0"/>
                        <a:t>ow frequencies)</a:t>
                      </a:r>
                      <a:endParaRPr lang="en-US" sz="1900" dirty="0"/>
                    </a:p>
                  </a:txBody>
                  <a:tcPr anchor="ctr"/>
                </a:tc>
                <a:tc gridSpan="2" vMerge="1">
                  <a:txBody>
                    <a:bodyPr/>
                    <a:lstStyle/>
                    <a:p>
                      <a:endParaRPr lang="en-US" dirty="0"/>
                    </a:p>
                  </a:txBody>
                  <a:tcPr/>
                </a:tc>
                <a:tc hMerge="1" vMerge="1">
                  <a:txBody>
                    <a:bodyPr/>
                    <a:lstStyle/>
                    <a:p>
                      <a:endParaRPr lang="en-US" dirty="0"/>
                    </a:p>
                  </a:txBody>
                  <a:tcPr/>
                </a:tc>
              </a:tr>
            </a:tbl>
          </a:graphicData>
        </a:graphic>
      </p:graphicFrame>
      <p:sp>
        <p:nvSpPr>
          <p:cNvPr id="4" name="Title 3"/>
          <p:cNvSpPr>
            <a:spLocks noGrp="1"/>
          </p:cNvSpPr>
          <p:nvPr>
            <p:ph type="title"/>
          </p:nvPr>
        </p:nvSpPr>
        <p:spPr/>
        <p:txBody>
          <a:bodyPr/>
          <a:lstStyle/>
          <a:p>
            <a:r>
              <a:rPr lang="en-US" dirty="0" smtClean="0"/>
              <a:t>The scheme of the comparison </a:t>
            </a:r>
            <a:endParaRPr lang="en-US" dirty="0"/>
          </a:p>
        </p:txBody>
      </p:sp>
      <p:sp>
        <p:nvSpPr>
          <p:cNvPr id="6" name="Rectangle 5"/>
          <p:cNvSpPr/>
          <p:nvPr/>
        </p:nvSpPr>
        <p:spPr>
          <a:xfrm>
            <a:off x="5181600" y="2743200"/>
            <a:ext cx="2286000" cy="1828800"/>
          </a:xfrm>
          <a:prstGeom prst="rect">
            <a:avLst/>
          </a:prstGeom>
          <a:solidFill>
            <a:srgbClr val="C000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Slide Number Placeholder 1"/>
          <p:cNvSpPr>
            <a:spLocks noGrp="1"/>
          </p:cNvSpPr>
          <p:nvPr>
            <p:ph type="sldNum" sz="quarter" idx="12"/>
          </p:nvPr>
        </p:nvSpPr>
        <p:spPr/>
        <p:txBody>
          <a:bodyPr/>
          <a:lstStyle/>
          <a:p>
            <a:fld id="{BC371BE2-91ED-476B-9186-7BA7E80CC35B}" type="slidenum">
              <a:rPr lang="en-US" smtClean="0">
                <a:solidFill>
                  <a:srgbClr val="04617B">
                    <a:shade val="90000"/>
                  </a:srgbClr>
                </a:solidFill>
              </a:rPr>
              <a:pPr/>
              <a:t>145</a:t>
            </a:fld>
            <a:endParaRPr lang="en-US" dirty="0">
              <a:solidFill>
                <a:srgbClr val="04617B">
                  <a:shade val="90000"/>
                </a:srgbClr>
              </a:solidFill>
            </a:endParaRPr>
          </a:p>
        </p:txBody>
      </p:sp>
    </p:spTree>
    <p:extLst>
      <p:ext uri="{BB962C8B-B14F-4D97-AF65-F5344CB8AC3E}">
        <p14:creationId xmlns:p14="http://schemas.microsoft.com/office/powerpoint/2010/main" val="2405149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velocity model of the data</a:t>
            </a:r>
            <a:endParaRPr lang="en-US" dirty="0"/>
          </a:p>
        </p:txBody>
      </p:sp>
      <p:pic>
        <p:nvPicPr>
          <p:cNvPr id="7" name="Content Placeholder 6" descr="Fvel.png"/>
          <p:cNvPicPr>
            <a:picLocks noGrp="1" noChangeAspect="1"/>
          </p:cNvPicPr>
          <p:nvPr>
            <p:ph idx="1"/>
          </p:nvPr>
        </p:nvPicPr>
        <p:blipFill>
          <a:blip r:embed="rId2" cstate="print"/>
          <a:stretch>
            <a:fillRect/>
          </a:stretch>
        </p:blipFill>
        <p:spPr>
          <a:xfrm>
            <a:off x="3169708" y="1524005"/>
            <a:ext cx="5852584" cy="4389439"/>
          </a:xfrm>
        </p:spPr>
      </p:pic>
      <p:sp>
        <p:nvSpPr>
          <p:cNvPr id="8" name="TextBox 7"/>
          <p:cNvSpPr txBox="1"/>
          <p:nvPr/>
        </p:nvSpPr>
        <p:spPr>
          <a:xfrm>
            <a:off x="5410200" y="2895600"/>
            <a:ext cx="1600200" cy="369332"/>
          </a:xfrm>
          <a:prstGeom prst="rect">
            <a:avLst/>
          </a:prstGeom>
          <a:noFill/>
        </p:spPr>
        <p:txBody>
          <a:bodyPr wrap="square" rtlCol="0">
            <a:spAutoFit/>
          </a:bodyPr>
          <a:lstStyle/>
          <a:p>
            <a:r>
              <a:rPr lang="en-US" dirty="0">
                <a:solidFill>
                  <a:prstClr val="black"/>
                </a:solidFill>
              </a:rPr>
              <a:t>1500m/s</a:t>
            </a:r>
          </a:p>
        </p:txBody>
      </p:sp>
      <p:sp>
        <p:nvSpPr>
          <p:cNvPr id="9" name="TextBox 8"/>
          <p:cNvSpPr txBox="1"/>
          <p:nvPr/>
        </p:nvSpPr>
        <p:spPr>
          <a:xfrm>
            <a:off x="5410200" y="4191000"/>
            <a:ext cx="1600200" cy="369332"/>
          </a:xfrm>
          <a:prstGeom prst="rect">
            <a:avLst/>
          </a:prstGeom>
          <a:noFill/>
        </p:spPr>
        <p:txBody>
          <a:bodyPr wrap="square" rtlCol="0">
            <a:spAutoFit/>
          </a:bodyPr>
          <a:lstStyle/>
          <a:p>
            <a:r>
              <a:rPr lang="en-US" dirty="0">
                <a:solidFill>
                  <a:prstClr val="black"/>
                </a:solidFill>
              </a:rPr>
              <a:t>2000m/s</a:t>
            </a:r>
          </a:p>
        </p:txBody>
      </p:sp>
      <p:sp>
        <p:nvSpPr>
          <p:cNvPr id="2" name="Slide Number Placeholder 1"/>
          <p:cNvSpPr>
            <a:spLocks noGrp="1"/>
          </p:cNvSpPr>
          <p:nvPr>
            <p:ph type="sldNum" sz="quarter" idx="12"/>
          </p:nvPr>
        </p:nvSpPr>
        <p:spPr/>
        <p:txBody>
          <a:bodyPr/>
          <a:lstStyle/>
          <a:p>
            <a:fld id="{BC371BE2-91ED-476B-9186-7BA7E80CC35B}" type="slidenum">
              <a:rPr lang="en-US" smtClean="0">
                <a:solidFill>
                  <a:srgbClr val="04617B">
                    <a:shade val="90000"/>
                  </a:srgbClr>
                </a:solidFill>
              </a:rPr>
              <a:pPr/>
              <a:t>146</a:t>
            </a:fld>
            <a:endParaRPr lang="en-US" dirty="0">
              <a:solidFill>
                <a:srgbClr val="04617B">
                  <a:shade val="90000"/>
                </a:srgbClr>
              </a:solidFill>
            </a:endParaRPr>
          </a:p>
        </p:txBody>
      </p:sp>
    </p:spTree>
    <p:extLst>
      <p:ext uri="{BB962C8B-B14F-4D97-AF65-F5344CB8AC3E}">
        <p14:creationId xmlns:p14="http://schemas.microsoft.com/office/powerpoint/2010/main" val="3946227753"/>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ws1.png"/>
          <p:cNvPicPr>
            <a:picLocks noGrp="1" noChangeAspect="1"/>
          </p:cNvPicPr>
          <p:nvPr>
            <p:ph idx="1"/>
          </p:nvPr>
        </p:nvPicPr>
        <p:blipFill>
          <a:blip r:embed="rId2" cstate="print"/>
          <a:stretch>
            <a:fillRect/>
          </a:stretch>
        </p:blipFill>
        <p:spPr>
          <a:xfrm>
            <a:off x="3513045" y="1524006"/>
            <a:ext cx="5165935" cy="4389437"/>
          </a:xfrm>
        </p:spPr>
      </p:pic>
      <p:sp>
        <p:nvSpPr>
          <p:cNvPr id="4" name="Title 3"/>
          <p:cNvSpPr>
            <a:spLocks noGrp="1"/>
          </p:cNvSpPr>
          <p:nvPr>
            <p:ph type="title"/>
          </p:nvPr>
        </p:nvSpPr>
        <p:spPr/>
        <p:txBody>
          <a:bodyPr>
            <a:normAutofit/>
          </a:bodyPr>
          <a:lstStyle/>
          <a:p>
            <a:r>
              <a:rPr lang="en-US" dirty="0" smtClean="0"/>
              <a:t>The spectra of the synthetic data</a:t>
            </a:r>
            <a:endParaRPr lang="en-US" dirty="0"/>
          </a:p>
        </p:txBody>
      </p:sp>
      <p:cxnSp>
        <p:nvCxnSpPr>
          <p:cNvPr id="7" name="Straight Arrow Connector 6"/>
          <p:cNvCxnSpPr/>
          <p:nvPr/>
        </p:nvCxnSpPr>
        <p:spPr>
          <a:xfrm>
            <a:off x="6883400" y="1600200"/>
            <a:ext cx="0" cy="3810000"/>
          </a:xfrm>
          <a:prstGeom prst="straightConnector1">
            <a:avLst/>
          </a:prstGeom>
          <a:ln w="31750">
            <a:prstDash val="sysDot"/>
            <a:tailEnd type="non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429000" y="5867412"/>
            <a:ext cx="6172200" cy="1200329"/>
          </a:xfrm>
          <a:prstGeom prst="rect">
            <a:avLst/>
          </a:prstGeom>
          <a:noFill/>
        </p:spPr>
        <p:txBody>
          <a:bodyPr wrap="square" rtlCol="0">
            <a:spAutoFit/>
          </a:bodyPr>
          <a:lstStyle/>
          <a:p>
            <a:r>
              <a:rPr lang="en-US" dirty="0">
                <a:solidFill>
                  <a:prstClr val="black"/>
                </a:solidFill>
              </a:rPr>
              <a:t>Data 1:	Broadband data  (More low frequencies)</a:t>
            </a:r>
          </a:p>
          <a:p>
            <a:r>
              <a:rPr lang="en-US" dirty="0">
                <a:solidFill>
                  <a:prstClr val="black"/>
                </a:solidFill>
              </a:rPr>
              <a:t>Data 2:	Conventional  data  (Less low frequencies)</a:t>
            </a:r>
          </a:p>
          <a:p>
            <a:r>
              <a:rPr lang="en-US" dirty="0">
                <a:solidFill>
                  <a:prstClr val="black"/>
                </a:solidFill>
              </a:rPr>
              <a:t>Data 3:	Even less low frequencies than Conventional  data </a:t>
            </a:r>
          </a:p>
          <a:p>
            <a:endParaRPr lang="en-US" dirty="0">
              <a:solidFill>
                <a:prstClr val="black"/>
              </a:solidFill>
            </a:endParaRPr>
          </a:p>
        </p:txBody>
      </p:sp>
      <p:sp>
        <p:nvSpPr>
          <p:cNvPr id="2" name="Slide Number Placeholder 1"/>
          <p:cNvSpPr>
            <a:spLocks noGrp="1"/>
          </p:cNvSpPr>
          <p:nvPr>
            <p:ph type="sldNum" sz="quarter" idx="12"/>
          </p:nvPr>
        </p:nvSpPr>
        <p:spPr/>
        <p:txBody>
          <a:bodyPr/>
          <a:lstStyle/>
          <a:p>
            <a:fld id="{BC371BE2-91ED-476B-9186-7BA7E80CC35B}" type="slidenum">
              <a:rPr lang="en-US" smtClean="0">
                <a:solidFill>
                  <a:srgbClr val="04617B">
                    <a:shade val="90000"/>
                  </a:srgbClr>
                </a:solidFill>
              </a:rPr>
              <a:pPr/>
              <a:t>147</a:t>
            </a:fld>
            <a:endParaRPr lang="en-US" dirty="0">
              <a:solidFill>
                <a:srgbClr val="04617B">
                  <a:shade val="90000"/>
                </a:srgbClr>
              </a:solidFill>
            </a:endParaRPr>
          </a:p>
        </p:txBody>
      </p:sp>
    </p:spTree>
    <p:extLst>
      <p:ext uri="{BB962C8B-B14F-4D97-AF65-F5344CB8AC3E}">
        <p14:creationId xmlns:p14="http://schemas.microsoft.com/office/powerpoint/2010/main" val="2476894559"/>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ww.png"/>
          <p:cNvPicPr>
            <a:picLocks noGrp="1" noChangeAspect="1"/>
          </p:cNvPicPr>
          <p:nvPr>
            <p:ph idx="1"/>
          </p:nvPr>
        </p:nvPicPr>
        <p:blipFill>
          <a:blip r:embed="rId3" cstate="print"/>
          <a:stretch>
            <a:fillRect/>
          </a:stretch>
        </p:blipFill>
        <p:spPr>
          <a:xfrm>
            <a:off x="3563740" y="1524006"/>
            <a:ext cx="5064545" cy="4389437"/>
          </a:xfrm>
        </p:spPr>
      </p:pic>
      <p:sp>
        <p:nvSpPr>
          <p:cNvPr id="4" name="Title 3"/>
          <p:cNvSpPr>
            <a:spLocks noGrp="1"/>
          </p:cNvSpPr>
          <p:nvPr>
            <p:ph type="title"/>
          </p:nvPr>
        </p:nvSpPr>
        <p:spPr/>
        <p:txBody>
          <a:bodyPr>
            <a:normAutofit/>
          </a:bodyPr>
          <a:lstStyle/>
          <a:p>
            <a:r>
              <a:rPr lang="en-US" dirty="0" smtClean="0"/>
              <a:t>The difference in data (before imaging) – time domain</a:t>
            </a:r>
            <a:endParaRPr lang="en-US" dirty="0"/>
          </a:p>
        </p:txBody>
      </p:sp>
      <p:sp>
        <p:nvSpPr>
          <p:cNvPr id="6" name="TextBox 5"/>
          <p:cNvSpPr txBox="1"/>
          <p:nvPr/>
        </p:nvSpPr>
        <p:spPr>
          <a:xfrm>
            <a:off x="3429000" y="5867412"/>
            <a:ext cx="6172200" cy="1200329"/>
          </a:xfrm>
          <a:prstGeom prst="rect">
            <a:avLst/>
          </a:prstGeom>
          <a:noFill/>
        </p:spPr>
        <p:txBody>
          <a:bodyPr wrap="square" rtlCol="0">
            <a:spAutoFit/>
          </a:bodyPr>
          <a:lstStyle/>
          <a:p>
            <a:r>
              <a:rPr lang="en-US" dirty="0">
                <a:solidFill>
                  <a:prstClr val="black"/>
                </a:solidFill>
              </a:rPr>
              <a:t>Data 1:	Broadband data  (More low frequencies)</a:t>
            </a:r>
          </a:p>
          <a:p>
            <a:r>
              <a:rPr lang="en-US" dirty="0">
                <a:solidFill>
                  <a:prstClr val="black"/>
                </a:solidFill>
              </a:rPr>
              <a:t>Data 2:	Conventional  data  (Less low frequencies)</a:t>
            </a:r>
          </a:p>
          <a:p>
            <a:r>
              <a:rPr lang="en-US" dirty="0">
                <a:solidFill>
                  <a:prstClr val="black"/>
                </a:solidFill>
              </a:rPr>
              <a:t>Data 3:	Even less low frequencies than Conventional  data </a:t>
            </a:r>
          </a:p>
          <a:p>
            <a:endParaRPr lang="en-US" dirty="0">
              <a:solidFill>
                <a:prstClr val="black"/>
              </a:solidFill>
            </a:endParaRPr>
          </a:p>
        </p:txBody>
      </p:sp>
      <p:sp>
        <p:nvSpPr>
          <p:cNvPr id="2" name="Slide Number Placeholder 1"/>
          <p:cNvSpPr>
            <a:spLocks noGrp="1"/>
          </p:cNvSpPr>
          <p:nvPr>
            <p:ph type="sldNum" sz="quarter" idx="12"/>
          </p:nvPr>
        </p:nvSpPr>
        <p:spPr/>
        <p:txBody>
          <a:bodyPr/>
          <a:lstStyle/>
          <a:p>
            <a:fld id="{BC371BE2-91ED-476B-9186-7BA7E80CC35B}" type="slidenum">
              <a:rPr lang="en-US" smtClean="0">
                <a:solidFill>
                  <a:srgbClr val="04617B">
                    <a:shade val="90000"/>
                  </a:srgbClr>
                </a:solidFill>
              </a:rPr>
              <a:pPr/>
              <a:t>148</a:t>
            </a:fld>
            <a:endParaRPr lang="en-US" dirty="0">
              <a:solidFill>
                <a:srgbClr val="04617B">
                  <a:shade val="90000"/>
                </a:srgbClr>
              </a:solidFill>
            </a:endParaRPr>
          </a:p>
        </p:txBody>
      </p:sp>
    </p:spTree>
    <p:extLst>
      <p:ext uri="{BB962C8B-B14F-4D97-AF65-F5344CB8AC3E}">
        <p14:creationId xmlns:p14="http://schemas.microsoft.com/office/powerpoint/2010/main" val="3575325300"/>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CIII imaging results</a:t>
            </a:r>
            <a:endParaRPr lang="en-US" dirty="0"/>
          </a:p>
        </p:txBody>
      </p:sp>
      <p:sp>
        <p:nvSpPr>
          <p:cNvPr id="7" name="Text Placeholder 6"/>
          <p:cNvSpPr>
            <a:spLocks noGrp="1"/>
          </p:cNvSpPr>
          <p:nvPr>
            <p:ph type="body" idx="1"/>
          </p:nvPr>
        </p:nvSpPr>
        <p:spPr/>
        <p:txBody>
          <a:bodyPr>
            <a:normAutofit/>
          </a:bodyPr>
          <a:lstStyle/>
          <a:p>
            <a:pPr algn="ctr"/>
            <a:r>
              <a:rPr lang="en-US" dirty="0" smtClean="0"/>
              <a:t>More low frequencies</a:t>
            </a:r>
            <a:endParaRPr lang="en-US" dirty="0"/>
          </a:p>
        </p:txBody>
      </p:sp>
      <p:sp>
        <p:nvSpPr>
          <p:cNvPr id="8" name="Text Placeholder 7"/>
          <p:cNvSpPr>
            <a:spLocks noGrp="1"/>
          </p:cNvSpPr>
          <p:nvPr>
            <p:ph type="body" sz="half" idx="3"/>
          </p:nvPr>
        </p:nvSpPr>
        <p:spPr/>
        <p:txBody>
          <a:bodyPr>
            <a:normAutofit/>
          </a:bodyPr>
          <a:lstStyle/>
          <a:p>
            <a:pPr algn="ctr"/>
            <a:r>
              <a:rPr lang="en-US" dirty="0" smtClean="0"/>
              <a:t>Less low frequencies</a:t>
            </a:r>
            <a:endParaRPr lang="en-US" dirty="0"/>
          </a:p>
        </p:txBody>
      </p:sp>
      <p:pic>
        <p:nvPicPr>
          <p:cNvPr id="5" name="Content Placeholder 4" descr="imgfile-3-2016.png"/>
          <p:cNvPicPr>
            <a:picLocks noGrp="1" noChangeAspect="1"/>
          </p:cNvPicPr>
          <p:nvPr>
            <p:ph sz="quarter" idx="2"/>
          </p:nvPr>
        </p:nvPicPr>
        <p:blipFill>
          <a:blip r:embed="rId2" cstate="print"/>
          <a:stretch>
            <a:fillRect/>
          </a:stretch>
        </p:blipFill>
        <p:spPr>
          <a:xfrm>
            <a:off x="1981203" y="2491734"/>
            <a:ext cx="4040188" cy="3092147"/>
          </a:xfrm>
        </p:spPr>
      </p:pic>
      <p:pic>
        <p:nvPicPr>
          <p:cNvPr id="10" name="Content Placeholder 9" descr="imgfile-4-2016.png"/>
          <p:cNvPicPr>
            <a:picLocks noGrp="1" noChangeAspect="1"/>
          </p:cNvPicPr>
          <p:nvPr>
            <p:ph sz="quarter" idx="4"/>
          </p:nvPr>
        </p:nvPicPr>
        <p:blipFill>
          <a:blip r:embed="rId3" cstate="print"/>
          <a:stretch>
            <a:fillRect/>
          </a:stretch>
        </p:blipFill>
        <p:spPr>
          <a:xfrm>
            <a:off x="6169038" y="2491126"/>
            <a:ext cx="4041775" cy="3093363"/>
          </a:xfrm>
        </p:spPr>
      </p:pic>
      <p:grpSp>
        <p:nvGrpSpPr>
          <p:cNvPr id="9" name="Group 8"/>
          <p:cNvGrpSpPr/>
          <p:nvPr/>
        </p:nvGrpSpPr>
        <p:grpSpPr>
          <a:xfrm>
            <a:off x="2362200" y="3505196"/>
            <a:ext cx="7772400" cy="369332"/>
            <a:chOff x="914400" y="2209800"/>
            <a:chExt cx="7772400" cy="369332"/>
          </a:xfrm>
        </p:grpSpPr>
        <p:cxnSp>
          <p:nvCxnSpPr>
            <p:cNvPr id="11" name="Straight Arrow Connector 10"/>
            <p:cNvCxnSpPr/>
            <p:nvPr/>
          </p:nvCxnSpPr>
          <p:spPr>
            <a:xfrm>
              <a:off x="914400" y="2549324"/>
              <a:ext cx="7772400" cy="0"/>
            </a:xfrm>
            <a:prstGeom prst="straightConnector1">
              <a:avLst/>
            </a:prstGeom>
            <a:ln w="31750">
              <a:solidFill>
                <a:srgbClr val="FF0000"/>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057400" y="2209800"/>
              <a:ext cx="2057400" cy="369332"/>
            </a:xfrm>
            <a:prstGeom prst="rect">
              <a:avLst/>
            </a:prstGeom>
            <a:noFill/>
          </p:spPr>
          <p:txBody>
            <a:bodyPr wrap="square" rtlCol="0">
              <a:spAutoFit/>
            </a:bodyPr>
            <a:lstStyle/>
            <a:p>
              <a:pPr algn="ctr"/>
              <a:r>
                <a:rPr lang="en-US" dirty="0">
                  <a:solidFill>
                    <a:srgbClr val="FF0000"/>
                  </a:solidFill>
                </a:rPr>
                <a:t>Side lobe</a:t>
              </a:r>
            </a:p>
          </p:txBody>
        </p:sp>
      </p:grpSp>
      <p:sp>
        <p:nvSpPr>
          <p:cNvPr id="13" name="TextBox 12"/>
          <p:cNvSpPr txBox="1"/>
          <p:nvPr/>
        </p:nvSpPr>
        <p:spPr>
          <a:xfrm>
            <a:off x="3505200" y="5715004"/>
            <a:ext cx="6096000" cy="369332"/>
          </a:xfrm>
          <a:prstGeom prst="rect">
            <a:avLst/>
          </a:prstGeom>
          <a:noFill/>
        </p:spPr>
        <p:txBody>
          <a:bodyPr wrap="square" rtlCol="0">
            <a:spAutoFit/>
          </a:bodyPr>
          <a:lstStyle/>
          <a:p>
            <a:r>
              <a:rPr lang="en-US" dirty="0">
                <a:solidFill>
                  <a:prstClr val="black"/>
                </a:solidFill>
              </a:rPr>
              <a:t>Note: The plots here are the absolute  values of the images</a:t>
            </a:r>
          </a:p>
        </p:txBody>
      </p:sp>
      <p:sp>
        <p:nvSpPr>
          <p:cNvPr id="2" name="Slide Number Placeholder 1"/>
          <p:cNvSpPr>
            <a:spLocks noGrp="1"/>
          </p:cNvSpPr>
          <p:nvPr>
            <p:ph type="sldNum" sz="quarter" idx="12"/>
          </p:nvPr>
        </p:nvSpPr>
        <p:spPr/>
        <p:txBody>
          <a:bodyPr/>
          <a:lstStyle/>
          <a:p>
            <a:fld id="{BC371BE2-91ED-476B-9186-7BA7E80CC35B}" type="slidenum">
              <a:rPr lang="en-US" smtClean="0">
                <a:solidFill>
                  <a:srgbClr val="04617B">
                    <a:shade val="90000"/>
                  </a:srgbClr>
                </a:solidFill>
              </a:rPr>
              <a:pPr/>
              <a:t>149</a:t>
            </a:fld>
            <a:endParaRPr lang="en-US" dirty="0">
              <a:solidFill>
                <a:srgbClr val="04617B">
                  <a:shade val="90000"/>
                </a:srgbClr>
              </a:solidFill>
            </a:endParaRPr>
          </a:p>
        </p:txBody>
      </p:sp>
    </p:spTree>
    <p:extLst>
      <p:ext uri="{BB962C8B-B14F-4D97-AF65-F5344CB8AC3E}">
        <p14:creationId xmlns:p14="http://schemas.microsoft.com/office/powerpoint/2010/main" val="1760561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Response</a:t>
            </a:r>
            <a:endParaRPr lang="en-US" dirty="0"/>
          </a:p>
        </p:txBody>
      </p:sp>
      <p:sp>
        <p:nvSpPr>
          <p:cNvPr id="3" name="Content Placeholder 2"/>
          <p:cNvSpPr>
            <a:spLocks noGrp="1"/>
          </p:cNvSpPr>
          <p:nvPr>
            <p:ph idx="1"/>
          </p:nvPr>
        </p:nvSpPr>
        <p:spPr/>
        <p:txBody>
          <a:bodyPr>
            <a:normAutofit/>
          </a:bodyPr>
          <a:lstStyle/>
          <a:p>
            <a:r>
              <a:rPr lang="en-US" sz="3600" dirty="0" smtClean="0"/>
              <a:t>Imaging/migration</a:t>
            </a:r>
          </a:p>
          <a:p>
            <a:endParaRPr lang="en-US" dirty="0"/>
          </a:p>
          <a:p>
            <a:pPr lvl="1">
              <a:lnSpc>
                <a:spcPct val="120000"/>
              </a:lnSpc>
            </a:pPr>
            <a:r>
              <a:rPr lang="en-US" sz="2800" dirty="0" smtClean="0"/>
              <a:t>Stolt extended CIII for heterogeneous media (requires a velocity model)</a:t>
            </a:r>
            <a:endParaRPr lang="en-US" sz="2800" dirty="0"/>
          </a:p>
        </p:txBody>
      </p:sp>
      <p:sp>
        <p:nvSpPr>
          <p:cNvPr id="5" name="Slide Number Placeholder 4"/>
          <p:cNvSpPr>
            <a:spLocks noGrp="1"/>
          </p:cNvSpPr>
          <p:nvPr>
            <p:ph type="sldNum" sz="quarter" idx="12"/>
          </p:nvPr>
        </p:nvSpPr>
        <p:spPr/>
        <p:txBody>
          <a:bodyPr/>
          <a:lstStyle/>
          <a:p>
            <a:fld id="{0F7FF217-659E-FB41-8574-CC8F697A85F1}" type="slidenum">
              <a:rPr lang="en-US" smtClean="0"/>
              <a:t>15</a:t>
            </a:fld>
            <a:endParaRPr lang="en-US"/>
          </a:p>
        </p:txBody>
      </p:sp>
    </p:spTree>
    <p:extLst>
      <p:ext uri="{BB962C8B-B14F-4D97-AF65-F5344CB8AC3E}">
        <p14:creationId xmlns:p14="http://schemas.microsoft.com/office/powerpoint/2010/main" val="2044942792"/>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smtClean="0"/>
              <a:t>Quantitative comparison of images</a:t>
            </a:r>
            <a:endParaRPr lang="en-US" dirty="0"/>
          </a:p>
        </p:txBody>
      </p:sp>
      <p:sp>
        <p:nvSpPr>
          <p:cNvPr id="8" name="Text Placeholder 7"/>
          <p:cNvSpPr>
            <a:spLocks noGrp="1"/>
          </p:cNvSpPr>
          <p:nvPr>
            <p:ph type="body" idx="1"/>
          </p:nvPr>
        </p:nvSpPr>
        <p:spPr/>
        <p:txBody>
          <a:bodyPr/>
          <a:lstStyle/>
          <a:p>
            <a:pPr algn="ctr"/>
            <a:r>
              <a:rPr lang="en-US" dirty="0" smtClean="0"/>
              <a:t>More low frequencies</a:t>
            </a:r>
            <a:endParaRPr lang="en-US" dirty="0"/>
          </a:p>
        </p:txBody>
      </p:sp>
      <p:sp>
        <p:nvSpPr>
          <p:cNvPr id="10" name="Text Placeholder 9"/>
          <p:cNvSpPr>
            <a:spLocks noGrp="1"/>
          </p:cNvSpPr>
          <p:nvPr>
            <p:ph type="body" sz="half" idx="3"/>
          </p:nvPr>
        </p:nvSpPr>
        <p:spPr/>
        <p:txBody>
          <a:bodyPr>
            <a:normAutofit/>
          </a:bodyPr>
          <a:lstStyle/>
          <a:p>
            <a:pPr algn="ctr"/>
            <a:r>
              <a:rPr lang="en-US" dirty="0" smtClean="0"/>
              <a:t>Less low frequencies</a:t>
            </a:r>
            <a:endParaRPr lang="en-US" dirty="0"/>
          </a:p>
        </p:txBody>
      </p:sp>
      <p:pic>
        <p:nvPicPr>
          <p:cNvPr id="12" name="Content Placeholder 11" descr="imgfile-3-2016-wiggle.png"/>
          <p:cNvPicPr>
            <a:picLocks noGrp="1" noChangeAspect="1"/>
          </p:cNvPicPr>
          <p:nvPr>
            <p:ph sz="quarter" idx="2"/>
          </p:nvPr>
        </p:nvPicPr>
        <p:blipFill>
          <a:blip r:embed="rId2" cstate="print">
            <a:clrChange>
              <a:clrFrom>
                <a:srgbClr val="FFFFFF"/>
              </a:clrFrom>
              <a:clrTo>
                <a:srgbClr val="FFFFFF">
                  <a:alpha val="0"/>
                </a:srgbClr>
              </a:clrTo>
            </a:clrChange>
          </a:blip>
          <a:stretch>
            <a:fillRect/>
          </a:stretch>
        </p:blipFill>
        <p:spPr>
          <a:xfrm>
            <a:off x="1981203" y="2393770"/>
            <a:ext cx="4040188" cy="3288095"/>
          </a:xfrm>
        </p:spPr>
      </p:pic>
      <p:pic>
        <p:nvPicPr>
          <p:cNvPr id="13" name="Content Placeholder 12" descr="imgfile-4-2016-wiggle.png"/>
          <p:cNvPicPr>
            <a:picLocks noGrp="1" noChangeAspect="1"/>
          </p:cNvPicPr>
          <p:nvPr>
            <p:ph sz="quarter" idx="4"/>
          </p:nvPr>
        </p:nvPicPr>
        <p:blipFill>
          <a:blip r:embed="rId3" cstate="print">
            <a:clrChange>
              <a:clrFrom>
                <a:srgbClr val="FFFFFF"/>
              </a:clrFrom>
              <a:clrTo>
                <a:srgbClr val="FFFFFF">
                  <a:alpha val="0"/>
                </a:srgbClr>
              </a:clrTo>
            </a:clrChange>
          </a:blip>
          <a:stretch>
            <a:fillRect/>
          </a:stretch>
        </p:blipFill>
        <p:spPr>
          <a:xfrm>
            <a:off x="6169038" y="2393114"/>
            <a:ext cx="4041775" cy="3289387"/>
          </a:xfrm>
        </p:spPr>
      </p:pic>
      <p:grpSp>
        <p:nvGrpSpPr>
          <p:cNvPr id="2" name="Group 1"/>
          <p:cNvGrpSpPr/>
          <p:nvPr/>
        </p:nvGrpSpPr>
        <p:grpSpPr>
          <a:xfrm>
            <a:off x="3352800" y="3733798"/>
            <a:ext cx="5486400" cy="838200"/>
            <a:chOff x="1828800" y="3733800"/>
            <a:chExt cx="5486400" cy="838200"/>
          </a:xfrm>
        </p:grpSpPr>
        <p:cxnSp>
          <p:nvCxnSpPr>
            <p:cNvPr id="14" name="Straight Arrow Connector 13"/>
            <p:cNvCxnSpPr/>
            <p:nvPr/>
          </p:nvCxnSpPr>
          <p:spPr>
            <a:xfrm>
              <a:off x="1828800" y="4038600"/>
              <a:ext cx="5486400" cy="0"/>
            </a:xfrm>
            <a:prstGeom prst="straightConnector1">
              <a:avLst/>
            </a:prstGeom>
            <a:ln w="31750">
              <a:prstDash val="sysDot"/>
              <a:tailEnd type="non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828800" y="4292600"/>
              <a:ext cx="5486400" cy="0"/>
            </a:xfrm>
            <a:prstGeom prst="straightConnector1">
              <a:avLst/>
            </a:prstGeom>
            <a:ln w="31750">
              <a:prstDash val="sysDot"/>
              <a:tailEnd type="non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191000" y="3733800"/>
              <a:ext cx="562975" cy="369332"/>
            </a:xfrm>
            <a:prstGeom prst="rect">
              <a:avLst/>
            </a:prstGeom>
          </p:spPr>
          <p:txBody>
            <a:bodyPr wrap="none">
              <a:spAutoFit/>
            </a:bodyPr>
            <a:lstStyle/>
            <a:p>
              <a:r>
                <a:rPr lang="en-US" dirty="0">
                  <a:solidFill>
                    <a:prstClr val="black"/>
                  </a:solidFill>
                </a:rPr>
                <a:t>0.14</a:t>
              </a:r>
            </a:p>
          </p:txBody>
        </p:sp>
        <p:sp>
          <p:nvSpPr>
            <p:cNvPr id="21" name="Rectangle 20"/>
            <p:cNvSpPr/>
            <p:nvPr/>
          </p:nvSpPr>
          <p:spPr>
            <a:xfrm>
              <a:off x="4191000" y="4202668"/>
              <a:ext cx="578941" cy="369332"/>
            </a:xfrm>
            <a:prstGeom prst="rect">
              <a:avLst/>
            </a:prstGeom>
          </p:spPr>
          <p:txBody>
            <a:bodyPr wrap="none">
              <a:spAutoFit/>
            </a:bodyPr>
            <a:lstStyle/>
            <a:p>
              <a:r>
                <a:rPr lang="en-US" dirty="0">
                  <a:solidFill>
                    <a:prstClr val="black"/>
                  </a:solidFill>
                </a:rPr>
                <a:t>0.33</a:t>
              </a:r>
            </a:p>
          </p:txBody>
        </p:sp>
      </p:grpSp>
      <p:sp>
        <p:nvSpPr>
          <p:cNvPr id="4" name="TextBox 3"/>
          <p:cNvSpPr txBox="1"/>
          <p:nvPr/>
        </p:nvSpPr>
        <p:spPr>
          <a:xfrm>
            <a:off x="4191000" y="1500190"/>
            <a:ext cx="3810000" cy="369332"/>
          </a:xfrm>
          <a:prstGeom prst="rect">
            <a:avLst/>
          </a:prstGeom>
          <a:noFill/>
        </p:spPr>
        <p:txBody>
          <a:bodyPr wrap="square" rtlCol="0">
            <a:spAutoFit/>
          </a:bodyPr>
          <a:lstStyle/>
          <a:p>
            <a:r>
              <a:rPr lang="en-US" dirty="0">
                <a:solidFill>
                  <a:prstClr val="black"/>
                </a:solidFill>
              </a:rPr>
              <a:t>normalized by the peak amplitude</a:t>
            </a:r>
          </a:p>
        </p:txBody>
      </p:sp>
      <p:grpSp>
        <p:nvGrpSpPr>
          <p:cNvPr id="25" name="Group 24"/>
          <p:cNvGrpSpPr/>
          <p:nvPr/>
        </p:nvGrpSpPr>
        <p:grpSpPr>
          <a:xfrm>
            <a:off x="2743200" y="3996329"/>
            <a:ext cx="762000" cy="338554"/>
            <a:chOff x="1219200" y="3996323"/>
            <a:chExt cx="762000" cy="338553"/>
          </a:xfrm>
        </p:grpSpPr>
        <p:sp>
          <p:nvSpPr>
            <p:cNvPr id="24" name="TextBox 23"/>
            <p:cNvSpPr txBox="1"/>
            <p:nvPr/>
          </p:nvSpPr>
          <p:spPr>
            <a:xfrm>
              <a:off x="1219200" y="3996323"/>
              <a:ext cx="762000" cy="338553"/>
            </a:xfrm>
            <a:prstGeom prst="rect">
              <a:avLst/>
            </a:prstGeom>
            <a:noFill/>
          </p:spPr>
          <p:txBody>
            <a:bodyPr wrap="square" rtlCol="0">
              <a:spAutoFit/>
            </a:bodyPr>
            <a:lstStyle/>
            <a:p>
              <a:r>
                <a:rPr lang="en-US" sz="1600" dirty="0">
                  <a:solidFill>
                    <a:prstClr val="black"/>
                  </a:solidFill>
                  <a:latin typeface="Arial" panose="020B0604020202020204" pitchFamily="34" charset="0"/>
                  <a:cs typeface="Arial" panose="020B0604020202020204" pitchFamily="34" charset="0"/>
                </a:rPr>
                <a:t>57%</a:t>
              </a:r>
            </a:p>
          </p:txBody>
        </p:sp>
        <p:cxnSp>
          <p:nvCxnSpPr>
            <p:cNvPr id="9" name="Straight Arrow Connector 8"/>
            <p:cNvCxnSpPr/>
            <p:nvPr/>
          </p:nvCxnSpPr>
          <p:spPr>
            <a:xfrm>
              <a:off x="1828800" y="4038600"/>
              <a:ext cx="0" cy="254000"/>
            </a:xfrm>
            <a:prstGeom prst="straightConnector1">
              <a:avLst/>
            </a:prstGeom>
            <a:ln w="31750">
              <a:solidFill>
                <a:srgbClr val="FF0000"/>
              </a:solidFill>
              <a:headEnd type="stealth"/>
              <a:tailEnd type="stealth" w="med" len="med"/>
            </a:ln>
          </p:spPr>
          <p:style>
            <a:lnRef idx="1">
              <a:schemeClr val="accent1"/>
            </a:lnRef>
            <a:fillRef idx="0">
              <a:schemeClr val="accent1"/>
            </a:fillRef>
            <a:effectRef idx="0">
              <a:schemeClr val="accent1"/>
            </a:effectRef>
            <a:fontRef idx="minor">
              <a:schemeClr val="tx1"/>
            </a:fontRef>
          </p:style>
        </p:cxnSp>
      </p:grpSp>
      <p:sp>
        <p:nvSpPr>
          <p:cNvPr id="3" name="Slide Number Placeholder 2"/>
          <p:cNvSpPr>
            <a:spLocks noGrp="1"/>
          </p:cNvSpPr>
          <p:nvPr>
            <p:ph type="sldNum" sz="quarter" idx="12"/>
          </p:nvPr>
        </p:nvSpPr>
        <p:spPr/>
        <p:txBody>
          <a:bodyPr/>
          <a:lstStyle/>
          <a:p>
            <a:fld id="{BC371BE2-91ED-476B-9186-7BA7E80CC35B}" type="slidenum">
              <a:rPr lang="en-US" smtClean="0">
                <a:solidFill>
                  <a:srgbClr val="04617B">
                    <a:shade val="90000"/>
                  </a:srgbClr>
                </a:solidFill>
              </a:rPr>
              <a:pPr/>
              <a:t>150</a:t>
            </a:fld>
            <a:endParaRPr lang="en-US" dirty="0">
              <a:solidFill>
                <a:srgbClr val="04617B">
                  <a:shade val="90000"/>
                </a:srgbClr>
              </a:solidFill>
            </a:endParaRPr>
          </a:p>
        </p:txBody>
      </p:sp>
    </p:spTree>
    <p:extLst>
      <p:ext uri="{BB962C8B-B14F-4D97-AF65-F5344CB8AC3E}">
        <p14:creationId xmlns:p14="http://schemas.microsoft.com/office/powerpoint/2010/main" val="1061203235"/>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p:txBody>
          <a:bodyPr/>
          <a:lstStyle/>
          <a:p>
            <a:r>
              <a:rPr lang="en-US" dirty="0" smtClean="0"/>
              <a:t>For CIII, by </a:t>
            </a:r>
            <a:r>
              <a:rPr lang="en-US" dirty="0"/>
              <a:t>including low frequencies in the input </a:t>
            </a:r>
            <a:r>
              <a:rPr lang="en-US" dirty="0" smtClean="0"/>
              <a:t>data, </a:t>
            </a:r>
            <a:r>
              <a:rPr lang="en-US" dirty="0"/>
              <a:t>the side </a:t>
            </a:r>
            <a:r>
              <a:rPr lang="en-US" dirty="0" smtClean="0"/>
              <a:t>lobes due to the missing low frequencies reduced 57% (from </a:t>
            </a:r>
            <a:r>
              <a:rPr lang="en-US" dirty="0"/>
              <a:t>0.33 to 0.14)</a:t>
            </a:r>
          </a:p>
          <a:p>
            <a:r>
              <a:rPr lang="en-US" dirty="0" smtClean="0"/>
              <a:t>In the next part, My colleague </a:t>
            </a:r>
            <a:r>
              <a:rPr lang="en-US" dirty="0" err="1" smtClean="0"/>
              <a:t>Yanglei</a:t>
            </a:r>
            <a:r>
              <a:rPr lang="en-US" dirty="0" smtClean="0"/>
              <a:t> Zou will show you the comparison results for  CII</a:t>
            </a:r>
          </a:p>
          <a:p>
            <a:r>
              <a:rPr lang="en-US" dirty="0" smtClean="0"/>
              <a:t>And finally he will </a:t>
            </a:r>
            <a:r>
              <a:rPr lang="en-US" dirty="0"/>
              <a:t>compare the </a:t>
            </a:r>
            <a:r>
              <a:rPr lang="en-US" dirty="0" smtClean="0"/>
              <a:t>sensitivity to low-frequency component of </a:t>
            </a:r>
            <a:r>
              <a:rPr lang="en-US" dirty="0"/>
              <a:t>structural resolution</a:t>
            </a:r>
            <a:r>
              <a:rPr lang="en-US" dirty="0" smtClean="0"/>
              <a:t> between CII </a:t>
            </a:r>
            <a:r>
              <a:rPr lang="en-US" dirty="0"/>
              <a:t>and </a:t>
            </a:r>
            <a:r>
              <a:rPr lang="en-US" dirty="0" smtClean="0"/>
              <a:t>CIII imaging principles</a:t>
            </a:r>
            <a:endParaRPr lang="en-US" dirty="0"/>
          </a:p>
        </p:txBody>
      </p:sp>
      <p:sp>
        <p:nvSpPr>
          <p:cNvPr id="8" name="Title 7"/>
          <p:cNvSpPr>
            <a:spLocks noGrp="1"/>
          </p:cNvSpPr>
          <p:nvPr>
            <p:ph type="title"/>
          </p:nvPr>
        </p:nvSpPr>
        <p:spPr/>
        <p:txBody>
          <a:bodyPr>
            <a:normAutofit/>
          </a:bodyPr>
          <a:lstStyle/>
          <a:p>
            <a:r>
              <a:rPr lang="en-US" dirty="0" smtClean="0"/>
              <a:t>Summary of part I</a:t>
            </a:r>
            <a:endParaRPr lang="en-US" dirty="0"/>
          </a:p>
        </p:txBody>
      </p:sp>
      <p:sp>
        <p:nvSpPr>
          <p:cNvPr id="2" name="Slide Number Placeholder 1"/>
          <p:cNvSpPr>
            <a:spLocks noGrp="1"/>
          </p:cNvSpPr>
          <p:nvPr>
            <p:ph type="sldNum" sz="quarter" idx="12"/>
          </p:nvPr>
        </p:nvSpPr>
        <p:spPr/>
        <p:txBody>
          <a:bodyPr/>
          <a:lstStyle/>
          <a:p>
            <a:fld id="{BC371BE2-91ED-476B-9186-7BA7E80CC35B}" type="slidenum">
              <a:rPr lang="en-US" smtClean="0">
                <a:solidFill>
                  <a:srgbClr val="04617B">
                    <a:shade val="90000"/>
                  </a:srgbClr>
                </a:solidFill>
              </a:rPr>
              <a:pPr/>
              <a:t>151</a:t>
            </a:fld>
            <a:endParaRPr lang="en-US" dirty="0">
              <a:solidFill>
                <a:srgbClr val="04617B">
                  <a:shade val="90000"/>
                </a:srgbClr>
              </a:solidFill>
            </a:endParaRPr>
          </a:p>
        </p:txBody>
      </p:sp>
    </p:spTree>
    <p:extLst>
      <p:ext uri="{BB962C8B-B14F-4D97-AF65-F5344CB8AC3E}">
        <p14:creationId xmlns:p14="http://schemas.microsoft.com/office/powerpoint/2010/main" val="1177108106"/>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3"/>
          <p:cNvSpPr>
            <a:spLocks noChangeArrowheads="1"/>
          </p:cNvSpPr>
          <p:nvPr/>
        </p:nvSpPr>
        <p:spPr bwMode="auto">
          <a:xfrm>
            <a:off x="1524000" y="3733800"/>
            <a:ext cx="9144000" cy="1752600"/>
          </a:xfrm>
          <a:prstGeom prst="rect">
            <a:avLst/>
          </a:prstGeom>
          <a:solidFill>
            <a:srgbClr val="FFFF99"/>
          </a:solidFill>
          <a:ln w="9525">
            <a:noFill/>
            <a:miter lim="800000"/>
            <a:headEnd/>
            <a:tailEnd/>
          </a:ln>
        </p:spPr>
        <p:txBody>
          <a:bodyPr wrap="none" anchor="ctr">
            <a:prstTxWarp prst="textNoShape">
              <a:avLst/>
            </a:prstTxWarp>
          </a:bodyPr>
          <a:lstStyle/>
          <a:p>
            <a:pPr algn="ctr" defTabSz="457200"/>
            <a:r>
              <a:rPr lang="en-US" sz="2000" dirty="0" err="1">
                <a:solidFill>
                  <a:prstClr val="black"/>
                </a:solidFill>
              </a:rPr>
              <a:t>Qiang</a:t>
            </a:r>
            <a:r>
              <a:rPr lang="en-US" sz="2000" dirty="0">
                <a:solidFill>
                  <a:prstClr val="black"/>
                </a:solidFill>
              </a:rPr>
              <a:t> Fu, Yanglei Zou*, Chao Ma and Arthur B. </a:t>
            </a:r>
            <a:r>
              <a:rPr lang="en-US" sz="2000" dirty="0" err="1">
                <a:solidFill>
                  <a:prstClr val="black"/>
                </a:solidFill>
              </a:rPr>
              <a:t>Weglein</a:t>
            </a:r>
            <a:endParaRPr lang="en-US" altLang="zh-CN" sz="2000" dirty="0">
              <a:solidFill>
                <a:prstClr val="black"/>
              </a:solidFill>
            </a:endParaRPr>
          </a:p>
        </p:txBody>
      </p:sp>
      <p:sp>
        <p:nvSpPr>
          <p:cNvPr id="146435" name="Rectangle 4"/>
          <p:cNvSpPr>
            <a:spLocks noChangeArrowheads="1"/>
          </p:cNvSpPr>
          <p:nvPr/>
        </p:nvSpPr>
        <p:spPr bwMode="auto">
          <a:xfrm>
            <a:off x="1524000" y="1447802"/>
            <a:ext cx="9144000" cy="2308324"/>
          </a:xfrm>
          <a:prstGeom prst="rect">
            <a:avLst/>
          </a:prstGeom>
          <a:solidFill>
            <a:srgbClr val="99CCFF"/>
          </a:solidFill>
          <a:ln w="9525">
            <a:noFill/>
            <a:miter lim="800000"/>
            <a:headEnd/>
            <a:tailEnd/>
          </a:ln>
        </p:spPr>
        <p:txBody>
          <a:bodyPr wrap="none" anchor="ctr">
            <a:prstTxWarp prst="textNoShape">
              <a:avLst/>
            </a:prstTxWarp>
          </a:bodyPr>
          <a:lstStyle/>
          <a:p>
            <a:pPr algn="ctr" defTabSz="457200"/>
            <a:r>
              <a:rPr lang="en-US" sz="3200" dirty="0">
                <a:solidFill>
                  <a:prstClr val="black"/>
                </a:solidFill>
              </a:rPr>
              <a:t>The comparison of structural resolution differences </a:t>
            </a:r>
          </a:p>
          <a:p>
            <a:pPr algn="ctr" defTabSz="457200"/>
            <a:r>
              <a:rPr lang="en-US" sz="3200" dirty="0">
                <a:solidFill>
                  <a:prstClr val="black"/>
                </a:solidFill>
              </a:rPr>
              <a:t>with conventional and broadband data</a:t>
            </a:r>
          </a:p>
          <a:p>
            <a:pPr algn="ctr" defTabSz="457200"/>
            <a:r>
              <a:rPr lang="en-US" sz="3200" dirty="0">
                <a:solidFill>
                  <a:prstClr val="black"/>
                </a:solidFill>
              </a:rPr>
              <a:t>between CII and CIII</a:t>
            </a:r>
            <a:br>
              <a:rPr lang="en-US" sz="3200" dirty="0">
                <a:solidFill>
                  <a:prstClr val="black"/>
                </a:solidFill>
              </a:rPr>
            </a:br>
            <a:r>
              <a:rPr lang="en-US" sz="3200" dirty="0">
                <a:solidFill>
                  <a:prstClr val="black"/>
                </a:solidFill>
              </a:rPr>
              <a:t>--Part II</a:t>
            </a:r>
            <a:endParaRPr lang="en-US" sz="3200" b="1" dirty="0">
              <a:solidFill>
                <a:prstClr val="black"/>
              </a:solidFill>
            </a:endParaRPr>
          </a:p>
        </p:txBody>
      </p:sp>
      <p:sp>
        <p:nvSpPr>
          <p:cNvPr id="146441" name="Rectangle 7"/>
          <p:cNvSpPr>
            <a:spLocks noChangeArrowheads="1"/>
          </p:cNvSpPr>
          <p:nvPr/>
        </p:nvSpPr>
        <p:spPr bwMode="auto">
          <a:xfrm>
            <a:off x="4114800" y="5715013"/>
            <a:ext cx="3505200" cy="461665"/>
          </a:xfrm>
          <a:prstGeom prst="rect">
            <a:avLst/>
          </a:prstGeom>
          <a:noFill/>
          <a:ln w="9525">
            <a:noFill/>
            <a:miter lim="800000"/>
            <a:headEnd/>
            <a:tailEnd/>
          </a:ln>
        </p:spPr>
        <p:txBody>
          <a:bodyPr wrap="square">
            <a:prstTxWarp prst="textNoShape">
              <a:avLst/>
            </a:prstTxWarp>
            <a:spAutoFit/>
          </a:bodyPr>
          <a:lstStyle/>
          <a:p>
            <a:pPr algn="ctr" defTabSz="457200"/>
            <a:r>
              <a:rPr lang="en-US" altLang="zh-CN" sz="2400" dirty="0">
                <a:solidFill>
                  <a:prstClr val="black"/>
                </a:solidFill>
              </a:rPr>
              <a:t>June 9, 2016</a:t>
            </a:r>
          </a:p>
        </p:txBody>
      </p:sp>
      <p:pic>
        <p:nvPicPr>
          <p:cNvPr id="49154" name="Picture 2" descr="http://i1209.photobucket.com/albums/cc382/illwauk/houston_uh.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4" r="52829" b="50000"/>
          <a:stretch/>
        </p:blipFill>
        <p:spPr bwMode="auto">
          <a:xfrm>
            <a:off x="9220208" y="76210"/>
            <a:ext cx="1242325" cy="1238251"/>
          </a:xfrm>
          <a:prstGeom prst="rect">
            <a:avLst/>
          </a:prstGeom>
          <a:noFill/>
          <a:extLst>
            <a:ext uri="{909E8E84-426E-40DD-AFC4-6F175D3DCCD1}">
              <a14:hiddenFill xmlns:a14="http://schemas.microsoft.com/office/drawing/2010/main">
                <a:solidFill>
                  <a:srgbClr val="FFFFFF"/>
                </a:solidFill>
              </a14:hiddenFill>
            </a:ext>
          </a:extLst>
        </p:spPr>
      </p:pic>
      <p:pic>
        <p:nvPicPr>
          <p:cNvPr id="49156" name="Picture 4" descr="M-OSR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9584" y="152400"/>
            <a:ext cx="4219575" cy="94297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7A79780A-AA1D-A44E-A1C1-14704DAF1AA8}" type="slidenum">
              <a:rPr lang="en-US" smtClean="0">
                <a:solidFill>
                  <a:prstClr val="black">
                    <a:tint val="75000"/>
                  </a:prstClr>
                </a:solidFill>
              </a:rPr>
              <a:pPr/>
              <a:t>152</a:t>
            </a:fld>
            <a:endParaRPr lang="en-US">
              <a:solidFill>
                <a:prstClr val="black">
                  <a:tint val="75000"/>
                </a:prstClr>
              </a:solidFill>
            </a:endParaRPr>
          </a:p>
        </p:txBody>
      </p:sp>
    </p:spTree>
    <p:extLst>
      <p:ext uri="{BB962C8B-B14F-4D97-AF65-F5344CB8AC3E}">
        <p14:creationId xmlns:p14="http://schemas.microsoft.com/office/powerpoint/2010/main" val="428644364"/>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9576" y="404666"/>
            <a:ext cx="8208912" cy="5693866"/>
          </a:xfrm>
          <a:prstGeom prst="rect">
            <a:avLst/>
          </a:prstGeom>
          <a:noFill/>
        </p:spPr>
        <p:txBody>
          <a:bodyPr wrap="square" rtlCol="0">
            <a:spAutoFit/>
          </a:bodyPr>
          <a:lstStyle/>
          <a:p>
            <a:pPr algn="ctr" defTabSz="457200"/>
            <a:r>
              <a:rPr lang="en-US" sz="2800" b="1" dirty="0">
                <a:solidFill>
                  <a:prstClr val="black"/>
                </a:solidFill>
              </a:rPr>
              <a:t>Four comparisons</a:t>
            </a:r>
          </a:p>
          <a:p>
            <a:pPr algn="ctr" defTabSz="457200"/>
            <a:endParaRPr lang="en-US" sz="2800" b="1" dirty="0">
              <a:solidFill>
                <a:prstClr val="black"/>
              </a:solidFill>
            </a:endParaRPr>
          </a:p>
          <a:p>
            <a:pPr marL="514350" indent="-514350" defTabSz="457200">
              <a:buFont typeface="+mj-lt"/>
              <a:buAutoNum type="arabicParenR"/>
            </a:pPr>
            <a:r>
              <a:rPr lang="en-US" sz="2800" b="1" dirty="0">
                <a:solidFill>
                  <a:prstClr val="black"/>
                </a:solidFill>
              </a:rPr>
              <a:t>consistency of structural image</a:t>
            </a:r>
          </a:p>
          <a:p>
            <a:pPr defTabSz="457200"/>
            <a:endParaRPr lang="en-US" sz="2800" b="1" dirty="0">
              <a:solidFill>
                <a:prstClr val="black"/>
              </a:solidFill>
            </a:endParaRPr>
          </a:p>
          <a:p>
            <a:pPr marL="514350" indent="-514350" defTabSz="457200">
              <a:buFont typeface="+mj-lt"/>
              <a:buAutoNum type="arabicParenR"/>
            </a:pPr>
            <a:r>
              <a:rPr lang="en-US" sz="2800" b="1" dirty="0">
                <a:solidFill>
                  <a:prstClr val="black"/>
                </a:solidFill>
              </a:rPr>
              <a:t>interpretability of the amplitude</a:t>
            </a:r>
          </a:p>
          <a:p>
            <a:pPr defTabSz="457200"/>
            <a:endParaRPr lang="en-US" sz="2800" b="1" dirty="0">
              <a:solidFill>
                <a:prstClr val="black"/>
              </a:solidFill>
            </a:endParaRPr>
          </a:p>
          <a:p>
            <a:pPr marL="514350" indent="-514350" defTabSz="457200">
              <a:buFont typeface="+mj-lt"/>
              <a:buAutoNum type="arabicParenR"/>
            </a:pPr>
            <a:r>
              <a:rPr lang="en-US" sz="2800" b="1" dirty="0">
                <a:solidFill>
                  <a:prstClr val="black"/>
                </a:solidFill>
              </a:rPr>
              <a:t>migration with a discontinuous velocity model</a:t>
            </a:r>
          </a:p>
          <a:p>
            <a:pPr defTabSz="457200"/>
            <a:endParaRPr lang="en-US" sz="2800" b="1" dirty="0">
              <a:solidFill>
                <a:prstClr val="black"/>
              </a:solidFill>
            </a:endParaRPr>
          </a:p>
          <a:p>
            <a:pPr marL="514350" indent="-514350" defTabSz="457200">
              <a:buFont typeface="+mj-lt"/>
              <a:buAutoNum type="arabicParenR"/>
            </a:pPr>
            <a:r>
              <a:rPr lang="en-US" sz="2800" b="1" dirty="0">
                <a:solidFill>
                  <a:prstClr val="black"/>
                </a:solidFill>
              </a:rPr>
              <a:t>frequency fidelity</a:t>
            </a:r>
          </a:p>
          <a:p>
            <a:pPr defTabSz="457200"/>
            <a:endParaRPr lang="en-US" sz="2800" b="1" dirty="0">
              <a:solidFill>
                <a:prstClr val="black"/>
              </a:solidFill>
            </a:endParaRPr>
          </a:p>
          <a:p>
            <a:pPr defTabSz="457200"/>
            <a:r>
              <a:rPr lang="en-US" sz="2800" b="1" dirty="0">
                <a:solidFill>
                  <a:srgbClr val="FF0000"/>
                </a:solidFill>
              </a:rPr>
              <a:t>the image resolution at the target</a:t>
            </a:r>
          </a:p>
          <a:p>
            <a:pPr defTabSz="457200"/>
            <a:endParaRPr lang="en-US" sz="2800" b="1" dirty="0">
              <a:solidFill>
                <a:prstClr val="black"/>
              </a:solidFill>
            </a:endParaRPr>
          </a:p>
          <a:p>
            <a:pPr defTabSz="457200"/>
            <a:endParaRPr lang="en-US" sz="2800" b="1" dirty="0">
              <a:solidFill>
                <a:prstClr val="black"/>
              </a:solidFill>
            </a:endParaRPr>
          </a:p>
        </p:txBody>
      </p:sp>
      <p:sp>
        <p:nvSpPr>
          <p:cNvPr id="4" name="Curved Right Arrow 3"/>
          <p:cNvSpPr/>
          <p:nvPr/>
        </p:nvSpPr>
        <p:spPr>
          <a:xfrm>
            <a:off x="1804389" y="4077635"/>
            <a:ext cx="451143" cy="935841"/>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endParaRPr>
          </a:p>
        </p:txBody>
      </p:sp>
      <p:sp>
        <p:nvSpPr>
          <p:cNvPr id="3" name="Slide Number Placeholder 2"/>
          <p:cNvSpPr>
            <a:spLocks noGrp="1"/>
          </p:cNvSpPr>
          <p:nvPr>
            <p:ph type="sldNum" sz="quarter" idx="12"/>
          </p:nvPr>
        </p:nvSpPr>
        <p:spPr/>
        <p:txBody>
          <a:bodyPr/>
          <a:lstStyle/>
          <a:p>
            <a:fld id="{7A79780A-AA1D-A44E-A1C1-14704DAF1AA8}" type="slidenum">
              <a:rPr lang="en-US" smtClean="0">
                <a:solidFill>
                  <a:prstClr val="black">
                    <a:tint val="75000"/>
                  </a:prstClr>
                </a:solidFill>
              </a:rPr>
              <a:pPr/>
              <a:t>153</a:t>
            </a:fld>
            <a:endParaRPr lang="en-US">
              <a:solidFill>
                <a:prstClr val="black">
                  <a:tint val="75000"/>
                </a:prstClr>
              </a:solidFill>
            </a:endParaRPr>
          </a:p>
        </p:txBody>
      </p:sp>
    </p:spTree>
    <p:extLst>
      <p:ext uri="{BB962C8B-B14F-4D97-AF65-F5344CB8AC3E}">
        <p14:creationId xmlns:p14="http://schemas.microsoft.com/office/powerpoint/2010/main" val="2948131032"/>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871056" y="1866659"/>
            <a:ext cx="6619088" cy="1486897"/>
          </a:xfrm>
          <a:prstGeom prst="rect">
            <a:avLst/>
          </a:prstGeom>
        </p:spPr>
      </p:pic>
      <p:sp>
        <p:nvSpPr>
          <p:cNvPr id="8" name="Rectangle 7"/>
          <p:cNvSpPr/>
          <p:nvPr/>
        </p:nvSpPr>
        <p:spPr>
          <a:xfrm>
            <a:off x="2871056" y="3945087"/>
            <a:ext cx="6619088" cy="400110"/>
          </a:xfrm>
          <a:prstGeom prst="rect">
            <a:avLst/>
          </a:prstGeom>
        </p:spPr>
        <p:txBody>
          <a:bodyPr wrap="square">
            <a:spAutoFit/>
          </a:bodyPr>
          <a:lstStyle/>
          <a:p>
            <a:pPr algn="ctr" defTabSz="457200"/>
            <a:r>
              <a:rPr lang="en-US" sz="2000" dirty="0">
                <a:solidFill>
                  <a:prstClr val="black"/>
                </a:solidFill>
              </a:rPr>
              <a:t>(</a:t>
            </a:r>
            <a:r>
              <a:rPr lang="en-US" sz="2000" dirty="0" err="1">
                <a:solidFill>
                  <a:prstClr val="black"/>
                </a:solidFill>
              </a:rPr>
              <a:t>Baysal</a:t>
            </a:r>
            <a:r>
              <a:rPr lang="en-US" sz="2000" dirty="0">
                <a:solidFill>
                  <a:prstClr val="black"/>
                </a:solidFill>
              </a:rPr>
              <a:t> et al., 1983; Whitmore, 1983; </a:t>
            </a:r>
            <a:r>
              <a:rPr lang="en-US" sz="2000" dirty="0" err="1">
                <a:solidFill>
                  <a:prstClr val="black"/>
                </a:solidFill>
              </a:rPr>
              <a:t>McMechan</a:t>
            </a:r>
            <a:r>
              <a:rPr lang="en-US" sz="2000" dirty="0">
                <a:solidFill>
                  <a:prstClr val="black"/>
                </a:solidFill>
              </a:rPr>
              <a:t>, 1983)</a:t>
            </a:r>
          </a:p>
        </p:txBody>
      </p:sp>
      <p:cxnSp>
        <p:nvCxnSpPr>
          <p:cNvPr id="9" name="Straight Connector 8"/>
          <p:cNvCxnSpPr/>
          <p:nvPr/>
        </p:nvCxnSpPr>
        <p:spPr>
          <a:xfrm>
            <a:off x="1524000" y="908720"/>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1703512" y="247000"/>
            <a:ext cx="8784976" cy="523220"/>
          </a:xfrm>
          <a:prstGeom prst="rect">
            <a:avLst/>
          </a:prstGeom>
        </p:spPr>
        <p:txBody>
          <a:bodyPr wrap="square">
            <a:spAutoFit/>
          </a:bodyPr>
          <a:lstStyle/>
          <a:p>
            <a:pPr algn="ctr" defTabSz="457200"/>
            <a:r>
              <a:rPr lang="en-US" sz="2800" dirty="0" err="1">
                <a:solidFill>
                  <a:prstClr val="black"/>
                </a:solidFill>
              </a:rPr>
              <a:t>Claerbout</a:t>
            </a:r>
            <a:r>
              <a:rPr lang="en-US" sz="2800" dirty="0">
                <a:solidFill>
                  <a:prstClr val="black"/>
                </a:solidFill>
              </a:rPr>
              <a:t> imaging condition II RTM formula</a:t>
            </a:r>
          </a:p>
        </p:txBody>
      </p:sp>
      <p:sp>
        <p:nvSpPr>
          <p:cNvPr id="2" name="Slide Number Placeholder 1"/>
          <p:cNvSpPr>
            <a:spLocks noGrp="1"/>
          </p:cNvSpPr>
          <p:nvPr>
            <p:ph type="sldNum" sz="quarter" idx="12"/>
          </p:nvPr>
        </p:nvSpPr>
        <p:spPr/>
        <p:txBody>
          <a:bodyPr/>
          <a:lstStyle/>
          <a:p>
            <a:fld id="{7A79780A-AA1D-A44E-A1C1-14704DAF1AA8}" type="slidenum">
              <a:rPr lang="en-US" smtClean="0">
                <a:solidFill>
                  <a:prstClr val="black">
                    <a:tint val="75000"/>
                  </a:prstClr>
                </a:solidFill>
              </a:rPr>
              <a:pPr/>
              <a:t>154</a:t>
            </a:fld>
            <a:endParaRPr lang="en-US" dirty="0">
              <a:solidFill>
                <a:prstClr val="black">
                  <a:tint val="75000"/>
                </a:prstClr>
              </a:solidFill>
            </a:endParaRPr>
          </a:p>
        </p:txBody>
      </p:sp>
    </p:spTree>
    <p:extLst>
      <p:ext uri="{BB962C8B-B14F-4D97-AF65-F5344CB8AC3E}">
        <p14:creationId xmlns:p14="http://schemas.microsoft.com/office/powerpoint/2010/main" val="3008383919"/>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55955" y="1566251"/>
            <a:ext cx="5102447" cy="3186983"/>
          </a:xfrm>
          <a:prstGeom prst="rect">
            <a:avLst/>
          </a:prstGeom>
        </p:spPr>
      </p:pic>
      <p:sp>
        <p:nvSpPr>
          <p:cNvPr id="6" name="TextBox 5"/>
          <p:cNvSpPr txBox="1"/>
          <p:nvPr/>
        </p:nvSpPr>
        <p:spPr>
          <a:xfrm>
            <a:off x="3321281" y="2760403"/>
            <a:ext cx="670376" cy="369332"/>
          </a:xfrm>
          <a:prstGeom prst="rect">
            <a:avLst/>
          </a:prstGeom>
          <a:noFill/>
        </p:spPr>
        <p:txBody>
          <a:bodyPr wrap="none" rtlCol="0">
            <a:spAutoFit/>
          </a:bodyPr>
          <a:lstStyle/>
          <a:p>
            <a:pPr defTabSz="457200"/>
            <a:r>
              <a:rPr lang="en-US" dirty="0">
                <a:solidFill>
                  <a:prstClr val="black"/>
                </a:solidFill>
              </a:rPr>
              <a:t>Z (m)</a:t>
            </a:r>
          </a:p>
        </p:txBody>
      </p:sp>
      <p:sp>
        <p:nvSpPr>
          <p:cNvPr id="9" name="TextBox 8"/>
          <p:cNvSpPr txBox="1"/>
          <p:nvPr/>
        </p:nvSpPr>
        <p:spPr>
          <a:xfrm>
            <a:off x="5846055" y="4753221"/>
            <a:ext cx="683200" cy="369332"/>
          </a:xfrm>
          <a:prstGeom prst="rect">
            <a:avLst/>
          </a:prstGeom>
          <a:noFill/>
        </p:spPr>
        <p:txBody>
          <a:bodyPr wrap="none" rtlCol="0">
            <a:spAutoFit/>
          </a:bodyPr>
          <a:lstStyle/>
          <a:p>
            <a:pPr defTabSz="457200"/>
            <a:r>
              <a:rPr lang="en-US" dirty="0">
                <a:solidFill>
                  <a:prstClr val="black"/>
                </a:solidFill>
              </a:rPr>
              <a:t>X (m)</a:t>
            </a:r>
          </a:p>
        </p:txBody>
      </p:sp>
      <p:cxnSp>
        <p:nvCxnSpPr>
          <p:cNvPr id="11" name="Straight Connector 10"/>
          <p:cNvCxnSpPr/>
          <p:nvPr/>
        </p:nvCxnSpPr>
        <p:spPr>
          <a:xfrm>
            <a:off x="1524000" y="908720"/>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1703512" y="226832"/>
            <a:ext cx="8784976" cy="523220"/>
          </a:xfrm>
          <a:prstGeom prst="rect">
            <a:avLst/>
          </a:prstGeom>
        </p:spPr>
        <p:txBody>
          <a:bodyPr wrap="square">
            <a:spAutoFit/>
          </a:bodyPr>
          <a:lstStyle/>
          <a:p>
            <a:pPr algn="ctr" defTabSz="457200"/>
            <a:r>
              <a:rPr lang="en-US" sz="2800" dirty="0">
                <a:solidFill>
                  <a:prstClr val="black"/>
                </a:solidFill>
              </a:rPr>
              <a:t>The velocity model of the data</a:t>
            </a:r>
          </a:p>
        </p:txBody>
      </p:sp>
      <p:sp>
        <p:nvSpPr>
          <p:cNvPr id="5" name="TextBox 4"/>
          <p:cNvSpPr txBox="1"/>
          <p:nvPr/>
        </p:nvSpPr>
        <p:spPr>
          <a:xfrm>
            <a:off x="5677465" y="1843709"/>
            <a:ext cx="1012200" cy="369332"/>
          </a:xfrm>
          <a:prstGeom prst="rect">
            <a:avLst/>
          </a:prstGeom>
          <a:noFill/>
        </p:spPr>
        <p:txBody>
          <a:bodyPr wrap="none" rtlCol="0">
            <a:spAutoFit/>
          </a:bodyPr>
          <a:lstStyle/>
          <a:p>
            <a:pPr defTabSz="457200"/>
            <a:r>
              <a:rPr lang="en-US" dirty="0">
                <a:solidFill>
                  <a:prstClr val="white"/>
                </a:solidFill>
              </a:rPr>
              <a:t>1500m/s</a:t>
            </a:r>
          </a:p>
        </p:txBody>
      </p:sp>
      <p:sp>
        <p:nvSpPr>
          <p:cNvPr id="13" name="TextBox 12"/>
          <p:cNvSpPr txBox="1"/>
          <p:nvPr/>
        </p:nvSpPr>
        <p:spPr>
          <a:xfrm>
            <a:off x="5711969" y="2760403"/>
            <a:ext cx="1012200" cy="369332"/>
          </a:xfrm>
          <a:prstGeom prst="rect">
            <a:avLst/>
          </a:prstGeom>
          <a:noFill/>
        </p:spPr>
        <p:txBody>
          <a:bodyPr wrap="none" rtlCol="0">
            <a:spAutoFit/>
          </a:bodyPr>
          <a:lstStyle/>
          <a:p>
            <a:pPr defTabSz="457200"/>
            <a:r>
              <a:rPr lang="en-US" dirty="0">
                <a:solidFill>
                  <a:prstClr val="white"/>
                </a:solidFill>
              </a:rPr>
              <a:t>2000m/s</a:t>
            </a:r>
          </a:p>
        </p:txBody>
      </p:sp>
      <p:sp>
        <p:nvSpPr>
          <p:cNvPr id="3" name="Slide Number Placeholder 2"/>
          <p:cNvSpPr>
            <a:spLocks noGrp="1"/>
          </p:cNvSpPr>
          <p:nvPr>
            <p:ph type="sldNum" sz="quarter" idx="12"/>
          </p:nvPr>
        </p:nvSpPr>
        <p:spPr/>
        <p:txBody>
          <a:bodyPr/>
          <a:lstStyle/>
          <a:p>
            <a:fld id="{7A79780A-AA1D-A44E-A1C1-14704DAF1AA8}" type="slidenum">
              <a:rPr lang="en-US" smtClean="0">
                <a:solidFill>
                  <a:prstClr val="black">
                    <a:tint val="75000"/>
                  </a:prstClr>
                </a:solidFill>
              </a:rPr>
              <a:pPr/>
              <a:t>155</a:t>
            </a:fld>
            <a:endParaRPr lang="en-US">
              <a:solidFill>
                <a:prstClr val="black">
                  <a:tint val="75000"/>
                </a:prstClr>
              </a:solidFill>
            </a:endParaRPr>
          </a:p>
        </p:txBody>
      </p:sp>
    </p:spTree>
    <p:extLst>
      <p:ext uri="{BB962C8B-B14F-4D97-AF65-F5344CB8AC3E}">
        <p14:creationId xmlns:p14="http://schemas.microsoft.com/office/powerpoint/2010/main" val="3499895426"/>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1524000" y="908720"/>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1703512" y="226832"/>
            <a:ext cx="8784976" cy="523220"/>
          </a:xfrm>
          <a:prstGeom prst="rect">
            <a:avLst/>
          </a:prstGeom>
        </p:spPr>
        <p:txBody>
          <a:bodyPr wrap="square">
            <a:spAutoFit/>
          </a:bodyPr>
          <a:lstStyle/>
          <a:p>
            <a:pPr algn="ctr" defTabSz="457200"/>
            <a:r>
              <a:rPr lang="en-US" sz="2800" dirty="0">
                <a:solidFill>
                  <a:prstClr val="black"/>
                </a:solidFill>
              </a:rPr>
              <a:t>Wavelets of the input data</a:t>
            </a:r>
          </a:p>
        </p:txBody>
      </p:sp>
      <p:pic>
        <p:nvPicPr>
          <p:cNvPr id="6" name="Content Placeholder 4" descr="ws1.png"/>
          <p:cNvPicPr>
            <a:picLocks noGrp="1" noChangeAspect="1"/>
          </p:cNvPicPr>
          <p:nvPr>
            <p:ph idx="1"/>
          </p:nvPr>
        </p:nvPicPr>
        <p:blipFill>
          <a:blip r:embed="rId2" cstate="print"/>
          <a:stretch>
            <a:fillRect/>
          </a:stretch>
        </p:blipFill>
        <p:spPr>
          <a:xfrm>
            <a:off x="6253308" y="1761266"/>
            <a:ext cx="4007672" cy="3405275"/>
          </a:xfrm>
        </p:spPr>
      </p:pic>
      <p:pic>
        <p:nvPicPr>
          <p:cNvPr id="7" name="Content Placeholder 4" descr="ww.png"/>
          <p:cNvPicPr>
            <a:picLocks noChangeAspect="1"/>
          </p:cNvPicPr>
          <p:nvPr/>
        </p:nvPicPr>
        <p:blipFill>
          <a:blip r:embed="rId3" cstate="print"/>
          <a:stretch>
            <a:fillRect/>
          </a:stretch>
        </p:blipFill>
        <p:spPr>
          <a:xfrm>
            <a:off x="1857022" y="1761266"/>
            <a:ext cx="3929015" cy="3405275"/>
          </a:xfrm>
          <a:prstGeom prst="rect">
            <a:avLst/>
          </a:prstGeom>
        </p:spPr>
      </p:pic>
      <p:pic>
        <p:nvPicPr>
          <p:cNvPr id="2" name="Picture 1"/>
          <p:cNvPicPr>
            <a:picLocks noChangeAspect="1"/>
          </p:cNvPicPr>
          <p:nvPr/>
        </p:nvPicPr>
        <p:blipFill>
          <a:blip r:embed="rId4"/>
          <a:stretch>
            <a:fillRect/>
          </a:stretch>
        </p:blipFill>
        <p:spPr>
          <a:xfrm>
            <a:off x="4477932" y="1862865"/>
            <a:ext cx="1249768" cy="1016000"/>
          </a:xfrm>
          <a:prstGeom prst="rect">
            <a:avLst/>
          </a:prstGeom>
        </p:spPr>
      </p:pic>
      <p:pic>
        <p:nvPicPr>
          <p:cNvPr id="9" name="Picture 8"/>
          <p:cNvPicPr>
            <a:picLocks noChangeAspect="1"/>
          </p:cNvPicPr>
          <p:nvPr/>
        </p:nvPicPr>
        <p:blipFill>
          <a:blip r:embed="rId4"/>
          <a:stretch>
            <a:fillRect/>
          </a:stretch>
        </p:blipFill>
        <p:spPr>
          <a:xfrm>
            <a:off x="8872132" y="1862865"/>
            <a:ext cx="1249768" cy="1016000"/>
          </a:xfrm>
          <a:prstGeom prst="rect">
            <a:avLst/>
          </a:prstGeom>
        </p:spPr>
      </p:pic>
      <p:sp>
        <p:nvSpPr>
          <p:cNvPr id="10" name="TextBox 9"/>
          <p:cNvSpPr txBox="1"/>
          <p:nvPr/>
        </p:nvSpPr>
        <p:spPr>
          <a:xfrm>
            <a:off x="3368806" y="6104350"/>
            <a:ext cx="5769004" cy="646331"/>
          </a:xfrm>
          <a:prstGeom prst="rect">
            <a:avLst/>
          </a:prstGeom>
          <a:noFill/>
        </p:spPr>
        <p:txBody>
          <a:bodyPr wrap="square" rtlCol="0">
            <a:spAutoFit/>
          </a:bodyPr>
          <a:lstStyle/>
          <a:p>
            <a:pPr algn="ctr" defTabSz="457200"/>
            <a:r>
              <a:rPr lang="en-US" dirty="0">
                <a:solidFill>
                  <a:prstClr val="black"/>
                </a:solidFill>
              </a:rPr>
              <a:t>The reduction of the first side lobe amplitude with broadband data compared to conventional data is 26%.</a:t>
            </a:r>
          </a:p>
        </p:txBody>
      </p:sp>
      <p:sp>
        <p:nvSpPr>
          <p:cNvPr id="3" name="TextBox 2"/>
          <p:cNvSpPr txBox="1"/>
          <p:nvPr/>
        </p:nvSpPr>
        <p:spPr>
          <a:xfrm>
            <a:off x="3063087" y="5166539"/>
            <a:ext cx="6753708" cy="923330"/>
          </a:xfrm>
          <a:prstGeom prst="rect">
            <a:avLst/>
          </a:prstGeom>
          <a:noFill/>
        </p:spPr>
        <p:txBody>
          <a:bodyPr wrap="none" rtlCol="0">
            <a:spAutoFit/>
          </a:bodyPr>
          <a:lstStyle/>
          <a:p>
            <a:pPr defTabSz="457200"/>
            <a:r>
              <a:rPr lang="en-US" dirty="0">
                <a:solidFill>
                  <a:srgbClr val="0000FF"/>
                </a:solidFill>
              </a:rPr>
              <a:t>Blue line represents broadband data.</a:t>
            </a:r>
          </a:p>
          <a:p>
            <a:pPr defTabSz="457200"/>
            <a:r>
              <a:rPr lang="en-US" dirty="0">
                <a:solidFill>
                  <a:srgbClr val="FF0000"/>
                </a:solidFill>
              </a:rPr>
              <a:t>Red line represents conventional data.</a:t>
            </a:r>
          </a:p>
          <a:p>
            <a:pPr defTabSz="457200"/>
            <a:r>
              <a:rPr lang="en-US" dirty="0">
                <a:solidFill>
                  <a:srgbClr val="8064A2"/>
                </a:solidFill>
              </a:rPr>
              <a:t>Pink line represents even less low frequencies than conventional data.</a:t>
            </a:r>
          </a:p>
        </p:txBody>
      </p:sp>
      <p:sp>
        <p:nvSpPr>
          <p:cNvPr id="4" name="Slide Number Placeholder 3"/>
          <p:cNvSpPr>
            <a:spLocks noGrp="1"/>
          </p:cNvSpPr>
          <p:nvPr>
            <p:ph type="sldNum" sz="quarter" idx="12"/>
          </p:nvPr>
        </p:nvSpPr>
        <p:spPr/>
        <p:txBody>
          <a:bodyPr/>
          <a:lstStyle/>
          <a:p>
            <a:fld id="{7A79780A-AA1D-A44E-A1C1-14704DAF1AA8}" type="slidenum">
              <a:rPr lang="en-US" smtClean="0">
                <a:solidFill>
                  <a:prstClr val="black">
                    <a:tint val="75000"/>
                  </a:prstClr>
                </a:solidFill>
              </a:rPr>
              <a:pPr/>
              <a:t>156</a:t>
            </a:fld>
            <a:endParaRPr lang="en-US">
              <a:solidFill>
                <a:prstClr val="black">
                  <a:tint val="75000"/>
                </a:prstClr>
              </a:solidFill>
            </a:endParaRPr>
          </a:p>
        </p:txBody>
      </p:sp>
    </p:spTree>
    <p:extLst>
      <p:ext uri="{BB962C8B-B14F-4D97-AF65-F5344CB8AC3E}">
        <p14:creationId xmlns:p14="http://schemas.microsoft.com/office/powerpoint/2010/main" val="2284075456"/>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24619" y="771697"/>
            <a:ext cx="3920156" cy="2933117"/>
          </a:xfrm>
          <a:prstGeom prst="rect">
            <a:avLst/>
          </a:prstGeom>
        </p:spPr>
      </p:pic>
      <p:pic>
        <p:nvPicPr>
          <p:cNvPr id="3" name="Picture 2"/>
          <p:cNvPicPr>
            <a:picLocks noChangeAspect="1"/>
          </p:cNvPicPr>
          <p:nvPr/>
        </p:nvPicPr>
        <p:blipFill>
          <a:blip r:embed="rId3"/>
          <a:stretch>
            <a:fillRect/>
          </a:stretch>
        </p:blipFill>
        <p:spPr>
          <a:xfrm>
            <a:off x="6158341" y="771699"/>
            <a:ext cx="4119099" cy="2991623"/>
          </a:xfrm>
          <a:prstGeom prst="rect">
            <a:avLst/>
          </a:prstGeom>
        </p:spPr>
      </p:pic>
      <p:sp>
        <p:nvSpPr>
          <p:cNvPr id="12" name="TextBox 11"/>
          <p:cNvSpPr txBox="1"/>
          <p:nvPr/>
        </p:nvSpPr>
        <p:spPr>
          <a:xfrm>
            <a:off x="1589956" y="1974259"/>
            <a:ext cx="670376" cy="369332"/>
          </a:xfrm>
          <a:prstGeom prst="rect">
            <a:avLst/>
          </a:prstGeom>
          <a:noFill/>
        </p:spPr>
        <p:txBody>
          <a:bodyPr wrap="none" rtlCol="0">
            <a:spAutoFit/>
          </a:bodyPr>
          <a:lstStyle/>
          <a:p>
            <a:pPr defTabSz="457200"/>
            <a:r>
              <a:rPr lang="en-US" dirty="0">
                <a:solidFill>
                  <a:prstClr val="black"/>
                </a:solidFill>
              </a:rPr>
              <a:t>Z (m)</a:t>
            </a:r>
          </a:p>
        </p:txBody>
      </p:sp>
      <p:sp>
        <p:nvSpPr>
          <p:cNvPr id="13" name="TextBox 12"/>
          <p:cNvSpPr txBox="1"/>
          <p:nvPr/>
        </p:nvSpPr>
        <p:spPr>
          <a:xfrm>
            <a:off x="5823672" y="1974259"/>
            <a:ext cx="670376" cy="369332"/>
          </a:xfrm>
          <a:prstGeom prst="rect">
            <a:avLst/>
          </a:prstGeom>
          <a:noFill/>
        </p:spPr>
        <p:txBody>
          <a:bodyPr wrap="none" rtlCol="0">
            <a:spAutoFit/>
          </a:bodyPr>
          <a:lstStyle/>
          <a:p>
            <a:pPr defTabSz="457200"/>
            <a:r>
              <a:rPr lang="en-US" dirty="0">
                <a:solidFill>
                  <a:prstClr val="black"/>
                </a:solidFill>
              </a:rPr>
              <a:t>Z (m)</a:t>
            </a:r>
          </a:p>
        </p:txBody>
      </p:sp>
      <p:sp>
        <p:nvSpPr>
          <p:cNvPr id="14" name="TextBox 13"/>
          <p:cNvSpPr txBox="1"/>
          <p:nvPr/>
        </p:nvSpPr>
        <p:spPr>
          <a:xfrm>
            <a:off x="3614171" y="3520139"/>
            <a:ext cx="683200" cy="369332"/>
          </a:xfrm>
          <a:prstGeom prst="rect">
            <a:avLst/>
          </a:prstGeom>
          <a:noFill/>
        </p:spPr>
        <p:txBody>
          <a:bodyPr wrap="none" rtlCol="0">
            <a:spAutoFit/>
          </a:bodyPr>
          <a:lstStyle/>
          <a:p>
            <a:pPr defTabSz="457200"/>
            <a:r>
              <a:rPr lang="en-US" dirty="0">
                <a:solidFill>
                  <a:prstClr val="black"/>
                </a:solidFill>
              </a:rPr>
              <a:t>X (m)</a:t>
            </a:r>
          </a:p>
        </p:txBody>
      </p:sp>
      <p:sp>
        <p:nvSpPr>
          <p:cNvPr id="15" name="TextBox 14"/>
          <p:cNvSpPr txBox="1"/>
          <p:nvPr/>
        </p:nvSpPr>
        <p:spPr>
          <a:xfrm>
            <a:off x="8109291" y="3578642"/>
            <a:ext cx="683200" cy="369332"/>
          </a:xfrm>
          <a:prstGeom prst="rect">
            <a:avLst/>
          </a:prstGeom>
          <a:noFill/>
        </p:spPr>
        <p:txBody>
          <a:bodyPr wrap="none" rtlCol="0">
            <a:spAutoFit/>
          </a:bodyPr>
          <a:lstStyle/>
          <a:p>
            <a:pPr defTabSz="457200"/>
            <a:r>
              <a:rPr lang="en-US" dirty="0">
                <a:solidFill>
                  <a:prstClr val="black"/>
                </a:solidFill>
              </a:rPr>
              <a:t>X (m)</a:t>
            </a:r>
          </a:p>
        </p:txBody>
      </p:sp>
      <p:sp>
        <p:nvSpPr>
          <p:cNvPr id="16" name="Rectangle 15"/>
          <p:cNvSpPr/>
          <p:nvPr/>
        </p:nvSpPr>
        <p:spPr>
          <a:xfrm>
            <a:off x="2774489" y="505987"/>
            <a:ext cx="2188804" cy="400110"/>
          </a:xfrm>
          <a:prstGeom prst="rect">
            <a:avLst/>
          </a:prstGeom>
        </p:spPr>
        <p:txBody>
          <a:bodyPr wrap="none">
            <a:spAutoFit/>
          </a:bodyPr>
          <a:lstStyle/>
          <a:p>
            <a:pPr algn="ctr" defTabSz="457200"/>
            <a:r>
              <a:rPr lang="en-US" sz="2000" dirty="0">
                <a:solidFill>
                  <a:prstClr val="black"/>
                </a:solidFill>
              </a:rPr>
              <a:t>with low frequency</a:t>
            </a:r>
          </a:p>
        </p:txBody>
      </p:sp>
      <p:sp>
        <p:nvSpPr>
          <p:cNvPr id="17" name="Rectangle 16"/>
          <p:cNvSpPr/>
          <p:nvPr/>
        </p:nvSpPr>
        <p:spPr>
          <a:xfrm>
            <a:off x="6966397" y="505987"/>
            <a:ext cx="2544671" cy="400110"/>
          </a:xfrm>
          <a:prstGeom prst="rect">
            <a:avLst/>
          </a:prstGeom>
        </p:spPr>
        <p:txBody>
          <a:bodyPr wrap="none">
            <a:spAutoFit/>
          </a:bodyPr>
          <a:lstStyle/>
          <a:p>
            <a:pPr algn="ctr" defTabSz="457200"/>
            <a:r>
              <a:rPr lang="en-US" sz="2000" dirty="0">
                <a:solidFill>
                  <a:prstClr val="black"/>
                </a:solidFill>
              </a:rPr>
              <a:t>without low frequency</a:t>
            </a:r>
          </a:p>
        </p:txBody>
      </p:sp>
      <p:sp>
        <p:nvSpPr>
          <p:cNvPr id="4" name="Rectangle 3"/>
          <p:cNvSpPr/>
          <p:nvPr/>
        </p:nvSpPr>
        <p:spPr>
          <a:xfrm>
            <a:off x="4314693" y="28189"/>
            <a:ext cx="3683957" cy="523220"/>
          </a:xfrm>
          <a:prstGeom prst="rect">
            <a:avLst/>
          </a:prstGeom>
        </p:spPr>
        <p:txBody>
          <a:bodyPr wrap="none">
            <a:spAutoFit/>
          </a:bodyPr>
          <a:lstStyle/>
          <a:p>
            <a:pPr algn="ctr" defTabSz="457200"/>
            <a:r>
              <a:rPr lang="en-US" sz="2800" dirty="0" err="1">
                <a:solidFill>
                  <a:prstClr val="black"/>
                </a:solidFill>
              </a:rPr>
              <a:t>Claerbout</a:t>
            </a:r>
            <a:r>
              <a:rPr lang="en-US" sz="2800" dirty="0">
                <a:solidFill>
                  <a:prstClr val="black"/>
                </a:solidFill>
              </a:rPr>
              <a:t> II RTM image </a:t>
            </a:r>
          </a:p>
        </p:txBody>
      </p:sp>
      <p:cxnSp>
        <p:nvCxnSpPr>
          <p:cNvPr id="19" name="Straight Connector 18"/>
          <p:cNvCxnSpPr/>
          <p:nvPr/>
        </p:nvCxnSpPr>
        <p:spPr>
          <a:xfrm>
            <a:off x="1524000" y="551409"/>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5" name="Slide Number Placeholder 4"/>
          <p:cNvSpPr>
            <a:spLocks noGrp="1"/>
          </p:cNvSpPr>
          <p:nvPr>
            <p:ph type="sldNum" sz="quarter" idx="12"/>
          </p:nvPr>
        </p:nvSpPr>
        <p:spPr/>
        <p:txBody>
          <a:bodyPr/>
          <a:lstStyle/>
          <a:p>
            <a:fld id="{7A79780A-AA1D-A44E-A1C1-14704DAF1AA8}" type="slidenum">
              <a:rPr lang="en-US" smtClean="0">
                <a:solidFill>
                  <a:prstClr val="black">
                    <a:tint val="75000"/>
                  </a:prstClr>
                </a:solidFill>
              </a:rPr>
              <a:pPr/>
              <a:t>157</a:t>
            </a:fld>
            <a:endParaRPr lang="en-US">
              <a:solidFill>
                <a:prstClr val="black">
                  <a:tint val="75000"/>
                </a:prstClr>
              </a:solidFill>
            </a:endParaRPr>
          </a:p>
        </p:txBody>
      </p:sp>
    </p:spTree>
    <p:extLst>
      <p:ext uri="{BB962C8B-B14F-4D97-AF65-F5344CB8AC3E}">
        <p14:creationId xmlns:p14="http://schemas.microsoft.com/office/powerpoint/2010/main" val="3198210469"/>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24619" y="771697"/>
            <a:ext cx="3920156" cy="2933117"/>
          </a:xfrm>
          <a:prstGeom prst="rect">
            <a:avLst/>
          </a:prstGeom>
        </p:spPr>
      </p:pic>
      <p:pic>
        <p:nvPicPr>
          <p:cNvPr id="3" name="Picture 2"/>
          <p:cNvPicPr>
            <a:picLocks noChangeAspect="1"/>
          </p:cNvPicPr>
          <p:nvPr/>
        </p:nvPicPr>
        <p:blipFill>
          <a:blip r:embed="rId3"/>
          <a:stretch>
            <a:fillRect/>
          </a:stretch>
        </p:blipFill>
        <p:spPr>
          <a:xfrm>
            <a:off x="6158341" y="771699"/>
            <a:ext cx="4119099" cy="2991623"/>
          </a:xfrm>
          <a:prstGeom prst="rect">
            <a:avLst/>
          </a:prstGeom>
        </p:spPr>
      </p:pic>
      <p:pic>
        <p:nvPicPr>
          <p:cNvPr id="7" name="Picture 6"/>
          <p:cNvPicPr>
            <a:picLocks noChangeAspect="1"/>
          </p:cNvPicPr>
          <p:nvPr/>
        </p:nvPicPr>
        <p:blipFill>
          <a:blip r:embed="rId4"/>
          <a:stretch>
            <a:fillRect/>
          </a:stretch>
        </p:blipFill>
        <p:spPr>
          <a:xfrm>
            <a:off x="2540000" y="4045415"/>
            <a:ext cx="7112000" cy="1865404"/>
          </a:xfrm>
          <a:prstGeom prst="rect">
            <a:avLst/>
          </a:prstGeom>
        </p:spPr>
      </p:pic>
      <p:sp>
        <p:nvSpPr>
          <p:cNvPr id="11" name="TextBox 10"/>
          <p:cNvSpPr txBox="1"/>
          <p:nvPr/>
        </p:nvSpPr>
        <p:spPr>
          <a:xfrm>
            <a:off x="5844775" y="5726155"/>
            <a:ext cx="670376" cy="369332"/>
          </a:xfrm>
          <a:prstGeom prst="rect">
            <a:avLst/>
          </a:prstGeom>
          <a:noFill/>
        </p:spPr>
        <p:txBody>
          <a:bodyPr wrap="none" rtlCol="0">
            <a:spAutoFit/>
          </a:bodyPr>
          <a:lstStyle/>
          <a:p>
            <a:pPr defTabSz="457200"/>
            <a:r>
              <a:rPr lang="en-US" dirty="0">
                <a:solidFill>
                  <a:prstClr val="black"/>
                </a:solidFill>
              </a:rPr>
              <a:t>Z (m)</a:t>
            </a:r>
          </a:p>
        </p:txBody>
      </p:sp>
      <p:sp>
        <p:nvSpPr>
          <p:cNvPr id="12" name="TextBox 11"/>
          <p:cNvSpPr txBox="1"/>
          <p:nvPr/>
        </p:nvSpPr>
        <p:spPr>
          <a:xfrm>
            <a:off x="1589956" y="1974259"/>
            <a:ext cx="670376" cy="369332"/>
          </a:xfrm>
          <a:prstGeom prst="rect">
            <a:avLst/>
          </a:prstGeom>
          <a:noFill/>
        </p:spPr>
        <p:txBody>
          <a:bodyPr wrap="none" rtlCol="0">
            <a:spAutoFit/>
          </a:bodyPr>
          <a:lstStyle/>
          <a:p>
            <a:pPr defTabSz="457200"/>
            <a:r>
              <a:rPr lang="en-US" dirty="0">
                <a:solidFill>
                  <a:prstClr val="black"/>
                </a:solidFill>
              </a:rPr>
              <a:t>Z (m)</a:t>
            </a:r>
          </a:p>
        </p:txBody>
      </p:sp>
      <p:sp>
        <p:nvSpPr>
          <p:cNvPr id="13" name="TextBox 12"/>
          <p:cNvSpPr txBox="1"/>
          <p:nvPr/>
        </p:nvSpPr>
        <p:spPr>
          <a:xfrm>
            <a:off x="5823672" y="1974259"/>
            <a:ext cx="670376" cy="369332"/>
          </a:xfrm>
          <a:prstGeom prst="rect">
            <a:avLst/>
          </a:prstGeom>
          <a:noFill/>
        </p:spPr>
        <p:txBody>
          <a:bodyPr wrap="none" rtlCol="0">
            <a:spAutoFit/>
          </a:bodyPr>
          <a:lstStyle/>
          <a:p>
            <a:pPr defTabSz="457200"/>
            <a:r>
              <a:rPr lang="en-US" dirty="0">
                <a:solidFill>
                  <a:prstClr val="black"/>
                </a:solidFill>
              </a:rPr>
              <a:t>Z (m)</a:t>
            </a:r>
          </a:p>
        </p:txBody>
      </p:sp>
      <p:sp>
        <p:nvSpPr>
          <p:cNvPr id="14" name="TextBox 13"/>
          <p:cNvSpPr txBox="1"/>
          <p:nvPr/>
        </p:nvSpPr>
        <p:spPr>
          <a:xfrm>
            <a:off x="3614171" y="3520139"/>
            <a:ext cx="683200" cy="369332"/>
          </a:xfrm>
          <a:prstGeom prst="rect">
            <a:avLst/>
          </a:prstGeom>
          <a:noFill/>
        </p:spPr>
        <p:txBody>
          <a:bodyPr wrap="none" rtlCol="0">
            <a:spAutoFit/>
          </a:bodyPr>
          <a:lstStyle/>
          <a:p>
            <a:pPr defTabSz="457200"/>
            <a:r>
              <a:rPr lang="en-US" dirty="0">
                <a:solidFill>
                  <a:prstClr val="black"/>
                </a:solidFill>
              </a:rPr>
              <a:t>X (m)</a:t>
            </a:r>
          </a:p>
        </p:txBody>
      </p:sp>
      <p:sp>
        <p:nvSpPr>
          <p:cNvPr id="15" name="TextBox 14"/>
          <p:cNvSpPr txBox="1"/>
          <p:nvPr/>
        </p:nvSpPr>
        <p:spPr>
          <a:xfrm>
            <a:off x="8109291" y="3578642"/>
            <a:ext cx="683200" cy="369332"/>
          </a:xfrm>
          <a:prstGeom prst="rect">
            <a:avLst/>
          </a:prstGeom>
          <a:noFill/>
        </p:spPr>
        <p:txBody>
          <a:bodyPr wrap="none" rtlCol="0">
            <a:spAutoFit/>
          </a:bodyPr>
          <a:lstStyle/>
          <a:p>
            <a:pPr defTabSz="457200"/>
            <a:r>
              <a:rPr lang="en-US" dirty="0">
                <a:solidFill>
                  <a:prstClr val="black"/>
                </a:solidFill>
              </a:rPr>
              <a:t>X (m)</a:t>
            </a:r>
          </a:p>
        </p:txBody>
      </p:sp>
      <p:cxnSp>
        <p:nvCxnSpPr>
          <p:cNvPr id="5" name="Straight Connector 4"/>
          <p:cNvCxnSpPr/>
          <p:nvPr/>
        </p:nvCxnSpPr>
        <p:spPr>
          <a:xfrm>
            <a:off x="3947783" y="986433"/>
            <a:ext cx="0" cy="2384757"/>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8301799" y="986433"/>
            <a:ext cx="0" cy="238475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3947792" y="3371188"/>
            <a:ext cx="1746477" cy="8310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6650599" y="3371188"/>
            <a:ext cx="1651200" cy="83103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2774489" y="505987"/>
            <a:ext cx="2188804" cy="400110"/>
          </a:xfrm>
          <a:prstGeom prst="rect">
            <a:avLst/>
          </a:prstGeom>
        </p:spPr>
        <p:txBody>
          <a:bodyPr wrap="none">
            <a:spAutoFit/>
          </a:bodyPr>
          <a:lstStyle/>
          <a:p>
            <a:pPr algn="ctr" defTabSz="457200"/>
            <a:r>
              <a:rPr lang="en-US" sz="2000" dirty="0">
                <a:solidFill>
                  <a:prstClr val="black"/>
                </a:solidFill>
              </a:rPr>
              <a:t>with low frequency</a:t>
            </a:r>
          </a:p>
        </p:txBody>
      </p:sp>
      <p:sp>
        <p:nvSpPr>
          <p:cNvPr id="20" name="Rectangle 19"/>
          <p:cNvSpPr/>
          <p:nvPr/>
        </p:nvSpPr>
        <p:spPr>
          <a:xfrm>
            <a:off x="6966397" y="505987"/>
            <a:ext cx="2544671" cy="400110"/>
          </a:xfrm>
          <a:prstGeom prst="rect">
            <a:avLst/>
          </a:prstGeom>
        </p:spPr>
        <p:txBody>
          <a:bodyPr wrap="none">
            <a:spAutoFit/>
          </a:bodyPr>
          <a:lstStyle/>
          <a:p>
            <a:pPr algn="ctr" defTabSz="457200"/>
            <a:r>
              <a:rPr lang="en-US" sz="2000" dirty="0">
                <a:solidFill>
                  <a:prstClr val="black"/>
                </a:solidFill>
              </a:rPr>
              <a:t>without low frequency</a:t>
            </a:r>
          </a:p>
        </p:txBody>
      </p:sp>
      <p:sp>
        <p:nvSpPr>
          <p:cNvPr id="21" name="Rectangle 20"/>
          <p:cNvSpPr/>
          <p:nvPr/>
        </p:nvSpPr>
        <p:spPr>
          <a:xfrm>
            <a:off x="4314693" y="28189"/>
            <a:ext cx="3683957" cy="523220"/>
          </a:xfrm>
          <a:prstGeom prst="rect">
            <a:avLst/>
          </a:prstGeom>
        </p:spPr>
        <p:txBody>
          <a:bodyPr wrap="none">
            <a:spAutoFit/>
          </a:bodyPr>
          <a:lstStyle/>
          <a:p>
            <a:pPr algn="ctr" defTabSz="457200"/>
            <a:r>
              <a:rPr lang="en-US" sz="2800" dirty="0" err="1">
                <a:solidFill>
                  <a:prstClr val="black"/>
                </a:solidFill>
              </a:rPr>
              <a:t>Claerbout</a:t>
            </a:r>
            <a:r>
              <a:rPr lang="en-US" sz="2800" dirty="0">
                <a:solidFill>
                  <a:prstClr val="black"/>
                </a:solidFill>
              </a:rPr>
              <a:t> II RTM image </a:t>
            </a:r>
          </a:p>
        </p:txBody>
      </p:sp>
      <p:cxnSp>
        <p:nvCxnSpPr>
          <p:cNvPr id="23" name="Straight Connector 22"/>
          <p:cNvCxnSpPr/>
          <p:nvPr/>
        </p:nvCxnSpPr>
        <p:spPr>
          <a:xfrm>
            <a:off x="1524000" y="551409"/>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Slide Number Placeholder 3"/>
          <p:cNvSpPr>
            <a:spLocks noGrp="1"/>
          </p:cNvSpPr>
          <p:nvPr>
            <p:ph type="sldNum" sz="quarter" idx="12"/>
          </p:nvPr>
        </p:nvSpPr>
        <p:spPr/>
        <p:txBody>
          <a:bodyPr/>
          <a:lstStyle/>
          <a:p>
            <a:fld id="{7A79780A-AA1D-A44E-A1C1-14704DAF1AA8}" type="slidenum">
              <a:rPr lang="en-US" smtClean="0">
                <a:solidFill>
                  <a:prstClr val="black">
                    <a:tint val="75000"/>
                  </a:prstClr>
                </a:solidFill>
              </a:rPr>
              <a:pPr/>
              <a:t>158</a:t>
            </a:fld>
            <a:endParaRPr lang="en-US">
              <a:solidFill>
                <a:prstClr val="black">
                  <a:tint val="75000"/>
                </a:prstClr>
              </a:solidFill>
            </a:endParaRPr>
          </a:p>
        </p:txBody>
      </p:sp>
    </p:spTree>
    <p:extLst>
      <p:ext uri="{BB962C8B-B14F-4D97-AF65-F5344CB8AC3E}">
        <p14:creationId xmlns:p14="http://schemas.microsoft.com/office/powerpoint/2010/main" val="4237637618"/>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24619" y="771697"/>
            <a:ext cx="3920156" cy="2933117"/>
          </a:xfrm>
          <a:prstGeom prst="rect">
            <a:avLst/>
          </a:prstGeom>
        </p:spPr>
      </p:pic>
      <p:pic>
        <p:nvPicPr>
          <p:cNvPr id="3" name="Picture 2"/>
          <p:cNvPicPr>
            <a:picLocks noChangeAspect="1"/>
          </p:cNvPicPr>
          <p:nvPr/>
        </p:nvPicPr>
        <p:blipFill>
          <a:blip r:embed="rId3"/>
          <a:stretch>
            <a:fillRect/>
          </a:stretch>
        </p:blipFill>
        <p:spPr>
          <a:xfrm>
            <a:off x="6158341" y="771699"/>
            <a:ext cx="4119099" cy="2991623"/>
          </a:xfrm>
          <a:prstGeom prst="rect">
            <a:avLst/>
          </a:prstGeom>
        </p:spPr>
      </p:pic>
      <p:pic>
        <p:nvPicPr>
          <p:cNvPr id="7" name="Picture 6"/>
          <p:cNvPicPr>
            <a:picLocks noChangeAspect="1"/>
          </p:cNvPicPr>
          <p:nvPr/>
        </p:nvPicPr>
        <p:blipFill>
          <a:blip r:embed="rId4"/>
          <a:stretch>
            <a:fillRect/>
          </a:stretch>
        </p:blipFill>
        <p:spPr>
          <a:xfrm>
            <a:off x="2540000" y="4045415"/>
            <a:ext cx="7112000" cy="1865404"/>
          </a:xfrm>
          <a:prstGeom prst="rect">
            <a:avLst/>
          </a:prstGeom>
        </p:spPr>
      </p:pic>
      <p:sp>
        <p:nvSpPr>
          <p:cNvPr id="9" name="TextBox 8"/>
          <p:cNvSpPr txBox="1"/>
          <p:nvPr/>
        </p:nvSpPr>
        <p:spPr>
          <a:xfrm>
            <a:off x="3401455" y="6062567"/>
            <a:ext cx="5769004" cy="646331"/>
          </a:xfrm>
          <a:prstGeom prst="rect">
            <a:avLst/>
          </a:prstGeom>
          <a:noFill/>
        </p:spPr>
        <p:txBody>
          <a:bodyPr wrap="square" rtlCol="0">
            <a:spAutoFit/>
          </a:bodyPr>
          <a:lstStyle/>
          <a:p>
            <a:pPr algn="ctr" defTabSz="457200"/>
            <a:r>
              <a:rPr lang="en-US" dirty="0">
                <a:solidFill>
                  <a:prstClr val="black"/>
                </a:solidFill>
              </a:rPr>
              <a:t>The reduction of the first side lobe amplitude with broadband data is only 20%.</a:t>
            </a:r>
          </a:p>
        </p:txBody>
      </p:sp>
      <p:sp>
        <p:nvSpPr>
          <p:cNvPr id="11" name="TextBox 10"/>
          <p:cNvSpPr txBox="1"/>
          <p:nvPr/>
        </p:nvSpPr>
        <p:spPr>
          <a:xfrm>
            <a:off x="5844775" y="5726155"/>
            <a:ext cx="670376" cy="369332"/>
          </a:xfrm>
          <a:prstGeom prst="rect">
            <a:avLst/>
          </a:prstGeom>
          <a:noFill/>
        </p:spPr>
        <p:txBody>
          <a:bodyPr wrap="none" rtlCol="0">
            <a:spAutoFit/>
          </a:bodyPr>
          <a:lstStyle/>
          <a:p>
            <a:pPr defTabSz="457200"/>
            <a:r>
              <a:rPr lang="en-US" dirty="0">
                <a:solidFill>
                  <a:prstClr val="black"/>
                </a:solidFill>
              </a:rPr>
              <a:t>Z (m)</a:t>
            </a:r>
          </a:p>
        </p:txBody>
      </p:sp>
      <p:sp>
        <p:nvSpPr>
          <p:cNvPr id="12" name="TextBox 11"/>
          <p:cNvSpPr txBox="1"/>
          <p:nvPr/>
        </p:nvSpPr>
        <p:spPr>
          <a:xfrm>
            <a:off x="1589956" y="1974259"/>
            <a:ext cx="670376" cy="369332"/>
          </a:xfrm>
          <a:prstGeom prst="rect">
            <a:avLst/>
          </a:prstGeom>
          <a:noFill/>
        </p:spPr>
        <p:txBody>
          <a:bodyPr wrap="none" rtlCol="0">
            <a:spAutoFit/>
          </a:bodyPr>
          <a:lstStyle/>
          <a:p>
            <a:pPr defTabSz="457200"/>
            <a:r>
              <a:rPr lang="en-US" dirty="0">
                <a:solidFill>
                  <a:prstClr val="black"/>
                </a:solidFill>
              </a:rPr>
              <a:t>Z (m)</a:t>
            </a:r>
          </a:p>
        </p:txBody>
      </p:sp>
      <p:sp>
        <p:nvSpPr>
          <p:cNvPr id="13" name="TextBox 12"/>
          <p:cNvSpPr txBox="1"/>
          <p:nvPr/>
        </p:nvSpPr>
        <p:spPr>
          <a:xfrm>
            <a:off x="5823672" y="1974259"/>
            <a:ext cx="670376" cy="369332"/>
          </a:xfrm>
          <a:prstGeom prst="rect">
            <a:avLst/>
          </a:prstGeom>
          <a:noFill/>
        </p:spPr>
        <p:txBody>
          <a:bodyPr wrap="none" rtlCol="0">
            <a:spAutoFit/>
          </a:bodyPr>
          <a:lstStyle/>
          <a:p>
            <a:pPr defTabSz="457200"/>
            <a:r>
              <a:rPr lang="en-US" dirty="0">
                <a:solidFill>
                  <a:prstClr val="black"/>
                </a:solidFill>
              </a:rPr>
              <a:t>Z (m)</a:t>
            </a:r>
          </a:p>
        </p:txBody>
      </p:sp>
      <p:sp>
        <p:nvSpPr>
          <p:cNvPr id="14" name="TextBox 13"/>
          <p:cNvSpPr txBox="1"/>
          <p:nvPr/>
        </p:nvSpPr>
        <p:spPr>
          <a:xfrm>
            <a:off x="3614171" y="3520139"/>
            <a:ext cx="683200" cy="369332"/>
          </a:xfrm>
          <a:prstGeom prst="rect">
            <a:avLst/>
          </a:prstGeom>
          <a:noFill/>
        </p:spPr>
        <p:txBody>
          <a:bodyPr wrap="none" rtlCol="0">
            <a:spAutoFit/>
          </a:bodyPr>
          <a:lstStyle/>
          <a:p>
            <a:pPr defTabSz="457200"/>
            <a:r>
              <a:rPr lang="en-US" dirty="0">
                <a:solidFill>
                  <a:prstClr val="black"/>
                </a:solidFill>
              </a:rPr>
              <a:t>X (m)</a:t>
            </a:r>
          </a:p>
        </p:txBody>
      </p:sp>
      <p:sp>
        <p:nvSpPr>
          <p:cNvPr id="15" name="TextBox 14"/>
          <p:cNvSpPr txBox="1"/>
          <p:nvPr/>
        </p:nvSpPr>
        <p:spPr>
          <a:xfrm>
            <a:off x="8109291" y="3578642"/>
            <a:ext cx="683200" cy="369332"/>
          </a:xfrm>
          <a:prstGeom prst="rect">
            <a:avLst/>
          </a:prstGeom>
          <a:noFill/>
        </p:spPr>
        <p:txBody>
          <a:bodyPr wrap="none" rtlCol="0">
            <a:spAutoFit/>
          </a:bodyPr>
          <a:lstStyle/>
          <a:p>
            <a:pPr defTabSz="457200"/>
            <a:r>
              <a:rPr lang="en-US" dirty="0">
                <a:solidFill>
                  <a:prstClr val="black"/>
                </a:solidFill>
              </a:rPr>
              <a:t>X (m)</a:t>
            </a:r>
          </a:p>
        </p:txBody>
      </p:sp>
      <p:cxnSp>
        <p:nvCxnSpPr>
          <p:cNvPr id="5" name="Straight Connector 4"/>
          <p:cNvCxnSpPr/>
          <p:nvPr/>
        </p:nvCxnSpPr>
        <p:spPr>
          <a:xfrm>
            <a:off x="3947783" y="986433"/>
            <a:ext cx="0" cy="2384757"/>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8301799" y="986433"/>
            <a:ext cx="0" cy="238475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3947792" y="3371188"/>
            <a:ext cx="1746477" cy="8310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6650599" y="3371188"/>
            <a:ext cx="1651200" cy="83103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2774489" y="505987"/>
            <a:ext cx="2188804" cy="400110"/>
          </a:xfrm>
          <a:prstGeom prst="rect">
            <a:avLst/>
          </a:prstGeom>
        </p:spPr>
        <p:txBody>
          <a:bodyPr wrap="none">
            <a:spAutoFit/>
          </a:bodyPr>
          <a:lstStyle/>
          <a:p>
            <a:pPr algn="ctr" defTabSz="457200"/>
            <a:r>
              <a:rPr lang="en-US" sz="2000" dirty="0">
                <a:solidFill>
                  <a:prstClr val="black"/>
                </a:solidFill>
              </a:rPr>
              <a:t>with low frequency</a:t>
            </a:r>
          </a:p>
        </p:txBody>
      </p:sp>
      <p:sp>
        <p:nvSpPr>
          <p:cNvPr id="20" name="Rectangle 19"/>
          <p:cNvSpPr/>
          <p:nvPr/>
        </p:nvSpPr>
        <p:spPr>
          <a:xfrm>
            <a:off x="6966397" y="505987"/>
            <a:ext cx="2544671" cy="400110"/>
          </a:xfrm>
          <a:prstGeom prst="rect">
            <a:avLst/>
          </a:prstGeom>
        </p:spPr>
        <p:txBody>
          <a:bodyPr wrap="none">
            <a:spAutoFit/>
          </a:bodyPr>
          <a:lstStyle/>
          <a:p>
            <a:pPr algn="ctr" defTabSz="457200"/>
            <a:r>
              <a:rPr lang="en-US" sz="2000" dirty="0">
                <a:solidFill>
                  <a:prstClr val="black"/>
                </a:solidFill>
              </a:rPr>
              <a:t>without low frequency</a:t>
            </a:r>
          </a:p>
        </p:txBody>
      </p:sp>
      <p:sp>
        <p:nvSpPr>
          <p:cNvPr id="21" name="Rectangle 20"/>
          <p:cNvSpPr/>
          <p:nvPr/>
        </p:nvSpPr>
        <p:spPr>
          <a:xfrm>
            <a:off x="4314693" y="28189"/>
            <a:ext cx="3683957" cy="523220"/>
          </a:xfrm>
          <a:prstGeom prst="rect">
            <a:avLst/>
          </a:prstGeom>
        </p:spPr>
        <p:txBody>
          <a:bodyPr wrap="none">
            <a:spAutoFit/>
          </a:bodyPr>
          <a:lstStyle/>
          <a:p>
            <a:pPr algn="ctr" defTabSz="457200"/>
            <a:r>
              <a:rPr lang="en-US" sz="2800" dirty="0" err="1">
                <a:solidFill>
                  <a:prstClr val="black"/>
                </a:solidFill>
              </a:rPr>
              <a:t>Claerbout</a:t>
            </a:r>
            <a:r>
              <a:rPr lang="en-US" sz="2800" dirty="0">
                <a:solidFill>
                  <a:prstClr val="black"/>
                </a:solidFill>
              </a:rPr>
              <a:t> II RTM image </a:t>
            </a:r>
          </a:p>
        </p:txBody>
      </p:sp>
      <p:cxnSp>
        <p:nvCxnSpPr>
          <p:cNvPr id="23" name="Straight Connector 22"/>
          <p:cNvCxnSpPr/>
          <p:nvPr/>
        </p:nvCxnSpPr>
        <p:spPr>
          <a:xfrm>
            <a:off x="1524000" y="551409"/>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Slide Number Placeholder 3"/>
          <p:cNvSpPr>
            <a:spLocks noGrp="1"/>
          </p:cNvSpPr>
          <p:nvPr>
            <p:ph type="sldNum" sz="quarter" idx="12"/>
          </p:nvPr>
        </p:nvSpPr>
        <p:spPr/>
        <p:txBody>
          <a:bodyPr/>
          <a:lstStyle/>
          <a:p>
            <a:fld id="{7A79780A-AA1D-A44E-A1C1-14704DAF1AA8}" type="slidenum">
              <a:rPr lang="en-US" smtClean="0">
                <a:solidFill>
                  <a:prstClr val="black">
                    <a:tint val="75000"/>
                  </a:prstClr>
                </a:solidFill>
              </a:rPr>
              <a:pPr/>
              <a:t>159</a:t>
            </a:fld>
            <a:endParaRPr lang="en-US">
              <a:solidFill>
                <a:prstClr val="black">
                  <a:tint val="75000"/>
                </a:prstClr>
              </a:solidFill>
            </a:endParaRPr>
          </a:p>
        </p:txBody>
      </p:sp>
    </p:spTree>
    <p:extLst>
      <p:ext uri="{BB962C8B-B14F-4D97-AF65-F5344CB8AC3E}">
        <p14:creationId xmlns:p14="http://schemas.microsoft.com/office/powerpoint/2010/main" val="9718969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Game Changing response to velocity analysis and direct depth imaging</a:t>
            </a:r>
            <a:endParaRPr lang="en-US" dirty="0"/>
          </a:p>
        </p:txBody>
      </p:sp>
      <p:sp>
        <p:nvSpPr>
          <p:cNvPr id="3" name="Content Placeholder 2"/>
          <p:cNvSpPr>
            <a:spLocks noGrp="1"/>
          </p:cNvSpPr>
          <p:nvPr>
            <p:ph idx="1"/>
          </p:nvPr>
        </p:nvSpPr>
        <p:spPr/>
        <p:txBody>
          <a:bodyPr/>
          <a:lstStyle/>
          <a:p>
            <a:r>
              <a:rPr lang="en-US" sz="3600" dirty="0" smtClean="0"/>
              <a:t>ISS </a:t>
            </a:r>
            <a:r>
              <a:rPr lang="en-US" sz="3600" dirty="0"/>
              <a:t>depth imaging</a:t>
            </a:r>
          </a:p>
          <a:p>
            <a:endParaRPr lang="en-US" dirty="0" smtClean="0"/>
          </a:p>
          <a:p>
            <a:pPr lvl="1"/>
            <a:r>
              <a:rPr lang="en-US" sz="2800" dirty="0" smtClean="0"/>
              <a:t>Direct depth imaging without a velocity model</a:t>
            </a:r>
            <a:endParaRPr lang="en-US" sz="2800" dirty="0"/>
          </a:p>
        </p:txBody>
      </p:sp>
      <p:sp>
        <p:nvSpPr>
          <p:cNvPr id="5" name="Slide Number Placeholder 4"/>
          <p:cNvSpPr>
            <a:spLocks noGrp="1"/>
          </p:cNvSpPr>
          <p:nvPr>
            <p:ph type="sldNum" sz="quarter" idx="12"/>
          </p:nvPr>
        </p:nvSpPr>
        <p:spPr/>
        <p:txBody>
          <a:bodyPr/>
          <a:lstStyle/>
          <a:p>
            <a:fld id="{0F7FF217-659E-FB41-8574-CC8F697A85F1}" type="slidenum">
              <a:rPr lang="en-US" smtClean="0"/>
              <a:t>16</a:t>
            </a:fld>
            <a:endParaRPr lang="en-US"/>
          </a:p>
        </p:txBody>
      </p:sp>
    </p:spTree>
    <p:extLst>
      <p:ext uri="{BB962C8B-B14F-4D97-AF65-F5344CB8AC3E}">
        <p14:creationId xmlns:p14="http://schemas.microsoft.com/office/powerpoint/2010/main" val="1209662082"/>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7FF217-659E-FB41-8574-CC8F697A85F1}" type="slidenum">
              <a:rPr lang="en-US" smtClean="0"/>
              <a:t>160</a:t>
            </a:fld>
            <a:endParaRPr lang="en-US"/>
          </a:p>
        </p:txBody>
      </p:sp>
      <p:sp>
        <p:nvSpPr>
          <p:cNvPr id="3" name="TextBox 2"/>
          <p:cNvSpPr txBox="1"/>
          <p:nvPr/>
        </p:nvSpPr>
        <p:spPr>
          <a:xfrm>
            <a:off x="682580" y="1957589"/>
            <a:ext cx="10187189"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a:t>There are side lobes in the structural image due to the missing low frequencies. With the new imaging method and broadband data the side lobes reduced more than </a:t>
            </a:r>
            <a:r>
              <a:rPr lang="en-US" sz="2400" b="1" dirty="0"/>
              <a:t>50%</a:t>
            </a:r>
            <a:r>
              <a:rPr lang="en-US" sz="2400" dirty="0"/>
              <a:t> whereas the conventional leading edge RTM only </a:t>
            </a:r>
            <a:r>
              <a:rPr lang="en-US" sz="2400" b="1" dirty="0"/>
              <a:t>20%</a:t>
            </a:r>
            <a:r>
              <a:rPr lang="en-US" sz="2400" dirty="0"/>
              <a:t>. The new imaging method is able to benefit from broad band data for structural resolution improvement to a much greater extent than the current best industry standard. </a:t>
            </a:r>
          </a:p>
        </p:txBody>
      </p:sp>
    </p:spTree>
    <p:extLst>
      <p:ext uri="{BB962C8B-B14F-4D97-AF65-F5344CB8AC3E}">
        <p14:creationId xmlns:p14="http://schemas.microsoft.com/office/powerpoint/2010/main" val="2732996763"/>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7FF217-659E-FB41-8574-CC8F697A85F1}" type="slidenum">
              <a:rPr lang="en-US" smtClean="0"/>
              <a:t>161</a:t>
            </a:fld>
            <a:endParaRPr lang="en-US"/>
          </a:p>
        </p:txBody>
      </p:sp>
      <p:pic>
        <p:nvPicPr>
          <p:cNvPr id="962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1738" y="-46038"/>
            <a:ext cx="9791700" cy="6956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3759247"/>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914400" y="1371600"/>
            <a:ext cx="10972800" cy="4953000"/>
          </a:xfrm>
        </p:spPr>
        <p:txBody>
          <a:bodyPr>
            <a:noAutofit/>
          </a:bodyPr>
          <a:lstStyle/>
          <a:p>
            <a:pPr>
              <a:buFont typeface="Wingdings" pitchFamily="2" charset="2"/>
              <a:buChar char="Ø"/>
            </a:pPr>
            <a:r>
              <a:rPr lang="en-US" altLang="zh-CN" sz="2800" dirty="0" smtClean="0"/>
              <a:t>The inverse scattering series states that </a:t>
            </a:r>
            <a:r>
              <a:rPr lang="en-US" altLang="zh-CN" sz="2800" u="sng" dirty="0" smtClean="0"/>
              <a:t>all</a:t>
            </a:r>
            <a:r>
              <a:rPr lang="en-US" altLang="zh-CN" sz="2800" dirty="0" smtClean="0"/>
              <a:t> processing objectives can be achieved </a:t>
            </a:r>
            <a:r>
              <a:rPr lang="en-US" altLang="zh-CN" sz="2800" u="sng" dirty="0" smtClean="0"/>
              <a:t>directly</a:t>
            </a:r>
            <a:r>
              <a:rPr lang="en-US" altLang="zh-CN" sz="2800" dirty="0" smtClean="0"/>
              <a:t> and </a:t>
            </a:r>
            <a:r>
              <a:rPr lang="en-US" altLang="zh-CN" sz="2800" u="sng" dirty="0" smtClean="0"/>
              <a:t>without</a:t>
            </a:r>
            <a:r>
              <a:rPr lang="en-US" altLang="zh-CN" sz="2800" dirty="0" smtClean="0"/>
              <a:t> any subsurface information</a:t>
            </a:r>
          </a:p>
          <a:p>
            <a:pPr>
              <a:buFont typeface="Wingdings" pitchFamily="2" charset="2"/>
              <a:buChar char="Ø"/>
            </a:pPr>
            <a:r>
              <a:rPr lang="en-US" altLang="zh-CN" sz="2800" dirty="0" smtClean="0"/>
              <a:t>Among processing objectives</a:t>
            </a:r>
          </a:p>
          <a:p>
            <a:pPr lvl="1">
              <a:buFont typeface="Arial" pitchFamily="34" charset="0"/>
              <a:buChar char="•"/>
            </a:pPr>
            <a:r>
              <a:rPr lang="en-US" altLang="zh-CN" dirty="0" smtClean="0"/>
              <a:t>1. Free surface multiple removal</a:t>
            </a:r>
          </a:p>
          <a:p>
            <a:pPr lvl="1">
              <a:buFont typeface="Arial" pitchFamily="34" charset="0"/>
              <a:buChar char="•"/>
            </a:pPr>
            <a:r>
              <a:rPr lang="en-US" altLang="zh-CN" dirty="0" smtClean="0"/>
              <a:t>2. Internal multiple removal</a:t>
            </a:r>
          </a:p>
          <a:p>
            <a:pPr lvl="1">
              <a:buFont typeface="Arial" pitchFamily="34" charset="0"/>
              <a:buChar char="•"/>
            </a:pPr>
            <a:r>
              <a:rPr lang="en-US" altLang="zh-CN" dirty="0" smtClean="0"/>
              <a:t>3. Depth imaging</a:t>
            </a:r>
          </a:p>
          <a:p>
            <a:pPr lvl="1">
              <a:buFont typeface="Arial" pitchFamily="34" charset="0"/>
              <a:buChar char="•"/>
            </a:pPr>
            <a:r>
              <a:rPr lang="en-US" altLang="zh-CN" dirty="0" smtClean="0"/>
              <a:t>4. Non-linear AVO</a:t>
            </a:r>
          </a:p>
          <a:p>
            <a:pPr lvl="1">
              <a:buFont typeface="Arial" pitchFamily="34" charset="0"/>
              <a:buChar char="•"/>
            </a:pPr>
            <a:r>
              <a:rPr lang="en-US" altLang="zh-CN" dirty="0" smtClean="0"/>
              <a:t>5. Q compensation</a:t>
            </a:r>
          </a:p>
          <a:p>
            <a:pPr>
              <a:buNone/>
            </a:pPr>
            <a:r>
              <a:rPr lang="en-US" altLang="zh-CN" sz="2800" dirty="0" smtClean="0"/>
              <a:t>   All without subsurface information</a:t>
            </a:r>
            <a:r>
              <a:rPr lang="en-US" altLang="zh-CN" dirty="0" smtClean="0"/>
              <a:t>.</a:t>
            </a:r>
            <a:endParaRPr lang="zh-CN" altLang="en-US" dirty="0" smtClean="0"/>
          </a:p>
          <a:p>
            <a:endParaRPr lang="zh-CN" altLang="en-US" dirty="0"/>
          </a:p>
        </p:txBody>
      </p:sp>
      <p:sp>
        <p:nvSpPr>
          <p:cNvPr id="4" name="标题 1"/>
          <p:cNvSpPr txBox="1">
            <a:spLocks/>
          </p:cNvSpPr>
          <p:nvPr/>
        </p:nvSpPr>
        <p:spPr>
          <a:xfrm>
            <a:off x="-203200" y="228600"/>
            <a:ext cx="134112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none" spc="0" normalizeH="0" baseline="0" noProof="0" dirty="0" smtClean="0">
                <a:ln>
                  <a:noFill/>
                </a:ln>
                <a:solidFill>
                  <a:srgbClr val="0000FF"/>
                </a:solidFill>
                <a:effectLst/>
                <a:uLnTx/>
                <a:uFillTx/>
                <a:latin typeface="+mj-lt"/>
                <a:ea typeface="+mj-ea"/>
                <a:cs typeface="+mj-cs"/>
              </a:rPr>
              <a:t>Innate algorithmic assumptions</a:t>
            </a:r>
            <a:endParaRPr kumimoji="0" lang="zh-CN" altLang="en-US" sz="4000" b="1" i="0" u="none" strike="noStrike" kern="1200" cap="none" spc="0" normalizeH="0" baseline="0" noProof="0" dirty="0" smtClean="0">
              <a:ln>
                <a:noFill/>
              </a:ln>
              <a:solidFill>
                <a:srgbClr val="0000FF"/>
              </a:solidFill>
              <a:effectLst/>
              <a:uLnTx/>
              <a:uFillTx/>
              <a:latin typeface="+mj-lt"/>
              <a:ea typeface="+mj-ea"/>
              <a:cs typeface="+mj-cs"/>
            </a:endParaRPr>
          </a:p>
        </p:txBody>
      </p:sp>
      <p:sp>
        <p:nvSpPr>
          <p:cNvPr id="5" name="Line 4"/>
          <p:cNvSpPr>
            <a:spLocks noChangeShapeType="1"/>
          </p:cNvSpPr>
          <p:nvPr/>
        </p:nvSpPr>
        <p:spPr bwMode="auto">
          <a:xfrm>
            <a:off x="0" y="1219200"/>
            <a:ext cx="12192000" cy="0"/>
          </a:xfrm>
          <a:prstGeom prst="line">
            <a:avLst/>
          </a:prstGeom>
          <a:noFill/>
          <a:ln w="38100">
            <a:solidFill>
              <a:srgbClr val="99CCFF"/>
            </a:solidFill>
            <a:round/>
            <a:headEnd/>
            <a:tailEnd/>
          </a:ln>
        </p:spPr>
        <p:txBody>
          <a:bodyPr/>
          <a:lstStyle/>
          <a:p>
            <a:endParaRPr lang="en-US">
              <a:solidFill>
                <a:prstClr val="black"/>
              </a:solidFill>
            </a:endParaRPr>
          </a:p>
        </p:txBody>
      </p:sp>
      <p:sp>
        <p:nvSpPr>
          <p:cNvPr id="2" name="Slide Number Placeholder 1"/>
          <p:cNvSpPr>
            <a:spLocks noGrp="1"/>
          </p:cNvSpPr>
          <p:nvPr>
            <p:ph type="sldNum" sz="quarter" idx="12"/>
          </p:nvPr>
        </p:nvSpPr>
        <p:spPr/>
        <p:txBody>
          <a:bodyPr/>
          <a:lstStyle/>
          <a:p>
            <a:fld id="{0F7FF217-659E-FB41-8574-CC8F697A85F1}" type="slidenum">
              <a:rPr lang="en-US" smtClean="0"/>
              <a:pPr/>
              <a:t>162</a:t>
            </a:fld>
            <a:endParaRPr lang="en-US" dirty="0"/>
          </a:p>
        </p:txBody>
      </p:sp>
    </p:spTree>
    <p:extLst>
      <p:ext uri="{BB962C8B-B14F-4D97-AF65-F5344CB8AC3E}">
        <p14:creationId xmlns:p14="http://schemas.microsoft.com/office/powerpoint/2010/main" val="1162485627"/>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83" name="Line 3"/>
          <p:cNvSpPr>
            <a:spLocks noChangeShapeType="1"/>
          </p:cNvSpPr>
          <p:nvPr/>
        </p:nvSpPr>
        <p:spPr bwMode="auto">
          <a:xfrm>
            <a:off x="0" y="768"/>
            <a:ext cx="12192000" cy="0"/>
          </a:xfrm>
          <a:prstGeom prst="line">
            <a:avLst/>
          </a:prstGeom>
          <a:noFill/>
          <a:ln w="38100">
            <a:solidFill>
              <a:srgbClr val="99CCFF"/>
            </a:solid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2770" name="Text Box 5"/>
          <p:cNvSpPr txBox="1">
            <a:spLocks noChangeArrowheads="1"/>
          </p:cNvSpPr>
          <p:nvPr/>
        </p:nvSpPr>
        <p:spPr bwMode="auto">
          <a:xfrm>
            <a:off x="1016000" y="1447803"/>
            <a:ext cx="11176000" cy="366713"/>
          </a:xfrm>
          <a:prstGeom prst="rect">
            <a:avLst/>
          </a:prstGeom>
          <a:noFill/>
          <a:ln w="9525">
            <a:noFill/>
            <a:miter lim="800000"/>
            <a:headEnd/>
            <a:tailEnd/>
          </a:ln>
        </p:spPr>
        <p:txBody>
          <a:bodyPr>
            <a:spAutoFit/>
          </a:bodyPr>
          <a:lstStyle/>
          <a:p>
            <a:pPr fontAlgn="base">
              <a:spcBef>
                <a:spcPct val="50000"/>
              </a:spcBef>
              <a:spcAft>
                <a:spcPct val="0"/>
              </a:spcAft>
            </a:pPr>
            <a:endParaRPr lang="en-US" altLang="zh-CN">
              <a:solidFill>
                <a:prstClr val="black"/>
              </a:solidFill>
              <a:latin typeface="Arial" charset="0"/>
              <a:cs typeface="Arial" charset="0"/>
            </a:endParaRPr>
          </a:p>
        </p:txBody>
      </p:sp>
      <p:pic>
        <p:nvPicPr>
          <p:cNvPr id="32771" name="Picture 6"/>
          <p:cNvPicPr>
            <a:picLocks noChangeAspect="1" noChangeArrowheads="1"/>
          </p:cNvPicPr>
          <p:nvPr/>
        </p:nvPicPr>
        <p:blipFill>
          <a:blip r:embed="rId3" cstate="print"/>
          <a:srcRect/>
          <a:stretch>
            <a:fillRect/>
          </a:stretch>
        </p:blipFill>
        <p:spPr bwMode="auto">
          <a:xfrm>
            <a:off x="4857753" y="1604963"/>
            <a:ext cx="2561167" cy="971550"/>
          </a:xfrm>
          <a:prstGeom prst="rect">
            <a:avLst/>
          </a:prstGeom>
          <a:noFill/>
          <a:ln w="9525">
            <a:noFill/>
            <a:miter lim="800000"/>
            <a:headEnd/>
            <a:tailEnd/>
          </a:ln>
        </p:spPr>
      </p:pic>
      <p:pic>
        <p:nvPicPr>
          <p:cNvPr id="32772" name="Picture 7"/>
          <p:cNvPicPr>
            <a:picLocks noChangeAspect="1" noChangeArrowheads="1"/>
          </p:cNvPicPr>
          <p:nvPr/>
        </p:nvPicPr>
        <p:blipFill>
          <a:blip r:embed="rId4" cstate="print"/>
          <a:srcRect/>
          <a:stretch>
            <a:fillRect/>
          </a:stretch>
        </p:blipFill>
        <p:spPr bwMode="auto">
          <a:xfrm>
            <a:off x="11104035" y="1643063"/>
            <a:ext cx="764117" cy="933450"/>
          </a:xfrm>
          <a:prstGeom prst="rect">
            <a:avLst/>
          </a:prstGeom>
          <a:noFill/>
          <a:ln w="9525">
            <a:noFill/>
            <a:miter lim="800000"/>
            <a:headEnd/>
            <a:tailEnd/>
          </a:ln>
        </p:spPr>
      </p:pic>
      <p:pic>
        <p:nvPicPr>
          <p:cNvPr id="32773" name="Picture 8"/>
          <p:cNvPicPr>
            <a:picLocks noChangeAspect="1" noChangeArrowheads="1"/>
          </p:cNvPicPr>
          <p:nvPr/>
        </p:nvPicPr>
        <p:blipFill>
          <a:blip r:embed="rId5" cstate="print"/>
          <a:srcRect/>
          <a:stretch>
            <a:fillRect/>
          </a:stretch>
        </p:blipFill>
        <p:spPr bwMode="auto">
          <a:xfrm>
            <a:off x="5010151" y="3832226"/>
            <a:ext cx="3380316" cy="434975"/>
          </a:xfrm>
          <a:prstGeom prst="rect">
            <a:avLst/>
          </a:prstGeom>
          <a:noFill/>
          <a:ln w="9525">
            <a:noFill/>
            <a:miter lim="800000"/>
            <a:headEnd/>
            <a:tailEnd/>
          </a:ln>
        </p:spPr>
      </p:pic>
      <p:pic>
        <p:nvPicPr>
          <p:cNvPr id="32774" name="Picture 9"/>
          <p:cNvPicPr>
            <a:picLocks noChangeAspect="1" noChangeArrowheads="1"/>
          </p:cNvPicPr>
          <p:nvPr/>
        </p:nvPicPr>
        <p:blipFill>
          <a:blip r:embed="rId6" cstate="print"/>
          <a:srcRect/>
          <a:stretch>
            <a:fillRect/>
          </a:stretch>
        </p:blipFill>
        <p:spPr bwMode="auto">
          <a:xfrm>
            <a:off x="5215468" y="2949575"/>
            <a:ext cx="2203451" cy="280988"/>
          </a:xfrm>
          <a:prstGeom prst="rect">
            <a:avLst/>
          </a:prstGeom>
          <a:noFill/>
          <a:ln w="9525">
            <a:noFill/>
            <a:miter lim="800000"/>
            <a:headEnd/>
            <a:tailEnd/>
          </a:ln>
        </p:spPr>
      </p:pic>
      <p:pic>
        <p:nvPicPr>
          <p:cNvPr id="32775" name="Picture 10"/>
          <p:cNvPicPr>
            <a:picLocks noChangeAspect="1" noChangeArrowheads="1"/>
          </p:cNvPicPr>
          <p:nvPr/>
        </p:nvPicPr>
        <p:blipFill>
          <a:blip r:embed="rId7" cstate="print"/>
          <a:srcRect/>
          <a:stretch>
            <a:fillRect/>
          </a:stretch>
        </p:blipFill>
        <p:spPr bwMode="auto">
          <a:xfrm>
            <a:off x="11360152" y="3717925"/>
            <a:ext cx="550333" cy="452438"/>
          </a:xfrm>
          <a:prstGeom prst="rect">
            <a:avLst/>
          </a:prstGeom>
          <a:noFill/>
          <a:ln w="9525">
            <a:noFill/>
            <a:miter lim="800000"/>
            <a:headEnd/>
            <a:tailEnd/>
          </a:ln>
        </p:spPr>
      </p:pic>
      <p:pic>
        <p:nvPicPr>
          <p:cNvPr id="32776" name="Picture 11"/>
          <p:cNvPicPr>
            <a:picLocks noChangeAspect="1" noChangeArrowheads="1"/>
          </p:cNvPicPr>
          <p:nvPr/>
        </p:nvPicPr>
        <p:blipFill>
          <a:blip r:embed="rId8" cstate="print"/>
          <a:srcRect/>
          <a:stretch>
            <a:fillRect/>
          </a:stretch>
        </p:blipFill>
        <p:spPr bwMode="auto">
          <a:xfrm>
            <a:off x="2808819" y="5483225"/>
            <a:ext cx="7579783" cy="382588"/>
          </a:xfrm>
          <a:prstGeom prst="rect">
            <a:avLst/>
          </a:prstGeom>
          <a:noFill/>
          <a:ln w="9525">
            <a:noFill/>
            <a:miter lim="800000"/>
            <a:headEnd/>
            <a:tailEnd/>
          </a:ln>
        </p:spPr>
      </p:pic>
      <p:pic>
        <p:nvPicPr>
          <p:cNvPr id="32777" name="Picture 12"/>
          <p:cNvPicPr>
            <a:picLocks noChangeAspect="1" noChangeArrowheads="1"/>
          </p:cNvPicPr>
          <p:nvPr/>
        </p:nvPicPr>
        <p:blipFill>
          <a:blip r:embed="rId9" cstate="print"/>
          <a:srcRect/>
          <a:stretch>
            <a:fillRect/>
          </a:stretch>
        </p:blipFill>
        <p:spPr bwMode="auto">
          <a:xfrm>
            <a:off x="11410953" y="5407028"/>
            <a:ext cx="613833" cy="460375"/>
          </a:xfrm>
          <a:prstGeom prst="rect">
            <a:avLst/>
          </a:prstGeom>
          <a:noFill/>
          <a:ln w="9525">
            <a:noFill/>
            <a:miter lim="800000"/>
            <a:headEnd/>
            <a:tailEnd/>
          </a:ln>
        </p:spPr>
      </p:pic>
      <p:sp>
        <p:nvSpPr>
          <p:cNvPr id="32778" name="Text Box 13"/>
          <p:cNvSpPr txBox="1">
            <a:spLocks noChangeArrowheads="1"/>
          </p:cNvSpPr>
          <p:nvPr/>
        </p:nvSpPr>
        <p:spPr bwMode="auto">
          <a:xfrm>
            <a:off x="3528757" y="228600"/>
            <a:ext cx="5308056" cy="1077218"/>
          </a:xfrm>
          <a:prstGeom prst="rect">
            <a:avLst/>
          </a:prstGeom>
          <a:noFill/>
          <a:ln w="9525">
            <a:noFill/>
            <a:miter lim="800000"/>
            <a:headEnd/>
            <a:tailEnd/>
          </a:ln>
        </p:spPr>
        <p:txBody>
          <a:bodyPr wrap="none">
            <a:spAutoFit/>
          </a:bodyPr>
          <a:lstStyle/>
          <a:p>
            <a:pPr algn="ctr">
              <a:spcBef>
                <a:spcPct val="0"/>
              </a:spcBef>
              <a:defRPr/>
            </a:pPr>
            <a:r>
              <a:rPr lang="en-US" altLang="zh-CN" sz="4000" b="1" dirty="0">
                <a:solidFill>
                  <a:srgbClr val="0000FF"/>
                </a:solidFill>
                <a:latin typeface="+mj-lt"/>
                <a:ea typeface="+mj-ea"/>
                <a:cs typeface="+mj-cs"/>
              </a:rPr>
              <a:t>Inverse Scattering  Series </a:t>
            </a:r>
          </a:p>
          <a:p>
            <a:pPr algn="ctr">
              <a:spcBef>
                <a:spcPct val="0"/>
              </a:spcBef>
              <a:defRPr/>
            </a:pPr>
            <a:r>
              <a:rPr lang="en-US" altLang="zh-CN" sz="2400" b="1" dirty="0">
                <a:solidFill>
                  <a:srgbClr val="0000FF"/>
                </a:solidFill>
                <a:latin typeface="+mj-lt"/>
                <a:ea typeface="+mj-ea"/>
                <a:cs typeface="+mj-cs"/>
              </a:rPr>
              <a:t>Scattering theory = perturbation theory</a:t>
            </a:r>
          </a:p>
        </p:txBody>
      </p:sp>
      <p:sp>
        <p:nvSpPr>
          <p:cNvPr id="32779" name="Text Box 14"/>
          <p:cNvSpPr txBox="1">
            <a:spLocks noChangeArrowheads="1"/>
          </p:cNvSpPr>
          <p:nvPr/>
        </p:nvSpPr>
        <p:spPr bwMode="auto">
          <a:xfrm>
            <a:off x="10037233" y="3843340"/>
            <a:ext cx="526106" cy="461665"/>
          </a:xfrm>
          <a:prstGeom prst="rect">
            <a:avLst/>
          </a:prstGeom>
          <a:noFill/>
          <a:ln w="9525">
            <a:noFill/>
            <a:miter lim="800000"/>
            <a:headEnd/>
            <a:tailEnd/>
          </a:ln>
        </p:spPr>
        <p:txBody>
          <a:bodyPr wrap="none">
            <a:spAutoFit/>
          </a:bodyPr>
          <a:lstStyle/>
          <a:p>
            <a:pPr fontAlgn="base">
              <a:spcBef>
                <a:spcPct val="0"/>
              </a:spcBef>
              <a:spcAft>
                <a:spcPct val="0"/>
              </a:spcAft>
            </a:pPr>
            <a:r>
              <a:rPr lang="en-US" altLang="zh-CN" sz="2400">
                <a:solidFill>
                  <a:prstClr val="black"/>
                </a:solidFill>
                <a:cs typeface="Arial" charset="0"/>
              </a:rPr>
              <a:t>(1)</a:t>
            </a:r>
          </a:p>
        </p:txBody>
      </p:sp>
      <p:sp>
        <p:nvSpPr>
          <p:cNvPr id="32780" name="Rectangle 15"/>
          <p:cNvSpPr>
            <a:spLocks noChangeArrowheads="1"/>
          </p:cNvSpPr>
          <p:nvPr/>
        </p:nvSpPr>
        <p:spPr bwMode="auto">
          <a:xfrm>
            <a:off x="11277600" y="1524000"/>
            <a:ext cx="711200" cy="4495800"/>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zh-CN" altLang="en-US">
              <a:solidFill>
                <a:prstClr val="black"/>
              </a:solidFill>
              <a:latin typeface="Arial" charset="0"/>
              <a:cs typeface="Arial" charset="0"/>
            </a:endParaRPr>
          </a:p>
        </p:txBody>
      </p:sp>
      <p:sp>
        <p:nvSpPr>
          <p:cNvPr id="32781" name="Text Box 16"/>
          <p:cNvSpPr txBox="1">
            <a:spLocks noChangeArrowheads="1"/>
          </p:cNvSpPr>
          <p:nvPr/>
        </p:nvSpPr>
        <p:spPr bwMode="auto">
          <a:xfrm>
            <a:off x="914400" y="4786315"/>
            <a:ext cx="6860148" cy="461665"/>
          </a:xfrm>
          <a:prstGeom prst="rect">
            <a:avLst/>
          </a:prstGeom>
          <a:noFill/>
          <a:ln w="9525">
            <a:noFill/>
            <a:miter lim="800000"/>
            <a:headEnd/>
            <a:tailEnd/>
          </a:ln>
        </p:spPr>
        <p:txBody>
          <a:bodyPr wrap="none">
            <a:spAutoFit/>
          </a:bodyPr>
          <a:lstStyle/>
          <a:p>
            <a:pPr fontAlgn="base">
              <a:spcBef>
                <a:spcPct val="0"/>
              </a:spcBef>
              <a:spcAft>
                <a:spcPct val="0"/>
              </a:spcAft>
            </a:pPr>
            <a:r>
              <a:rPr lang="en-US" altLang="zh-CN" sz="2400" dirty="0">
                <a:solidFill>
                  <a:prstClr val="black"/>
                </a:solidFill>
                <a:cs typeface="Arial" charset="0"/>
              </a:rPr>
              <a:t>Eq.(1) can be expanded in a </a:t>
            </a:r>
            <a:r>
              <a:rPr lang="en-US" altLang="zh-CN" sz="2400" i="1" dirty="0">
                <a:solidFill>
                  <a:prstClr val="black"/>
                </a:solidFill>
                <a:cs typeface="Arial" charset="0"/>
              </a:rPr>
              <a:t>forward scattering series,</a:t>
            </a:r>
          </a:p>
        </p:txBody>
      </p:sp>
      <p:sp>
        <p:nvSpPr>
          <p:cNvPr id="17" name="Slide Number Placeholder 16"/>
          <p:cNvSpPr>
            <a:spLocks noGrp="1"/>
          </p:cNvSpPr>
          <p:nvPr>
            <p:ph type="sldNum" sz="quarter" idx="12"/>
          </p:nvPr>
        </p:nvSpPr>
        <p:spPr/>
        <p:txBody>
          <a:bodyPr/>
          <a:lstStyle/>
          <a:p>
            <a:pPr>
              <a:defRPr/>
            </a:pPr>
            <a:fld id="{A9BB0D56-3690-4873-B5E4-A4CF5DDE8523}" type="slidenum">
              <a:rPr lang="en-US">
                <a:solidFill>
                  <a:prstClr val="black">
                    <a:tint val="75000"/>
                  </a:prstClr>
                </a:solidFill>
              </a:rPr>
              <a:pPr>
                <a:defRPr/>
              </a:pPr>
              <a:t>163</a:t>
            </a:fld>
            <a:endParaRPr lang="en-US">
              <a:solidFill>
                <a:prstClr val="black">
                  <a:tint val="75000"/>
                </a:prstClr>
              </a:solidFill>
            </a:endParaRPr>
          </a:p>
        </p:txBody>
      </p:sp>
    </p:spTree>
    <p:extLst>
      <p:ext uri="{BB962C8B-B14F-4D97-AF65-F5344CB8AC3E}">
        <p14:creationId xmlns:p14="http://schemas.microsoft.com/office/powerpoint/2010/main" val="2325379703"/>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5"/>
          <p:cNvSpPr txBox="1">
            <a:spLocks noChangeArrowheads="1"/>
          </p:cNvSpPr>
          <p:nvPr/>
        </p:nvSpPr>
        <p:spPr bwMode="auto">
          <a:xfrm>
            <a:off x="1016000" y="1447803"/>
            <a:ext cx="11176000" cy="366713"/>
          </a:xfrm>
          <a:prstGeom prst="rect">
            <a:avLst/>
          </a:prstGeom>
          <a:noFill/>
          <a:ln w="9525">
            <a:noFill/>
            <a:miter lim="800000"/>
            <a:headEnd/>
            <a:tailEnd/>
          </a:ln>
        </p:spPr>
        <p:txBody>
          <a:bodyPr>
            <a:spAutoFit/>
          </a:bodyPr>
          <a:lstStyle/>
          <a:p>
            <a:pPr fontAlgn="base">
              <a:spcBef>
                <a:spcPct val="50000"/>
              </a:spcBef>
              <a:spcAft>
                <a:spcPct val="0"/>
              </a:spcAft>
            </a:pPr>
            <a:endParaRPr lang="en-US" altLang="zh-CN">
              <a:solidFill>
                <a:prstClr val="black"/>
              </a:solidFill>
              <a:latin typeface="Arial" charset="0"/>
              <a:cs typeface="Arial" charset="0"/>
            </a:endParaRPr>
          </a:p>
        </p:txBody>
      </p:sp>
      <p:pic>
        <p:nvPicPr>
          <p:cNvPr id="34819" name="Picture 10"/>
          <p:cNvPicPr>
            <a:picLocks noChangeAspect="1" noChangeArrowheads="1"/>
          </p:cNvPicPr>
          <p:nvPr/>
        </p:nvPicPr>
        <p:blipFill>
          <a:blip r:embed="rId3" cstate="print"/>
          <a:srcRect/>
          <a:stretch>
            <a:fillRect/>
          </a:stretch>
        </p:blipFill>
        <p:spPr bwMode="auto">
          <a:xfrm>
            <a:off x="11425769" y="2368550"/>
            <a:ext cx="563033" cy="419100"/>
          </a:xfrm>
          <a:prstGeom prst="rect">
            <a:avLst/>
          </a:prstGeom>
          <a:noFill/>
          <a:ln w="9525">
            <a:noFill/>
            <a:miter lim="800000"/>
            <a:headEnd/>
            <a:tailEnd/>
          </a:ln>
        </p:spPr>
      </p:pic>
      <p:sp>
        <p:nvSpPr>
          <p:cNvPr id="34820" name="Rectangle 12"/>
          <p:cNvSpPr>
            <a:spLocks noChangeArrowheads="1"/>
          </p:cNvSpPr>
          <p:nvPr/>
        </p:nvSpPr>
        <p:spPr bwMode="auto">
          <a:xfrm>
            <a:off x="11176000" y="2286000"/>
            <a:ext cx="812800" cy="685800"/>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zh-CN" altLang="en-US">
              <a:solidFill>
                <a:prstClr val="black"/>
              </a:solidFill>
              <a:latin typeface="Arial" charset="0"/>
              <a:cs typeface="Arial" charset="0"/>
            </a:endParaRPr>
          </a:p>
        </p:txBody>
      </p:sp>
      <p:grpSp>
        <p:nvGrpSpPr>
          <p:cNvPr id="3" name="Group 20"/>
          <p:cNvGrpSpPr>
            <a:grpSpLocks/>
          </p:cNvGrpSpPr>
          <p:nvPr/>
        </p:nvGrpSpPr>
        <p:grpSpPr bwMode="auto">
          <a:xfrm>
            <a:off x="1068918" y="1600200"/>
            <a:ext cx="10407651" cy="4114800"/>
            <a:chOff x="609600" y="1600200"/>
            <a:chExt cx="7805738" cy="4114800"/>
          </a:xfrm>
        </p:grpSpPr>
        <p:pic>
          <p:nvPicPr>
            <p:cNvPr id="34823" name="Picture 6"/>
            <p:cNvPicPr>
              <a:picLocks noChangeAspect="1" noChangeArrowheads="1"/>
            </p:cNvPicPr>
            <p:nvPr/>
          </p:nvPicPr>
          <p:blipFill>
            <a:blip r:embed="rId4" cstate="print"/>
            <a:srcRect/>
            <a:stretch>
              <a:fillRect/>
            </a:stretch>
          </p:blipFill>
          <p:spPr bwMode="auto">
            <a:xfrm>
              <a:off x="1233488" y="5176838"/>
              <a:ext cx="7181850" cy="538162"/>
            </a:xfrm>
            <a:prstGeom prst="rect">
              <a:avLst/>
            </a:prstGeom>
            <a:noFill/>
            <a:ln w="9525">
              <a:noFill/>
              <a:miter lim="800000"/>
              <a:headEnd/>
              <a:tailEnd/>
            </a:ln>
          </p:spPr>
        </p:pic>
        <p:sp>
          <p:nvSpPr>
            <p:cNvPr id="34824" name="Text Box 7"/>
            <p:cNvSpPr txBox="1">
              <a:spLocks noChangeArrowheads="1"/>
            </p:cNvSpPr>
            <p:nvPr/>
          </p:nvSpPr>
          <p:spPr bwMode="auto">
            <a:xfrm>
              <a:off x="657225" y="1600200"/>
              <a:ext cx="5633995" cy="461665"/>
            </a:xfrm>
            <a:prstGeom prst="rect">
              <a:avLst/>
            </a:prstGeom>
            <a:noFill/>
            <a:ln w="9525">
              <a:noFill/>
              <a:miter lim="800000"/>
              <a:headEnd/>
              <a:tailEnd/>
            </a:ln>
          </p:spPr>
          <p:txBody>
            <a:bodyPr wrap="none">
              <a:spAutoFit/>
            </a:bodyPr>
            <a:lstStyle/>
            <a:p>
              <a:pPr fontAlgn="base">
                <a:spcBef>
                  <a:spcPct val="0"/>
                </a:spcBef>
                <a:spcAft>
                  <a:spcPct val="0"/>
                </a:spcAft>
              </a:pPr>
              <a:r>
                <a:rPr lang="en-US" altLang="zh-CN" sz="2400" dirty="0">
                  <a:solidFill>
                    <a:prstClr val="black"/>
                  </a:solidFill>
                  <a:cs typeface="Arial" charset="0"/>
                </a:rPr>
                <a:t>The scattered field               </a:t>
              </a:r>
              <a:r>
                <a:rPr lang="en-US" altLang="zh-CN" sz="2400" dirty="0" smtClean="0">
                  <a:solidFill>
                    <a:prstClr val="black"/>
                  </a:solidFill>
                  <a:cs typeface="Arial" charset="0"/>
                </a:rPr>
                <a:t>                          can </a:t>
              </a:r>
              <a:r>
                <a:rPr lang="en-US" altLang="zh-CN" sz="2400" dirty="0">
                  <a:solidFill>
                    <a:prstClr val="black"/>
                  </a:solidFill>
                  <a:cs typeface="Arial" charset="0"/>
                </a:rPr>
                <a:t>be defined as</a:t>
              </a:r>
            </a:p>
          </p:txBody>
        </p:sp>
        <p:pic>
          <p:nvPicPr>
            <p:cNvPr id="34825" name="Picture 8"/>
            <p:cNvPicPr>
              <a:picLocks noChangeAspect="1" noChangeArrowheads="1"/>
            </p:cNvPicPr>
            <p:nvPr/>
          </p:nvPicPr>
          <p:blipFill>
            <a:blip r:embed="rId5" cstate="print"/>
            <a:srcRect/>
            <a:stretch>
              <a:fillRect/>
            </a:stretch>
          </p:blipFill>
          <p:spPr bwMode="auto">
            <a:xfrm>
              <a:off x="2565785" y="1670291"/>
              <a:ext cx="1897062" cy="415925"/>
            </a:xfrm>
            <a:prstGeom prst="rect">
              <a:avLst/>
            </a:prstGeom>
            <a:noFill/>
            <a:ln w="9525">
              <a:noFill/>
              <a:miter lim="800000"/>
              <a:headEnd/>
              <a:tailEnd/>
            </a:ln>
          </p:spPr>
        </p:pic>
        <p:pic>
          <p:nvPicPr>
            <p:cNvPr id="34826" name="Picture 9"/>
            <p:cNvPicPr>
              <a:picLocks noChangeAspect="1" noChangeArrowheads="1"/>
            </p:cNvPicPr>
            <p:nvPr/>
          </p:nvPicPr>
          <p:blipFill>
            <a:blip r:embed="rId6" cstate="print"/>
            <a:srcRect/>
            <a:stretch>
              <a:fillRect/>
            </a:stretch>
          </p:blipFill>
          <p:spPr bwMode="auto">
            <a:xfrm>
              <a:off x="2538413" y="2373313"/>
              <a:ext cx="4722812" cy="839787"/>
            </a:xfrm>
            <a:prstGeom prst="rect">
              <a:avLst/>
            </a:prstGeom>
            <a:noFill/>
            <a:ln w="9525">
              <a:noFill/>
              <a:miter lim="800000"/>
              <a:headEnd/>
              <a:tailEnd/>
            </a:ln>
          </p:spPr>
        </p:pic>
        <p:sp>
          <p:nvSpPr>
            <p:cNvPr id="34827" name="Text Box 11"/>
            <p:cNvSpPr txBox="1">
              <a:spLocks noChangeArrowheads="1"/>
            </p:cNvSpPr>
            <p:nvPr/>
          </p:nvSpPr>
          <p:spPr bwMode="auto">
            <a:xfrm>
              <a:off x="4521970" y="4336642"/>
              <a:ext cx="978056" cy="461665"/>
            </a:xfrm>
            <a:prstGeom prst="rect">
              <a:avLst/>
            </a:prstGeom>
            <a:noFill/>
            <a:ln w="9525">
              <a:noFill/>
              <a:miter lim="800000"/>
              <a:headEnd/>
              <a:tailEnd/>
            </a:ln>
          </p:spPr>
          <p:txBody>
            <a:bodyPr wrap="none">
              <a:spAutoFit/>
            </a:bodyPr>
            <a:lstStyle/>
            <a:p>
              <a:pPr fontAlgn="base">
                <a:spcBef>
                  <a:spcPct val="0"/>
                </a:spcBef>
                <a:spcAft>
                  <a:spcPct val="0"/>
                </a:spcAft>
              </a:pPr>
              <a:r>
                <a:rPr lang="en-US" altLang="zh-CN" sz="2400" dirty="0">
                  <a:solidFill>
                    <a:prstClr val="black"/>
                  </a:solidFill>
                  <a:cs typeface="Arial" charset="0"/>
                </a:rPr>
                <a:t>D, where</a:t>
              </a:r>
            </a:p>
          </p:txBody>
        </p:sp>
        <p:sp>
          <p:nvSpPr>
            <p:cNvPr id="34828" name="Text Box 13"/>
            <p:cNvSpPr txBox="1">
              <a:spLocks noChangeArrowheads="1"/>
            </p:cNvSpPr>
            <p:nvPr/>
          </p:nvSpPr>
          <p:spPr bwMode="auto">
            <a:xfrm>
              <a:off x="7832725" y="2743200"/>
              <a:ext cx="394580" cy="461665"/>
            </a:xfrm>
            <a:prstGeom prst="rect">
              <a:avLst/>
            </a:prstGeom>
            <a:noFill/>
            <a:ln w="9525">
              <a:noFill/>
              <a:miter lim="800000"/>
              <a:headEnd/>
              <a:tailEnd/>
            </a:ln>
          </p:spPr>
          <p:txBody>
            <a:bodyPr wrap="none">
              <a:spAutoFit/>
            </a:bodyPr>
            <a:lstStyle/>
            <a:p>
              <a:pPr fontAlgn="base">
                <a:spcBef>
                  <a:spcPct val="0"/>
                </a:spcBef>
                <a:spcAft>
                  <a:spcPct val="0"/>
                </a:spcAft>
              </a:pPr>
              <a:r>
                <a:rPr lang="en-US" altLang="zh-CN" sz="2400">
                  <a:solidFill>
                    <a:prstClr val="black"/>
                  </a:solidFill>
                  <a:cs typeface="Arial" charset="0"/>
                </a:rPr>
                <a:t>(2)</a:t>
              </a:r>
            </a:p>
          </p:txBody>
        </p:sp>
        <p:sp>
          <p:nvSpPr>
            <p:cNvPr id="34829" name="Text Box 14"/>
            <p:cNvSpPr txBox="1">
              <a:spLocks noChangeArrowheads="1"/>
            </p:cNvSpPr>
            <p:nvPr/>
          </p:nvSpPr>
          <p:spPr bwMode="auto">
            <a:xfrm>
              <a:off x="660400" y="3538538"/>
              <a:ext cx="5823998" cy="461665"/>
            </a:xfrm>
            <a:prstGeom prst="rect">
              <a:avLst/>
            </a:prstGeom>
            <a:noFill/>
            <a:ln w="9525">
              <a:noFill/>
              <a:miter lim="800000"/>
              <a:headEnd/>
              <a:tailEnd/>
            </a:ln>
          </p:spPr>
          <p:txBody>
            <a:bodyPr wrap="none">
              <a:spAutoFit/>
            </a:bodyPr>
            <a:lstStyle/>
            <a:p>
              <a:pPr fontAlgn="base">
                <a:spcBef>
                  <a:spcPct val="0"/>
                </a:spcBef>
                <a:spcAft>
                  <a:spcPct val="0"/>
                </a:spcAft>
              </a:pPr>
              <a:r>
                <a:rPr lang="en-US" altLang="zh-CN" sz="2400" dirty="0">
                  <a:solidFill>
                    <a:prstClr val="black"/>
                  </a:solidFill>
                  <a:cs typeface="Arial" charset="0"/>
                </a:rPr>
                <a:t>Where        </a:t>
              </a:r>
              <a:r>
                <a:rPr lang="en-US" altLang="zh-CN" sz="2400" dirty="0" smtClean="0">
                  <a:solidFill>
                    <a:prstClr val="black"/>
                  </a:solidFill>
                  <a:cs typeface="Arial" charset="0"/>
                </a:rPr>
                <a:t>        </a:t>
              </a:r>
              <a:r>
                <a:rPr lang="en-US" altLang="zh-CN" sz="2400" dirty="0">
                  <a:solidFill>
                    <a:prstClr val="black"/>
                  </a:solidFill>
                  <a:cs typeface="Arial" charset="0"/>
                </a:rPr>
                <a:t>is the portion of       </a:t>
              </a:r>
              <a:r>
                <a:rPr lang="en-US" altLang="zh-CN" sz="2400" dirty="0" smtClean="0">
                  <a:solidFill>
                    <a:prstClr val="black"/>
                  </a:solidFill>
                  <a:cs typeface="Arial" charset="0"/>
                </a:rPr>
                <a:t>   </a:t>
              </a:r>
              <a:r>
                <a:rPr lang="en-US" altLang="zh-CN" sz="2400" dirty="0">
                  <a:solidFill>
                    <a:prstClr val="black"/>
                  </a:solidFill>
                  <a:cs typeface="Arial" charset="0"/>
                </a:rPr>
                <a:t>that </a:t>
              </a:r>
              <a:r>
                <a:rPr lang="en-US" altLang="zh-CN" sz="2400" dirty="0" smtClean="0">
                  <a:solidFill>
                    <a:prstClr val="black"/>
                  </a:solidFill>
                  <a:cs typeface="Arial" charset="0"/>
                </a:rPr>
                <a:t>is           </a:t>
              </a:r>
              <a:r>
                <a:rPr lang="en-US" altLang="zh-CN" sz="2400" dirty="0">
                  <a:solidFill>
                    <a:prstClr val="black"/>
                  </a:solidFill>
                  <a:cs typeface="Arial" charset="0"/>
                </a:rPr>
                <a:t>order in     .</a:t>
              </a:r>
            </a:p>
          </p:txBody>
        </p:sp>
        <p:sp>
          <p:nvSpPr>
            <p:cNvPr id="34830" name="Text Box 15"/>
            <p:cNvSpPr txBox="1">
              <a:spLocks noChangeArrowheads="1"/>
            </p:cNvSpPr>
            <p:nvPr/>
          </p:nvSpPr>
          <p:spPr bwMode="auto">
            <a:xfrm>
              <a:off x="609600" y="4343400"/>
              <a:ext cx="3912370" cy="461665"/>
            </a:xfrm>
            <a:prstGeom prst="rect">
              <a:avLst/>
            </a:prstGeom>
            <a:noFill/>
            <a:ln w="9525">
              <a:noFill/>
              <a:miter lim="800000"/>
              <a:headEnd/>
              <a:tailEnd/>
            </a:ln>
          </p:spPr>
          <p:txBody>
            <a:bodyPr wrap="none">
              <a:spAutoFit/>
            </a:bodyPr>
            <a:lstStyle/>
            <a:p>
              <a:pPr fontAlgn="base">
                <a:spcBef>
                  <a:spcPct val="0"/>
                </a:spcBef>
                <a:spcAft>
                  <a:spcPct val="0"/>
                </a:spcAft>
              </a:pPr>
              <a:r>
                <a:rPr lang="en-US" altLang="zh-CN" sz="2400" dirty="0">
                  <a:solidFill>
                    <a:prstClr val="black"/>
                  </a:solidFill>
                  <a:cs typeface="Arial" charset="0"/>
                </a:rPr>
                <a:t>The measured values of        are the data</a:t>
              </a:r>
            </a:p>
          </p:txBody>
        </p:sp>
        <p:pic>
          <p:nvPicPr>
            <p:cNvPr id="34831" name="Picture 16"/>
            <p:cNvPicPr>
              <a:picLocks noChangeAspect="1" noChangeArrowheads="1"/>
            </p:cNvPicPr>
            <p:nvPr/>
          </p:nvPicPr>
          <p:blipFill>
            <a:blip r:embed="rId7" cstate="print"/>
            <a:srcRect/>
            <a:stretch>
              <a:fillRect/>
            </a:stretch>
          </p:blipFill>
          <p:spPr bwMode="auto">
            <a:xfrm>
              <a:off x="1444584" y="3581400"/>
              <a:ext cx="646043" cy="381000"/>
            </a:xfrm>
            <a:prstGeom prst="rect">
              <a:avLst/>
            </a:prstGeom>
            <a:noFill/>
            <a:ln w="9525">
              <a:noFill/>
              <a:miter lim="800000"/>
              <a:headEnd/>
              <a:tailEnd/>
            </a:ln>
          </p:spPr>
        </p:pic>
        <p:pic>
          <p:nvPicPr>
            <p:cNvPr id="34832" name="Picture 17"/>
            <p:cNvPicPr>
              <a:picLocks noChangeAspect="1" noChangeArrowheads="1"/>
            </p:cNvPicPr>
            <p:nvPr/>
          </p:nvPicPr>
          <p:blipFill>
            <a:blip r:embed="rId8" cstate="print"/>
            <a:srcRect/>
            <a:stretch>
              <a:fillRect/>
            </a:stretch>
          </p:blipFill>
          <p:spPr bwMode="auto">
            <a:xfrm>
              <a:off x="3742322" y="3581400"/>
              <a:ext cx="372533" cy="381000"/>
            </a:xfrm>
            <a:prstGeom prst="rect">
              <a:avLst/>
            </a:prstGeom>
            <a:noFill/>
            <a:ln w="9525">
              <a:noFill/>
              <a:miter lim="800000"/>
              <a:headEnd/>
              <a:tailEnd/>
            </a:ln>
          </p:spPr>
        </p:pic>
        <p:pic>
          <p:nvPicPr>
            <p:cNvPr id="34833" name="Picture 18"/>
            <p:cNvPicPr>
              <a:picLocks noChangeAspect="1" noChangeArrowheads="1"/>
            </p:cNvPicPr>
            <p:nvPr/>
          </p:nvPicPr>
          <p:blipFill>
            <a:blip r:embed="rId9" cstate="print"/>
            <a:srcRect/>
            <a:stretch>
              <a:fillRect/>
            </a:stretch>
          </p:blipFill>
          <p:spPr bwMode="auto">
            <a:xfrm>
              <a:off x="4747503" y="3564381"/>
              <a:ext cx="424295" cy="381000"/>
            </a:xfrm>
            <a:prstGeom prst="rect">
              <a:avLst/>
            </a:prstGeom>
            <a:noFill/>
            <a:ln w="9525">
              <a:noFill/>
              <a:miter lim="800000"/>
              <a:headEnd/>
              <a:tailEnd/>
            </a:ln>
          </p:spPr>
        </p:pic>
        <p:pic>
          <p:nvPicPr>
            <p:cNvPr id="34834" name="Picture 19"/>
            <p:cNvPicPr>
              <a:picLocks noChangeAspect="1" noChangeArrowheads="1"/>
            </p:cNvPicPr>
            <p:nvPr/>
          </p:nvPicPr>
          <p:blipFill>
            <a:blip r:embed="rId10" cstate="print"/>
            <a:srcRect/>
            <a:stretch>
              <a:fillRect/>
            </a:stretch>
          </p:blipFill>
          <p:spPr bwMode="auto">
            <a:xfrm>
              <a:off x="5947430" y="3609237"/>
              <a:ext cx="180398" cy="238125"/>
            </a:xfrm>
            <a:prstGeom prst="rect">
              <a:avLst/>
            </a:prstGeom>
            <a:noFill/>
            <a:ln w="9525">
              <a:noFill/>
              <a:miter lim="800000"/>
              <a:headEnd/>
              <a:tailEnd/>
            </a:ln>
          </p:spPr>
        </p:pic>
        <p:pic>
          <p:nvPicPr>
            <p:cNvPr id="34835" name="Picture 20"/>
            <p:cNvPicPr>
              <a:picLocks noChangeAspect="1" noChangeArrowheads="1"/>
            </p:cNvPicPr>
            <p:nvPr/>
          </p:nvPicPr>
          <p:blipFill>
            <a:blip r:embed="rId8" cstate="print"/>
            <a:srcRect/>
            <a:stretch>
              <a:fillRect/>
            </a:stretch>
          </p:blipFill>
          <p:spPr bwMode="auto">
            <a:xfrm>
              <a:off x="2922431" y="4371451"/>
              <a:ext cx="419100" cy="428625"/>
            </a:xfrm>
            <a:prstGeom prst="rect">
              <a:avLst/>
            </a:prstGeom>
            <a:noFill/>
            <a:ln w="9525">
              <a:noFill/>
              <a:miter lim="800000"/>
              <a:headEnd/>
              <a:tailEnd/>
            </a:ln>
          </p:spPr>
        </p:pic>
      </p:grpSp>
      <p:sp>
        <p:nvSpPr>
          <p:cNvPr id="22" name="Slide Number Placeholder 21"/>
          <p:cNvSpPr>
            <a:spLocks noGrp="1"/>
          </p:cNvSpPr>
          <p:nvPr>
            <p:ph type="sldNum" sz="quarter" idx="12"/>
          </p:nvPr>
        </p:nvSpPr>
        <p:spPr/>
        <p:txBody>
          <a:bodyPr/>
          <a:lstStyle/>
          <a:p>
            <a:pPr>
              <a:defRPr/>
            </a:pPr>
            <a:fld id="{9CC282F0-AC4A-4A77-AA8F-688A13AA339C}" type="slidenum">
              <a:rPr lang="en-US" sz="2000"/>
              <a:pPr>
                <a:defRPr/>
              </a:pPr>
              <a:t>164</a:t>
            </a:fld>
            <a:endParaRPr lang="en-US" dirty="0"/>
          </a:p>
        </p:txBody>
      </p:sp>
    </p:spTree>
    <p:extLst>
      <p:ext uri="{BB962C8B-B14F-4D97-AF65-F5344CB8AC3E}">
        <p14:creationId xmlns:p14="http://schemas.microsoft.com/office/powerpoint/2010/main" val="3044193700"/>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14400" y="274638"/>
            <a:ext cx="10972800" cy="1143000"/>
          </a:xfrm>
        </p:spPr>
        <p:txBody>
          <a:bodyPr rtlCol="0">
            <a:normAutofit/>
          </a:bodyPr>
          <a:lstStyle/>
          <a:p>
            <a:pPr algn="l" eaLnBrk="1" fontAlgn="auto" hangingPunct="1">
              <a:spcAft>
                <a:spcPts val="0"/>
              </a:spcAft>
              <a:defRPr/>
            </a:pPr>
            <a:r>
              <a:rPr lang="en-US" altLang="zh-CN" sz="2800" smtClean="0">
                <a:latin typeface="+mn-lt"/>
              </a:rPr>
              <a:t>The inverse relation to (2), expands</a:t>
            </a:r>
            <a:r>
              <a:rPr lang="en-US" altLang="zh-CN" smtClean="0">
                <a:latin typeface="+mn-lt"/>
              </a:rPr>
              <a:t> </a:t>
            </a:r>
          </a:p>
        </p:txBody>
      </p:sp>
      <p:sp>
        <p:nvSpPr>
          <p:cNvPr id="36866" name="Rectangle 3"/>
          <p:cNvSpPr>
            <a:spLocks noGrp="1" noChangeArrowheads="1"/>
          </p:cNvSpPr>
          <p:nvPr>
            <p:ph type="body" sz="half" idx="1"/>
          </p:nvPr>
        </p:nvSpPr>
        <p:spPr>
          <a:xfrm>
            <a:off x="406400" y="960438"/>
            <a:ext cx="11582400" cy="2620962"/>
          </a:xfrm>
        </p:spPr>
        <p:txBody>
          <a:bodyPr/>
          <a:lstStyle/>
          <a:p>
            <a:pPr marL="533400" indent="-533400" eaLnBrk="1" hangingPunct="1">
              <a:buFont typeface="Wingdings" pitchFamily="2" charset="2"/>
              <a:buNone/>
            </a:pPr>
            <a:r>
              <a:rPr lang="en-US" altLang="zh-CN" sz="2800" dirty="0" smtClean="0"/>
              <a:t>  </a:t>
            </a:r>
          </a:p>
          <a:p>
            <a:pPr marL="533400" indent="-533400" eaLnBrk="1" hangingPunct="1">
              <a:buFont typeface="Wingdings" pitchFamily="2" charset="2"/>
              <a:buNone/>
            </a:pPr>
            <a:r>
              <a:rPr lang="en-US" altLang="zh-CN" sz="2800" dirty="0" smtClean="0"/>
              <a:t>                                                                           (3)</a:t>
            </a:r>
          </a:p>
          <a:p>
            <a:pPr marL="533400" indent="-533400" eaLnBrk="1" hangingPunct="1">
              <a:buFont typeface="Wingdings" pitchFamily="2" charset="2"/>
              <a:buNone/>
            </a:pPr>
            <a:r>
              <a:rPr lang="en-US" altLang="zh-CN" sz="2800" dirty="0" smtClean="0"/>
              <a:t>    as powers (orders) in the measured values of </a:t>
            </a:r>
            <a:r>
              <a:rPr lang="el-GR" altLang="zh-CN" sz="2800" dirty="0" smtClean="0">
                <a:cs typeface="Arial" charset="0"/>
              </a:rPr>
              <a:t>Ψ</a:t>
            </a:r>
            <a:r>
              <a:rPr lang="en-US" altLang="zh-CN" sz="1400" dirty="0" smtClean="0">
                <a:cs typeface="Arial" charset="0"/>
              </a:rPr>
              <a:t>s</a:t>
            </a:r>
            <a:r>
              <a:rPr lang="en-US" altLang="zh-CN" sz="2800" dirty="0" smtClean="0"/>
              <a:t>.</a:t>
            </a:r>
          </a:p>
          <a:p>
            <a:pPr marL="533400" indent="-533400" eaLnBrk="1" hangingPunct="1">
              <a:buFont typeface="Wingdings" pitchFamily="2" charset="2"/>
              <a:buNone/>
            </a:pPr>
            <a:r>
              <a:rPr lang="en-US" altLang="zh-CN" sz="2800" dirty="0" smtClean="0"/>
              <a:t>    Substituting (3) into (2) and evaluating (2) </a:t>
            </a:r>
            <a:r>
              <a:rPr lang="en-US" altLang="zh-CN" sz="2800" i="1" dirty="0" smtClean="0"/>
              <a:t>on the </a:t>
            </a:r>
          </a:p>
          <a:p>
            <a:pPr marL="533400" indent="-533400" eaLnBrk="1" hangingPunct="1">
              <a:buFont typeface="Wingdings" pitchFamily="2" charset="2"/>
              <a:buNone/>
            </a:pPr>
            <a:r>
              <a:rPr lang="en-US" altLang="zh-CN" sz="2800" i="1" dirty="0" smtClean="0"/>
              <a:t>    measurement surface</a:t>
            </a:r>
            <a:r>
              <a:rPr lang="en-US" altLang="zh-CN" sz="2800" dirty="0" smtClean="0"/>
              <a:t> results in</a:t>
            </a:r>
          </a:p>
          <a:p>
            <a:pPr marL="533400" indent="-533400" eaLnBrk="1" hangingPunct="1">
              <a:buFont typeface="Wingdings" pitchFamily="2" charset="2"/>
              <a:buNone/>
            </a:pPr>
            <a:endParaRPr lang="en-US" altLang="zh-CN" sz="2800" dirty="0" smtClean="0"/>
          </a:p>
        </p:txBody>
      </p:sp>
      <p:pic>
        <p:nvPicPr>
          <p:cNvPr id="36867" name="Picture 4"/>
          <p:cNvPicPr>
            <a:picLocks noGrp="1" noChangeAspect="1" noChangeArrowheads="1"/>
          </p:cNvPicPr>
          <p:nvPr>
            <p:ph sz="quarter" idx="2"/>
          </p:nvPr>
        </p:nvPicPr>
        <p:blipFill>
          <a:blip r:embed="rId3" cstate="print"/>
          <a:srcRect/>
          <a:stretch>
            <a:fillRect/>
          </a:stretch>
        </p:blipFill>
        <p:spPr>
          <a:xfrm>
            <a:off x="2641600" y="1447800"/>
            <a:ext cx="5384800" cy="465138"/>
          </a:xfrm>
        </p:spPr>
      </p:pic>
      <p:sp>
        <p:nvSpPr>
          <p:cNvPr id="36868" name="Line 5"/>
          <p:cNvSpPr>
            <a:spLocks noChangeShapeType="1"/>
          </p:cNvSpPr>
          <p:nvPr/>
        </p:nvSpPr>
        <p:spPr bwMode="auto">
          <a:xfrm>
            <a:off x="0" y="1219200"/>
            <a:ext cx="12192000" cy="0"/>
          </a:xfrm>
          <a:prstGeom prst="line">
            <a:avLst/>
          </a:prstGeom>
          <a:noFill/>
          <a:ln w="38100">
            <a:solidFill>
              <a:srgbClr val="99CCFF"/>
            </a:solid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pic>
        <p:nvPicPr>
          <p:cNvPr id="36870" name="Picture 10"/>
          <p:cNvPicPr>
            <a:picLocks noChangeAspect="1" noChangeArrowheads="1"/>
          </p:cNvPicPr>
          <p:nvPr/>
        </p:nvPicPr>
        <p:blipFill>
          <a:blip r:embed="rId4" cstate="print"/>
          <a:srcRect/>
          <a:stretch>
            <a:fillRect/>
          </a:stretch>
        </p:blipFill>
        <p:spPr bwMode="auto">
          <a:xfrm>
            <a:off x="3949702" y="3652841"/>
            <a:ext cx="2755900" cy="676275"/>
          </a:xfrm>
          <a:prstGeom prst="rect">
            <a:avLst/>
          </a:prstGeom>
          <a:noFill/>
          <a:ln w="9525">
            <a:noFill/>
            <a:miter lim="800000"/>
            <a:headEnd/>
            <a:tailEnd/>
          </a:ln>
        </p:spPr>
      </p:pic>
      <p:sp>
        <p:nvSpPr>
          <p:cNvPr id="36871" name="Text Box 11"/>
          <p:cNvSpPr txBox="1">
            <a:spLocks noChangeArrowheads="1"/>
          </p:cNvSpPr>
          <p:nvPr/>
        </p:nvSpPr>
        <p:spPr bwMode="auto">
          <a:xfrm>
            <a:off x="1219202" y="3652841"/>
            <a:ext cx="2590774" cy="584775"/>
          </a:xfrm>
          <a:prstGeom prst="rect">
            <a:avLst/>
          </a:prstGeom>
          <a:noFill/>
          <a:ln w="9525">
            <a:noFill/>
            <a:miter lim="800000"/>
            <a:headEnd/>
            <a:tailEnd/>
          </a:ln>
        </p:spPr>
        <p:txBody>
          <a:bodyPr wrap="none">
            <a:spAutoFit/>
          </a:bodyPr>
          <a:lstStyle/>
          <a:p>
            <a:pPr fontAlgn="base">
              <a:spcBef>
                <a:spcPct val="0"/>
              </a:spcBef>
              <a:spcAft>
                <a:spcPct val="0"/>
              </a:spcAft>
            </a:pPr>
            <a:r>
              <a:rPr lang="en-US" altLang="zh-CN" sz="3200" dirty="0" smtClean="0">
                <a:solidFill>
                  <a:prstClr val="black"/>
                </a:solidFill>
                <a:cs typeface="Arial" charset="0"/>
              </a:rPr>
              <a:t> (                    )</a:t>
            </a:r>
            <a:r>
              <a:rPr lang="en-US" altLang="zh-CN" sz="2000" i="1" dirty="0">
                <a:solidFill>
                  <a:prstClr val="black"/>
                </a:solidFill>
                <a:cs typeface="Arial" charset="0"/>
              </a:rPr>
              <a:t>m</a:t>
            </a:r>
            <a:endParaRPr lang="en-US" altLang="zh-CN" i="1" dirty="0">
              <a:solidFill>
                <a:prstClr val="black"/>
              </a:solidFill>
              <a:cs typeface="Arial" charset="0"/>
            </a:endParaRPr>
          </a:p>
        </p:txBody>
      </p:sp>
      <p:sp>
        <p:nvSpPr>
          <p:cNvPr id="36872" name="Text Box 13"/>
          <p:cNvSpPr txBox="1">
            <a:spLocks noChangeArrowheads="1"/>
          </p:cNvSpPr>
          <p:nvPr/>
        </p:nvSpPr>
        <p:spPr bwMode="auto">
          <a:xfrm>
            <a:off x="1219202" y="6280150"/>
            <a:ext cx="511679" cy="369332"/>
          </a:xfrm>
          <a:prstGeom prst="rect">
            <a:avLst/>
          </a:prstGeom>
          <a:noFill/>
          <a:ln w="9525">
            <a:noFill/>
            <a:miter lim="800000"/>
            <a:headEnd/>
            <a:tailEnd/>
          </a:ln>
        </p:spPr>
        <p:txBody>
          <a:bodyPr wrap="none">
            <a:spAutoFit/>
          </a:bodyPr>
          <a:lstStyle/>
          <a:p>
            <a:pPr fontAlgn="base">
              <a:spcBef>
                <a:spcPct val="0"/>
              </a:spcBef>
              <a:spcAft>
                <a:spcPct val="0"/>
              </a:spcAft>
            </a:pPr>
            <a:r>
              <a:rPr lang="en-US" altLang="zh-CN" b="1">
                <a:solidFill>
                  <a:prstClr val="black"/>
                </a:solidFill>
                <a:cs typeface="Arial" charset="0"/>
              </a:rPr>
              <a:t>……</a:t>
            </a:r>
          </a:p>
        </p:txBody>
      </p:sp>
      <p:pic>
        <p:nvPicPr>
          <p:cNvPr id="36873" name="Picture 7"/>
          <p:cNvPicPr>
            <a:picLocks noChangeAspect="1" noChangeArrowheads="1"/>
          </p:cNvPicPr>
          <p:nvPr/>
        </p:nvPicPr>
        <p:blipFill>
          <a:blip r:embed="rId5" cstate="print"/>
          <a:srcRect/>
          <a:stretch>
            <a:fillRect/>
          </a:stretch>
        </p:blipFill>
        <p:spPr bwMode="auto">
          <a:xfrm>
            <a:off x="1295400" y="4508503"/>
            <a:ext cx="7823200" cy="473075"/>
          </a:xfrm>
          <a:prstGeom prst="rect">
            <a:avLst/>
          </a:prstGeom>
          <a:noFill/>
          <a:ln w="9525">
            <a:noFill/>
            <a:miter lim="800000"/>
            <a:headEnd/>
            <a:tailEnd/>
          </a:ln>
        </p:spPr>
      </p:pic>
      <p:pic>
        <p:nvPicPr>
          <p:cNvPr id="36874" name="Picture 8"/>
          <p:cNvPicPr>
            <a:picLocks noChangeAspect="1" noChangeArrowheads="1"/>
          </p:cNvPicPr>
          <p:nvPr/>
        </p:nvPicPr>
        <p:blipFill>
          <a:blip r:embed="rId6" cstate="print"/>
          <a:srcRect/>
          <a:stretch>
            <a:fillRect/>
          </a:stretch>
        </p:blipFill>
        <p:spPr bwMode="auto">
          <a:xfrm>
            <a:off x="1295400" y="5229225"/>
            <a:ext cx="10668000" cy="1066800"/>
          </a:xfrm>
          <a:prstGeom prst="rect">
            <a:avLst/>
          </a:prstGeom>
          <a:noFill/>
          <a:ln w="9525">
            <a:noFill/>
            <a:miter lim="800000"/>
            <a:headEnd/>
            <a:tailEnd/>
          </a:ln>
        </p:spPr>
      </p:pic>
      <p:pic>
        <p:nvPicPr>
          <p:cNvPr id="36875" name="Picture 9"/>
          <p:cNvPicPr>
            <a:picLocks noChangeAspect="1" noChangeArrowheads="1"/>
          </p:cNvPicPr>
          <p:nvPr/>
        </p:nvPicPr>
        <p:blipFill>
          <a:blip r:embed="rId7" cstate="print"/>
          <a:srcRect/>
          <a:stretch>
            <a:fillRect/>
          </a:stretch>
        </p:blipFill>
        <p:spPr bwMode="auto">
          <a:xfrm>
            <a:off x="1662805" y="3729038"/>
            <a:ext cx="1625600" cy="533400"/>
          </a:xfrm>
          <a:prstGeom prst="rect">
            <a:avLst/>
          </a:prstGeom>
          <a:noFill/>
          <a:ln w="9525">
            <a:noFill/>
            <a:miter lim="800000"/>
            <a:headEnd/>
            <a:tailEnd/>
          </a:ln>
        </p:spPr>
      </p:pic>
      <p:pic>
        <p:nvPicPr>
          <p:cNvPr id="36876" name="Picture 12"/>
          <p:cNvPicPr>
            <a:picLocks noChangeAspect="1" noChangeArrowheads="1"/>
          </p:cNvPicPr>
          <p:nvPr/>
        </p:nvPicPr>
        <p:blipFill>
          <a:blip r:embed="rId8" cstate="print"/>
          <a:srcRect/>
          <a:stretch>
            <a:fillRect/>
          </a:stretch>
        </p:blipFill>
        <p:spPr bwMode="auto">
          <a:xfrm>
            <a:off x="6769102" y="3738565"/>
            <a:ext cx="2578100" cy="681037"/>
          </a:xfrm>
          <a:prstGeom prst="rect">
            <a:avLst/>
          </a:prstGeom>
          <a:noFill/>
          <a:ln w="9525">
            <a:noFill/>
            <a:miter lim="800000"/>
            <a:headEnd/>
            <a:tailEnd/>
          </a:ln>
        </p:spPr>
      </p:pic>
      <p:sp>
        <p:nvSpPr>
          <p:cNvPr id="14" name="Slide Number Placeholder 13"/>
          <p:cNvSpPr>
            <a:spLocks noGrp="1"/>
          </p:cNvSpPr>
          <p:nvPr>
            <p:ph type="sldNum" sz="quarter" idx="12"/>
          </p:nvPr>
        </p:nvSpPr>
        <p:spPr/>
        <p:txBody>
          <a:bodyPr/>
          <a:lstStyle/>
          <a:p>
            <a:pPr>
              <a:defRPr/>
            </a:pPr>
            <a:fld id="{6955F3C6-C7CA-4AD5-A804-EFC66B039154}" type="slidenum">
              <a:rPr lang="en-US" altLang="zh-CN" sz="2000" b="1" smtClean="0"/>
              <a:pPr>
                <a:defRPr/>
              </a:pPr>
              <a:t>165</a:t>
            </a:fld>
            <a:endParaRPr lang="en-US" altLang="zh-CN" b="1" dirty="0"/>
          </a:p>
        </p:txBody>
      </p:sp>
    </p:spTree>
    <p:extLst>
      <p:ext uri="{BB962C8B-B14F-4D97-AF65-F5344CB8AC3E}">
        <p14:creationId xmlns:p14="http://schemas.microsoft.com/office/powerpoint/2010/main" val="4231170507"/>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内容占位符 2"/>
          <p:cNvSpPr>
            <a:spLocks noGrp="1"/>
          </p:cNvSpPr>
          <p:nvPr>
            <p:ph idx="1"/>
          </p:nvPr>
        </p:nvSpPr>
        <p:spPr>
          <a:xfrm>
            <a:off x="609600" y="1295400"/>
            <a:ext cx="10972800" cy="4572000"/>
          </a:xfrm>
        </p:spPr>
        <p:txBody>
          <a:bodyPr/>
          <a:lstStyle/>
          <a:p>
            <a:pPr eaLnBrk="1" hangingPunct="1"/>
            <a:r>
              <a:rPr lang="en-US" altLang="zh-CN" sz="2800" dirty="0" smtClean="0"/>
              <a:t>Therefore, the ISS is not only the only direct inversion method for a multidimensional acoustic, elastic, </a:t>
            </a:r>
            <a:r>
              <a:rPr lang="en-US" altLang="zh-CN" sz="2800" dirty="0" err="1" smtClean="0"/>
              <a:t>anelastic</a:t>
            </a:r>
            <a:r>
              <a:rPr lang="en-US" altLang="zh-CN" sz="2800" dirty="0" smtClean="0"/>
              <a:t> earth, but it further communicates that all inversion tasks/processing goals are able to be achieved directly and without subsurface information.</a:t>
            </a:r>
          </a:p>
          <a:p>
            <a:pPr eaLnBrk="1" hangingPunct="1"/>
            <a:r>
              <a:rPr lang="en-US" altLang="zh-CN" sz="2800" dirty="0" smtClean="0"/>
              <a:t>Direct and without subsurface information are two distinct and independent properties.</a:t>
            </a:r>
          </a:p>
        </p:txBody>
      </p:sp>
      <p:sp>
        <p:nvSpPr>
          <p:cNvPr id="38914" name="Line 3"/>
          <p:cNvSpPr>
            <a:spLocks noChangeShapeType="1"/>
          </p:cNvSpPr>
          <p:nvPr/>
        </p:nvSpPr>
        <p:spPr bwMode="auto">
          <a:xfrm>
            <a:off x="0" y="1219200"/>
            <a:ext cx="12192000" cy="0"/>
          </a:xfrm>
          <a:prstGeom prst="line">
            <a:avLst/>
          </a:prstGeom>
          <a:noFill/>
          <a:ln w="38100">
            <a:solidFill>
              <a:srgbClr val="99CCFF"/>
            </a:solid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6" name="Slide Number Placeholder 5"/>
          <p:cNvSpPr>
            <a:spLocks noGrp="1"/>
          </p:cNvSpPr>
          <p:nvPr>
            <p:ph type="sldNum" sz="quarter" idx="12"/>
          </p:nvPr>
        </p:nvSpPr>
        <p:spPr/>
        <p:txBody>
          <a:bodyPr/>
          <a:lstStyle/>
          <a:p>
            <a:pPr>
              <a:defRPr/>
            </a:pPr>
            <a:fld id="{C92A12A7-E37B-4BFC-A9F7-8954C0C938B8}" type="slidenum">
              <a:rPr lang="en-US"/>
              <a:pPr>
                <a:defRPr/>
              </a:pPr>
              <a:t>166</a:t>
            </a:fld>
            <a:endParaRPr lang="en-US" dirty="0"/>
          </a:p>
        </p:txBody>
      </p:sp>
    </p:spTree>
    <p:extLst>
      <p:ext uri="{BB962C8B-B14F-4D97-AF65-F5344CB8AC3E}">
        <p14:creationId xmlns:p14="http://schemas.microsoft.com/office/powerpoint/2010/main" val="1810420649"/>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Content Placeholder 2"/>
          <p:cNvSpPr>
            <a:spLocks noGrp="1"/>
          </p:cNvSpPr>
          <p:nvPr>
            <p:ph idx="1"/>
          </p:nvPr>
        </p:nvSpPr>
        <p:spPr>
          <a:xfrm>
            <a:off x="609600" y="1600200"/>
            <a:ext cx="11582400" cy="4495800"/>
          </a:xfrm>
        </p:spPr>
        <p:txBody>
          <a:bodyPr/>
          <a:lstStyle/>
          <a:p>
            <a:pPr eaLnBrk="1" hangingPunct="1"/>
            <a:r>
              <a:rPr lang="en-US" altLang="zh-CN" sz="2800" dirty="0" smtClean="0"/>
              <a:t>The combination represents a powerful and unique capability and unconventional thinking with stand-alone potential for addressing challenges that are caused by methods that are either indirect (and are necessary conditions, but not sufficient – and therefore are not equivalent to direct methods) and/or are dependent on a-priori information or other assumptions that cannot be adequately provided. The latter is especially significant as our exploration portfolios increasingly move to complex marine and on-shore plays.</a:t>
            </a:r>
          </a:p>
        </p:txBody>
      </p:sp>
      <p:sp>
        <p:nvSpPr>
          <p:cNvPr id="39938" name="Line 3"/>
          <p:cNvSpPr>
            <a:spLocks noChangeShapeType="1"/>
          </p:cNvSpPr>
          <p:nvPr/>
        </p:nvSpPr>
        <p:spPr bwMode="auto">
          <a:xfrm>
            <a:off x="0" y="1219200"/>
            <a:ext cx="12192000" cy="0"/>
          </a:xfrm>
          <a:prstGeom prst="line">
            <a:avLst/>
          </a:prstGeom>
          <a:noFill/>
          <a:ln w="38100">
            <a:solidFill>
              <a:srgbClr val="99CCFF"/>
            </a:solid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6" name="Slide Number Placeholder 5"/>
          <p:cNvSpPr>
            <a:spLocks noGrp="1"/>
          </p:cNvSpPr>
          <p:nvPr>
            <p:ph type="sldNum" sz="quarter" idx="12"/>
          </p:nvPr>
        </p:nvSpPr>
        <p:spPr/>
        <p:txBody>
          <a:bodyPr/>
          <a:lstStyle/>
          <a:p>
            <a:pPr>
              <a:defRPr/>
            </a:pPr>
            <a:fld id="{44CF0356-C5CE-42BF-A47D-9B05E4EEA8C8}" type="slidenum">
              <a:rPr lang="en-US"/>
              <a:pPr>
                <a:defRPr/>
              </a:pPr>
              <a:t>167</a:t>
            </a:fld>
            <a:endParaRPr lang="en-US" dirty="0"/>
          </a:p>
        </p:txBody>
      </p:sp>
    </p:spTree>
    <p:extLst>
      <p:ext uri="{BB962C8B-B14F-4D97-AF65-F5344CB8AC3E}">
        <p14:creationId xmlns:p14="http://schemas.microsoft.com/office/powerpoint/2010/main" val="4122561051"/>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Line 3"/>
          <p:cNvSpPr>
            <a:spLocks noChangeShapeType="1"/>
          </p:cNvSpPr>
          <p:nvPr/>
        </p:nvSpPr>
        <p:spPr bwMode="auto">
          <a:xfrm>
            <a:off x="0" y="1219200"/>
            <a:ext cx="12192000" cy="0"/>
          </a:xfrm>
          <a:prstGeom prst="line">
            <a:avLst/>
          </a:prstGeom>
          <a:noFill/>
          <a:ln w="38100">
            <a:solidFill>
              <a:srgbClr val="99CCFF"/>
            </a:solid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40963" name="Content Placeholder 2"/>
          <p:cNvSpPr>
            <a:spLocks noGrp="1"/>
          </p:cNvSpPr>
          <p:nvPr>
            <p:ph idx="1"/>
          </p:nvPr>
        </p:nvSpPr>
        <p:spPr>
          <a:xfrm>
            <a:off x="609600" y="1600200"/>
            <a:ext cx="10972800" cy="1676400"/>
          </a:xfrm>
        </p:spPr>
        <p:txBody>
          <a:bodyPr/>
          <a:lstStyle/>
          <a:p>
            <a:pPr eaLnBrk="1" hangingPunct="1"/>
            <a:r>
              <a:rPr lang="en-US" altLang="zh-CN" sz="2800" dirty="0" smtClean="0"/>
              <a:t>That unique promise and potential is what the ISS, combined with the concept of isolated task subseries, offers.</a:t>
            </a:r>
          </a:p>
          <a:p>
            <a:pPr eaLnBrk="1" hangingPunct="1"/>
            <a:endParaRPr lang="en-US" sz="2800" dirty="0" smtClean="0"/>
          </a:p>
        </p:txBody>
      </p:sp>
      <p:sp>
        <p:nvSpPr>
          <p:cNvPr id="6" name="Slide Number Placeholder 5"/>
          <p:cNvSpPr>
            <a:spLocks noGrp="1"/>
          </p:cNvSpPr>
          <p:nvPr>
            <p:ph type="sldNum" sz="quarter" idx="12"/>
          </p:nvPr>
        </p:nvSpPr>
        <p:spPr/>
        <p:txBody>
          <a:bodyPr/>
          <a:lstStyle/>
          <a:p>
            <a:pPr>
              <a:defRPr/>
            </a:pPr>
            <a:fld id="{163BB28D-CE47-4271-A937-5FB69A75EB65}" type="slidenum">
              <a:rPr lang="en-US"/>
              <a:pPr>
                <a:defRPr/>
              </a:pPr>
              <a:t>168</a:t>
            </a:fld>
            <a:endParaRPr lang="en-US" dirty="0"/>
          </a:p>
        </p:txBody>
      </p:sp>
    </p:spTree>
    <p:extLst>
      <p:ext uri="{BB962C8B-B14F-4D97-AF65-F5344CB8AC3E}">
        <p14:creationId xmlns:p14="http://schemas.microsoft.com/office/powerpoint/2010/main" val="4140826222"/>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a:xfrm>
            <a:off x="711200" y="228600"/>
            <a:ext cx="10972800" cy="1143000"/>
          </a:xfrm>
        </p:spPr>
        <p:txBody>
          <a:bodyPr>
            <a:normAutofit/>
          </a:bodyPr>
          <a:lstStyle/>
          <a:p>
            <a:pPr eaLnBrk="1" hangingPunct="1"/>
            <a:r>
              <a:rPr lang="en-US" altLang="zh-CN" sz="4000" b="1" dirty="0" smtClean="0">
                <a:solidFill>
                  <a:srgbClr val="0000FF"/>
                </a:solidFill>
              </a:rPr>
              <a:t>Non-linearity (2 types)</a:t>
            </a:r>
          </a:p>
        </p:txBody>
      </p:sp>
      <p:sp>
        <p:nvSpPr>
          <p:cNvPr id="41986" name="Rectangle 3"/>
          <p:cNvSpPr>
            <a:spLocks noGrp="1" noChangeArrowheads="1"/>
          </p:cNvSpPr>
          <p:nvPr>
            <p:ph type="body" idx="1"/>
          </p:nvPr>
        </p:nvSpPr>
        <p:spPr>
          <a:xfrm>
            <a:off x="508000" y="1828800"/>
            <a:ext cx="11480800" cy="4495800"/>
          </a:xfrm>
        </p:spPr>
        <p:txBody>
          <a:bodyPr/>
          <a:lstStyle/>
          <a:p>
            <a:pPr eaLnBrk="1" hangingPunct="1"/>
            <a:r>
              <a:rPr lang="en-US" altLang="zh-CN" sz="2800" dirty="0" smtClean="0"/>
              <a:t>Innate or intrinsic non-linearity              </a:t>
            </a:r>
          </a:p>
          <a:p>
            <a:pPr eaLnBrk="1" hangingPunct="1">
              <a:buFontTx/>
              <a:buNone/>
            </a:pPr>
            <a:r>
              <a:rPr lang="en-US" altLang="zh-CN" sz="2800" dirty="0" smtClean="0"/>
              <a:t>    e.g., R.C. and material property changes.</a:t>
            </a:r>
          </a:p>
          <a:p>
            <a:pPr eaLnBrk="1" hangingPunct="1">
              <a:buFontTx/>
              <a:buNone/>
            </a:pPr>
            <a:endParaRPr lang="en-US" altLang="zh-CN" sz="2800" dirty="0" smtClean="0"/>
          </a:p>
          <a:p>
            <a:pPr eaLnBrk="1" hangingPunct="1"/>
            <a:r>
              <a:rPr lang="en-US" altLang="zh-CN" sz="2800" dirty="0" smtClean="0"/>
              <a:t>Circumstantial non-linearity            </a:t>
            </a:r>
          </a:p>
          <a:p>
            <a:pPr eaLnBrk="1" hangingPunct="1">
              <a:buFontTx/>
              <a:buNone/>
            </a:pPr>
            <a:r>
              <a:rPr lang="en-US" altLang="zh-CN" sz="2800" dirty="0" smtClean="0"/>
              <a:t>   - Removing multiples or depth imaging  </a:t>
            </a:r>
          </a:p>
          <a:p>
            <a:pPr eaLnBrk="1" hangingPunct="1">
              <a:buFontTx/>
              <a:buNone/>
            </a:pPr>
            <a:r>
              <a:rPr lang="en-US" altLang="zh-CN" sz="2800" dirty="0" smtClean="0"/>
              <a:t>     primaries.</a:t>
            </a:r>
          </a:p>
          <a:p>
            <a:pPr eaLnBrk="1" hangingPunct="1"/>
            <a:endParaRPr lang="en-US" altLang="zh-CN" dirty="0" smtClean="0"/>
          </a:p>
        </p:txBody>
      </p:sp>
      <p:sp>
        <p:nvSpPr>
          <p:cNvPr id="41987" name="Line 4"/>
          <p:cNvSpPr>
            <a:spLocks noChangeShapeType="1"/>
          </p:cNvSpPr>
          <p:nvPr/>
        </p:nvSpPr>
        <p:spPr bwMode="auto">
          <a:xfrm>
            <a:off x="0" y="1219200"/>
            <a:ext cx="12192000" cy="0"/>
          </a:xfrm>
          <a:prstGeom prst="line">
            <a:avLst/>
          </a:prstGeom>
          <a:noFill/>
          <a:ln w="38100">
            <a:solidFill>
              <a:srgbClr val="99CCFF"/>
            </a:solid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2" name="Slide Number Placeholder 1"/>
          <p:cNvSpPr>
            <a:spLocks noGrp="1"/>
          </p:cNvSpPr>
          <p:nvPr>
            <p:ph type="sldNum" sz="quarter" idx="12"/>
          </p:nvPr>
        </p:nvSpPr>
        <p:spPr/>
        <p:txBody>
          <a:bodyPr/>
          <a:lstStyle/>
          <a:p>
            <a:fld id="{0F7FF217-659E-FB41-8574-CC8F697A85F1}" type="slidenum">
              <a:rPr lang="en-US" smtClean="0"/>
              <a:pPr/>
              <a:t>169</a:t>
            </a:fld>
            <a:endParaRPr lang="en-US" dirty="0"/>
          </a:p>
        </p:txBody>
      </p:sp>
    </p:spTree>
    <p:extLst>
      <p:ext uri="{BB962C8B-B14F-4D97-AF65-F5344CB8AC3E}">
        <p14:creationId xmlns:p14="http://schemas.microsoft.com/office/powerpoint/2010/main" val="34095392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7FF217-659E-FB41-8574-CC8F697A85F1}" type="slidenum">
              <a:rPr lang="en-US" smtClean="0"/>
              <a:t>17</a:t>
            </a:fld>
            <a:endParaRPr lang="en-US"/>
          </a:p>
        </p:txBody>
      </p:sp>
      <p:pic>
        <p:nvPicPr>
          <p:cNvPr id="97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1738" y="-46038"/>
            <a:ext cx="9791700" cy="6956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443609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body" idx="1"/>
          </p:nvPr>
        </p:nvSpPr>
        <p:spPr>
          <a:xfrm>
            <a:off x="304800" y="1752600"/>
            <a:ext cx="11176000" cy="2057400"/>
          </a:xfrm>
        </p:spPr>
        <p:txBody>
          <a:bodyPr>
            <a:normAutofit/>
          </a:bodyPr>
          <a:lstStyle/>
          <a:p>
            <a:pPr eaLnBrk="1" hangingPunct="1">
              <a:buClr>
                <a:srgbClr val="0000FF"/>
              </a:buClr>
              <a:buFont typeface="Wingdings" pitchFamily="2" charset="2"/>
              <a:buChar char="p"/>
            </a:pPr>
            <a:r>
              <a:rPr lang="en-US" altLang="zh-CN" sz="2800" b="1" dirty="0" smtClean="0">
                <a:solidFill>
                  <a:srgbClr val="0000FF"/>
                </a:solidFill>
              </a:rPr>
              <a:t>  The inverse scattering series is (once again) unique   in its ability to directly address either alone, let alone these two in combination.</a:t>
            </a:r>
          </a:p>
        </p:txBody>
      </p:sp>
      <p:sp>
        <p:nvSpPr>
          <p:cNvPr id="44034" name="Line 3"/>
          <p:cNvSpPr>
            <a:spLocks noChangeShapeType="1"/>
          </p:cNvSpPr>
          <p:nvPr/>
        </p:nvSpPr>
        <p:spPr bwMode="auto">
          <a:xfrm>
            <a:off x="0" y="1219200"/>
            <a:ext cx="12192000" cy="0"/>
          </a:xfrm>
          <a:prstGeom prst="line">
            <a:avLst/>
          </a:prstGeom>
          <a:noFill/>
          <a:ln w="38100">
            <a:solidFill>
              <a:srgbClr val="99CCFF"/>
            </a:solid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2" name="Slide Number Placeholder 1"/>
          <p:cNvSpPr>
            <a:spLocks noGrp="1"/>
          </p:cNvSpPr>
          <p:nvPr>
            <p:ph type="sldNum" sz="quarter" idx="12"/>
          </p:nvPr>
        </p:nvSpPr>
        <p:spPr/>
        <p:txBody>
          <a:bodyPr/>
          <a:lstStyle/>
          <a:p>
            <a:fld id="{0F7FF217-659E-FB41-8574-CC8F697A85F1}" type="slidenum">
              <a:rPr lang="en-US" smtClean="0"/>
              <a:pPr/>
              <a:t>170</a:t>
            </a:fld>
            <a:endParaRPr lang="en-US" dirty="0"/>
          </a:p>
        </p:txBody>
      </p:sp>
    </p:spTree>
    <p:extLst>
      <p:ext uri="{BB962C8B-B14F-4D97-AF65-F5344CB8AC3E}">
        <p14:creationId xmlns:p14="http://schemas.microsoft.com/office/powerpoint/2010/main" val="2695319172"/>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body" idx="1"/>
          </p:nvPr>
        </p:nvSpPr>
        <p:spPr>
          <a:xfrm>
            <a:off x="406400" y="1447800"/>
            <a:ext cx="10972800" cy="4495800"/>
          </a:xfrm>
        </p:spPr>
        <p:txBody>
          <a:bodyPr>
            <a:normAutofit/>
          </a:bodyPr>
          <a:lstStyle/>
          <a:p>
            <a:pPr eaLnBrk="1" hangingPunct="1">
              <a:lnSpc>
                <a:spcPct val="90000"/>
              </a:lnSpc>
            </a:pPr>
            <a:r>
              <a:rPr lang="en-US" altLang="zh-CN" sz="2800" dirty="0" smtClean="0"/>
              <a:t>The first term in a task specific subseries that addresses a potential circumstantial non-linearity first decides if its assistance and contribution is required in your data…</a:t>
            </a:r>
          </a:p>
          <a:p>
            <a:pPr eaLnBrk="1" hangingPunct="1">
              <a:lnSpc>
                <a:spcPct val="90000"/>
              </a:lnSpc>
            </a:pPr>
            <a:endParaRPr lang="en-US" altLang="zh-CN" sz="2800" dirty="0" smtClean="0"/>
          </a:p>
          <a:p>
            <a:pPr eaLnBrk="1" hangingPunct="1">
              <a:lnSpc>
                <a:spcPct val="90000"/>
              </a:lnSpc>
            </a:pPr>
            <a:r>
              <a:rPr lang="en-US" altLang="zh-CN" sz="2800" dirty="0" smtClean="0"/>
              <a:t>And only if decides that it is, then it starts to compute … if there is no nonlinear circumstantial issue to address, </a:t>
            </a:r>
            <a:r>
              <a:rPr lang="en-US" altLang="zh-CN" sz="2800" dirty="0" smtClean="0">
                <a:solidFill>
                  <a:srgbClr val="0000FF"/>
                </a:solidFill>
              </a:rPr>
              <a:t>it computes an integrand which is zero</a:t>
            </a:r>
            <a:r>
              <a:rPr lang="en-US" altLang="zh-CN" sz="2800" dirty="0" smtClean="0"/>
              <a:t>.</a:t>
            </a:r>
          </a:p>
        </p:txBody>
      </p:sp>
      <p:sp>
        <p:nvSpPr>
          <p:cNvPr id="46082" name="Line 3"/>
          <p:cNvSpPr>
            <a:spLocks noChangeShapeType="1"/>
          </p:cNvSpPr>
          <p:nvPr/>
        </p:nvSpPr>
        <p:spPr bwMode="auto">
          <a:xfrm>
            <a:off x="0" y="1219200"/>
            <a:ext cx="12192000" cy="0"/>
          </a:xfrm>
          <a:prstGeom prst="line">
            <a:avLst/>
          </a:prstGeom>
          <a:noFill/>
          <a:ln w="38100">
            <a:solidFill>
              <a:srgbClr val="99CCFF"/>
            </a:solid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2" name="Slide Number Placeholder 1"/>
          <p:cNvSpPr>
            <a:spLocks noGrp="1"/>
          </p:cNvSpPr>
          <p:nvPr>
            <p:ph type="sldNum" sz="quarter" idx="12"/>
          </p:nvPr>
        </p:nvSpPr>
        <p:spPr/>
        <p:txBody>
          <a:bodyPr/>
          <a:lstStyle/>
          <a:p>
            <a:fld id="{0F7FF217-659E-FB41-8574-CC8F697A85F1}" type="slidenum">
              <a:rPr lang="en-US" smtClean="0"/>
              <a:pPr/>
              <a:t>171</a:t>
            </a:fld>
            <a:endParaRPr lang="en-US" dirty="0"/>
          </a:p>
        </p:txBody>
      </p:sp>
    </p:spTree>
    <p:extLst>
      <p:ext uri="{BB962C8B-B14F-4D97-AF65-F5344CB8AC3E}">
        <p14:creationId xmlns:p14="http://schemas.microsoft.com/office/powerpoint/2010/main" val="2763929862"/>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body" idx="1"/>
          </p:nvPr>
        </p:nvSpPr>
        <p:spPr>
          <a:xfrm>
            <a:off x="609600" y="1265238"/>
            <a:ext cx="10972800" cy="5211762"/>
          </a:xfrm>
        </p:spPr>
        <p:txBody>
          <a:bodyPr/>
          <a:lstStyle/>
          <a:p>
            <a:pPr eaLnBrk="1" hangingPunct="1"/>
            <a:r>
              <a:rPr lang="en-US" altLang="zh-CN" sz="2800" dirty="0" smtClean="0"/>
              <a:t>The latter is a very sophisticated and impressive (and surprising) quality of task specific subseries</a:t>
            </a:r>
          </a:p>
          <a:p>
            <a:pPr eaLnBrk="1" hangingPunct="1"/>
            <a:endParaRPr lang="en-US" altLang="zh-CN" sz="2800" dirty="0" smtClean="0"/>
          </a:p>
          <a:p>
            <a:pPr eaLnBrk="1" hangingPunct="1"/>
            <a:r>
              <a:rPr lang="en-US" altLang="zh-CN" sz="2800" dirty="0" smtClean="0"/>
              <a:t>We call that property </a:t>
            </a:r>
            <a:r>
              <a:rPr lang="en-US" altLang="zh-CN" sz="2800" dirty="0" smtClean="0">
                <a:solidFill>
                  <a:srgbClr val="0000FF"/>
                </a:solidFill>
              </a:rPr>
              <a:t>purposeful perturbation theory</a:t>
            </a:r>
            <a:r>
              <a:rPr lang="en-US" altLang="zh-CN" sz="2800" dirty="0" smtClean="0"/>
              <a:t>….</a:t>
            </a:r>
          </a:p>
          <a:p>
            <a:pPr eaLnBrk="1" hangingPunct="1"/>
            <a:endParaRPr lang="en-US" altLang="zh-CN" sz="2800" dirty="0" smtClean="0"/>
          </a:p>
          <a:p>
            <a:pPr eaLnBrk="1" hangingPunct="1"/>
            <a:r>
              <a:rPr lang="en-US" altLang="zh-CN" sz="2800" dirty="0" smtClean="0"/>
              <a:t>It decides if its assistance is needed before it acts!</a:t>
            </a:r>
          </a:p>
          <a:p>
            <a:pPr eaLnBrk="1" hangingPunct="1"/>
            <a:endParaRPr lang="en-US" altLang="zh-CN" dirty="0" smtClean="0"/>
          </a:p>
        </p:txBody>
      </p:sp>
      <p:sp>
        <p:nvSpPr>
          <p:cNvPr id="48130" name="Line 3"/>
          <p:cNvSpPr>
            <a:spLocks noChangeShapeType="1"/>
          </p:cNvSpPr>
          <p:nvPr/>
        </p:nvSpPr>
        <p:spPr bwMode="auto">
          <a:xfrm>
            <a:off x="0" y="1219200"/>
            <a:ext cx="12192000" cy="0"/>
          </a:xfrm>
          <a:prstGeom prst="line">
            <a:avLst/>
          </a:prstGeom>
          <a:noFill/>
          <a:ln w="38100">
            <a:solidFill>
              <a:srgbClr val="99CCFF"/>
            </a:solid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2" name="Slide Number Placeholder 1"/>
          <p:cNvSpPr>
            <a:spLocks noGrp="1"/>
          </p:cNvSpPr>
          <p:nvPr>
            <p:ph type="sldNum" sz="quarter" idx="12"/>
          </p:nvPr>
        </p:nvSpPr>
        <p:spPr/>
        <p:txBody>
          <a:bodyPr/>
          <a:lstStyle/>
          <a:p>
            <a:fld id="{0F7FF217-659E-FB41-8574-CC8F697A85F1}" type="slidenum">
              <a:rPr lang="en-US" smtClean="0"/>
              <a:pPr/>
              <a:t>172</a:t>
            </a:fld>
            <a:endParaRPr lang="en-US" dirty="0"/>
          </a:p>
        </p:txBody>
      </p:sp>
    </p:spTree>
    <p:extLst>
      <p:ext uri="{BB962C8B-B14F-4D97-AF65-F5344CB8AC3E}">
        <p14:creationId xmlns:p14="http://schemas.microsoft.com/office/powerpoint/2010/main" val="342593156"/>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914400" y="1371600"/>
            <a:ext cx="10972800" cy="4953000"/>
          </a:xfrm>
        </p:spPr>
        <p:txBody>
          <a:bodyPr>
            <a:noAutofit/>
          </a:bodyPr>
          <a:lstStyle/>
          <a:p>
            <a:pPr>
              <a:buFont typeface="Wingdings" pitchFamily="2" charset="2"/>
              <a:buChar char="Ø"/>
            </a:pPr>
            <a:r>
              <a:rPr lang="en-US" altLang="zh-CN" sz="2800" dirty="0" smtClean="0"/>
              <a:t>The inverse scattering series states that </a:t>
            </a:r>
            <a:r>
              <a:rPr lang="en-US" altLang="zh-CN" sz="2800" u="sng" dirty="0" smtClean="0"/>
              <a:t>all</a:t>
            </a:r>
            <a:r>
              <a:rPr lang="en-US" altLang="zh-CN" sz="2800" dirty="0" smtClean="0"/>
              <a:t> processing objectives can be achieved </a:t>
            </a:r>
            <a:r>
              <a:rPr lang="en-US" altLang="zh-CN" sz="2800" u="sng" dirty="0" smtClean="0"/>
              <a:t>directly</a:t>
            </a:r>
            <a:r>
              <a:rPr lang="en-US" altLang="zh-CN" sz="2800" dirty="0" smtClean="0"/>
              <a:t> and </a:t>
            </a:r>
            <a:r>
              <a:rPr lang="en-US" altLang="zh-CN" sz="2800" u="sng" dirty="0" smtClean="0"/>
              <a:t>without</a:t>
            </a:r>
            <a:r>
              <a:rPr lang="en-US" altLang="zh-CN" sz="2800" dirty="0" smtClean="0"/>
              <a:t> any subsurface information</a:t>
            </a:r>
          </a:p>
          <a:p>
            <a:pPr>
              <a:buFont typeface="Wingdings" pitchFamily="2" charset="2"/>
              <a:buChar char="Ø"/>
            </a:pPr>
            <a:r>
              <a:rPr lang="en-US" altLang="zh-CN" sz="2800" dirty="0" smtClean="0"/>
              <a:t>Among processing objectives</a:t>
            </a:r>
          </a:p>
          <a:p>
            <a:pPr lvl="1">
              <a:buFont typeface="Arial" pitchFamily="34" charset="0"/>
              <a:buChar char="•"/>
            </a:pPr>
            <a:r>
              <a:rPr lang="en-US" altLang="zh-CN" dirty="0" smtClean="0"/>
              <a:t>1. Free surface multiple removal</a:t>
            </a:r>
          </a:p>
          <a:p>
            <a:pPr lvl="1">
              <a:buFont typeface="Arial" pitchFamily="34" charset="0"/>
              <a:buChar char="•"/>
            </a:pPr>
            <a:r>
              <a:rPr lang="en-US" altLang="zh-CN" dirty="0" smtClean="0"/>
              <a:t>2. Internal multiple removal</a:t>
            </a:r>
          </a:p>
          <a:p>
            <a:pPr lvl="1">
              <a:buFont typeface="Arial" pitchFamily="34" charset="0"/>
              <a:buChar char="•"/>
            </a:pPr>
            <a:r>
              <a:rPr lang="en-US" altLang="zh-CN" dirty="0" smtClean="0"/>
              <a:t>3. Depth imaging</a:t>
            </a:r>
          </a:p>
          <a:p>
            <a:pPr lvl="1">
              <a:buFont typeface="Arial" pitchFamily="34" charset="0"/>
              <a:buChar char="•"/>
            </a:pPr>
            <a:r>
              <a:rPr lang="en-US" altLang="zh-CN" dirty="0" smtClean="0"/>
              <a:t>4. Non-linear AVO</a:t>
            </a:r>
          </a:p>
          <a:p>
            <a:pPr lvl="1">
              <a:buFont typeface="Arial" pitchFamily="34" charset="0"/>
              <a:buChar char="•"/>
            </a:pPr>
            <a:r>
              <a:rPr lang="en-US" altLang="zh-CN" dirty="0" smtClean="0"/>
              <a:t>5. Q compensation</a:t>
            </a:r>
          </a:p>
          <a:p>
            <a:pPr>
              <a:buNone/>
            </a:pPr>
            <a:r>
              <a:rPr lang="en-US" altLang="zh-CN" sz="2800" dirty="0" smtClean="0"/>
              <a:t>   All without subsurface information</a:t>
            </a:r>
            <a:r>
              <a:rPr lang="en-US" altLang="zh-CN" dirty="0" smtClean="0"/>
              <a:t>.</a:t>
            </a:r>
            <a:endParaRPr lang="zh-CN" altLang="en-US" dirty="0" smtClean="0"/>
          </a:p>
          <a:p>
            <a:endParaRPr lang="zh-CN" altLang="en-US" dirty="0"/>
          </a:p>
        </p:txBody>
      </p:sp>
      <p:sp>
        <p:nvSpPr>
          <p:cNvPr id="4" name="标题 1"/>
          <p:cNvSpPr txBox="1">
            <a:spLocks/>
          </p:cNvSpPr>
          <p:nvPr/>
        </p:nvSpPr>
        <p:spPr>
          <a:xfrm>
            <a:off x="-203200" y="228600"/>
            <a:ext cx="13411200" cy="1143000"/>
          </a:xfrm>
          <a:prstGeom prst="rect">
            <a:avLst/>
          </a:prstGeom>
        </p:spPr>
        <p:txBody>
          <a:bodyPr vert="horz" lIns="91440" tIns="45720" rIns="91440" bIns="45720" rtlCol="0" anchor="ctr">
            <a:normAutofit/>
          </a:bodyPr>
          <a:lstStyle/>
          <a:p>
            <a:pPr algn="ctr">
              <a:spcBef>
                <a:spcPct val="0"/>
              </a:spcBef>
              <a:defRPr/>
            </a:pPr>
            <a:r>
              <a:rPr lang="en-US" altLang="zh-CN" sz="4000" b="1" dirty="0" smtClean="0">
                <a:solidFill>
                  <a:srgbClr val="0000FF"/>
                </a:solidFill>
                <a:latin typeface="Calibri Light" panose="020F0302020204030204"/>
                <a:ea typeface="+mj-ea"/>
              </a:rPr>
              <a:t>Innate algorithmic assumptions</a:t>
            </a:r>
            <a:endParaRPr lang="zh-CN" altLang="en-US" sz="4000" b="1" dirty="0" smtClean="0">
              <a:solidFill>
                <a:srgbClr val="0000FF"/>
              </a:solidFill>
              <a:latin typeface="Calibri Light" panose="020F0302020204030204"/>
              <a:ea typeface="+mj-ea"/>
            </a:endParaRPr>
          </a:p>
        </p:txBody>
      </p:sp>
      <p:sp>
        <p:nvSpPr>
          <p:cNvPr id="5" name="Line 4"/>
          <p:cNvSpPr>
            <a:spLocks noChangeShapeType="1"/>
          </p:cNvSpPr>
          <p:nvPr/>
        </p:nvSpPr>
        <p:spPr bwMode="auto">
          <a:xfrm>
            <a:off x="0" y="1219200"/>
            <a:ext cx="12192000" cy="0"/>
          </a:xfrm>
          <a:prstGeom prst="line">
            <a:avLst/>
          </a:prstGeom>
          <a:noFill/>
          <a:ln w="38100">
            <a:solidFill>
              <a:srgbClr val="99CCFF"/>
            </a:solidFill>
            <a:round/>
            <a:headEnd/>
            <a:tailEnd/>
          </a:ln>
        </p:spPr>
        <p:txBody>
          <a:bodyPr/>
          <a:lstStyle/>
          <a:p>
            <a:endParaRPr lang="en-US">
              <a:solidFill>
                <a:prstClr val="black"/>
              </a:solidFill>
            </a:endParaRPr>
          </a:p>
        </p:txBody>
      </p:sp>
      <p:sp>
        <p:nvSpPr>
          <p:cNvPr id="2" name="Slide Number Placeholder 1"/>
          <p:cNvSpPr>
            <a:spLocks noGrp="1"/>
          </p:cNvSpPr>
          <p:nvPr>
            <p:ph type="sldNum" sz="quarter" idx="12"/>
          </p:nvPr>
        </p:nvSpPr>
        <p:spPr/>
        <p:txBody>
          <a:bodyPr/>
          <a:lstStyle/>
          <a:p>
            <a:fld id="{0F7FF217-659E-FB41-8574-CC8F697A85F1}" type="slidenum">
              <a:rPr lang="en-US" smtClean="0"/>
              <a:pPr/>
              <a:t>173</a:t>
            </a:fld>
            <a:endParaRPr lang="en-US" dirty="0"/>
          </a:p>
        </p:txBody>
      </p:sp>
    </p:spTree>
    <p:extLst>
      <p:ext uri="{BB962C8B-B14F-4D97-AF65-F5344CB8AC3E}">
        <p14:creationId xmlns:p14="http://schemas.microsoft.com/office/powerpoint/2010/main" val="2579057178"/>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Number Placeholder 5"/>
          <p:cNvSpPr txBox="1">
            <a:spLocks noGrp="1"/>
          </p:cNvSpPr>
          <p:nvPr/>
        </p:nvSpPr>
        <p:spPr bwMode="auto">
          <a:xfrm>
            <a:off x="8737600" y="6245225"/>
            <a:ext cx="2844800" cy="476250"/>
          </a:xfrm>
          <a:prstGeom prst="rect">
            <a:avLst/>
          </a:prstGeom>
          <a:noFill/>
          <a:ln w="9525">
            <a:noFill/>
            <a:miter lim="800000"/>
            <a:headEnd/>
            <a:tailEnd/>
          </a:ln>
        </p:spPr>
        <p:txBody>
          <a:bodyPr/>
          <a:lstStyle/>
          <a:p>
            <a:pPr algn="r"/>
            <a:fld id="{455E82FB-E221-4760-B97B-098DFE75AC56}" type="slidenum">
              <a:rPr lang="en-US" sz="1400"/>
              <a:pPr algn="r"/>
              <a:t>174</a:t>
            </a:fld>
            <a:endParaRPr lang="en-US" sz="1400"/>
          </a:p>
        </p:txBody>
      </p:sp>
      <p:sp>
        <p:nvSpPr>
          <p:cNvPr id="64514" name="Text Box 3"/>
          <p:cNvSpPr txBox="1">
            <a:spLocks noChangeArrowheads="1"/>
          </p:cNvSpPr>
          <p:nvPr/>
        </p:nvSpPr>
        <p:spPr bwMode="auto">
          <a:xfrm>
            <a:off x="812800" y="2773363"/>
            <a:ext cx="10365317" cy="646112"/>
          </a:xfrm>
          <a:prstGeom prst="rect">
            <a:avLst/>
          </a:prstGeom>
          <a:noFill/>
          <a:ln w="9525">
            <a:noFill/>
            <a:miter lim="800000"/>
            <a:headEnd/>
            <a:tailEnd/>
          </a:ln>
        </p:spPr>
        <p:txBody>
          <a:bodyPr>
            <a:spAutoFit/>
          </a:bodyPr>
          <a:lstStyle/>
          <a:p>
            <a:pPr algn="ctr" eaLnBrk="0" hangingPunct="0"/>
            <a:r>
              <a:rPr lang="en-US" sz="3600" b="1" dirty="0" smtClean="0">
                <a:cs typeface="Tahoma" pitchFamily="34" charset="0"/>
              </a:rPr>
              <a:t>multiple </a:t>
            </a:r>
            <a:r>
              <a:rPr lang="en-US" sz="3600" b="1" dirty="0">
                <a:cs typeface="Tahoma" pitchFamily="34" charset="0"/>
              </a:rPr>
              <a:t>removal</a:t>
            </a:r>
          </a:p>
        </p:txBody>
      </p:sp>
      <p:sp>
        <p:nvSpPr>
          <p:cNvPr id="5" name="Line 3"/>
          <p:cNvSpPr>
            <a:spLocks noChangeShapeType="1"/>
          </p:cNvSpPr>
          <p:nvPr/>
        </p:nvSpPr>
        <p:spPr bwMode="auto">
          <a:xfrm>
            <a:off x="0" y="1371600"/>
            <a:ext cx="12192000" cy="0"/>
          </a:xfrm>
          <a:prstGeom prst="line">
            <a:avLst/>
          </a:prstGeom>
          <a:noFill/>
          <a:ln w="38100">
            <a:solidFill>
              <a:srgbClr val="99CCFF"/>
            </a:solidFill>
            <a:round/>
            <a:headEnd/>
            <a:tailEnd/>
          </a:ln>
        </p:spPr>
        <p:txBody>
          <a:bodyPr/>
          <a:lstStyle/>
          <a:p>
            <a:pPr>
              <a:defRPr/>
            </a:pPr>
            <a:endParaRPr lang="en-US">
              <a:latin typeface="+mn-lt"/>
              <a:cs typeface="+mn-cs"/>
            </a:endParaRPr>
          </a:p>
        </p:txBody>
      </p:sp>
      <p:sp>
        <p:nvSpPr>
          <p:cNvPr id="2" name="Slide Number Placeholder 1"/>
          <p:cNvSpPr>
            <a:spLocks noGrp="1"/>
          </p:cNvSpPr>
          <p:nvPr>
            <p:ph type="sldNum" sz="quarter" idx="12"/>
          </p:nvPr>
        </p:nvSpPr>
        <p:spPr/>
        <p:txBody>
          <a:bodyPr/>
          <a:lstStyle/>
          <a:p>
            <a:fld id="{0F7FF217-659E-FB41-8574-CC8F697A85F1}" type="slidenum">
              <a:rPr lang="en-US" smtClean="0"/>
              <a:t>174</a:t>
            </a:fld>
            <a:endParaRPr lang="en-US"/>
          </a:p>
        </p:txBody>
      </p:sp>
    </p:spTree>
    <p:extLst>
      <p:ext uri="{BB962C8B-B14F-4D97-AF65-F5344CB8AC3E}">
        <p14:creationId xmlns:p14="http://schemas.microsoft.com/office/powerpoint/2010/main" val="1144393143"/>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Line 2"/>
          <p:cNvSpPr>
            <a:spLocks noChangeShapeType="1"/>
          </p:cNvSpPr>
          <p:nvPr/>
        </p:nvSpPr>
        <p:spPr bwMode="auto">
          <a:xfrm>
            <a:off x="0" y="1219200"/>
            <a:ext cx="12192000" cy="0"/>
          </a:xfrm>
          <a:prstGeom prst="line">
            <a:avLst/>
          </a:prstGeom>
          <a:noFill/>
          <a:ln w="38100">
            <a:solidFill>
              <a:srgbClr val="99CCFF"/>
            </a:solidFill>
            <a:round/>
            <a:headEnd/>
            <a:tailEnd/>
          </a:ln>
        </p:spPr>
        <p:txBody>
          <a:bodyPr/>
          <a:lstStyle/>
          <a:p>
            <a:endParaRPr lang="en-US"/>
          </a:p>
        </p:txBody>
      </p:sp>
      <p:sp>
        <p:nvSpPr>
          <p:cNvPr id="349186" name="Line 3"/>
          <p:cNvSpPr>
            <a:spLocks noChangeShapeType="1"/>
          </p:cNvSpPr>
          <p:nvPr/>
        </p:nvSpPr>
        <p:spPr bwMode="auto">
          <a:xfrm flipV="1">
            <a:off x="914400" y="0"/>
            <a:ext cx="0" cy="6858000"/>
          </a:xfrm>
          <a:prstGeom prst="line">
            <a:avLst/>
          </a:prstGeom>
          <a:noFill/>
          <a:ln w="38100">
            <a:solidFill>
              <a:srgbClr val="FFFF99"/>
            </a:solidFill>
            <a:round/>
            <a:headEnd/>
            <a:tailEnd/>
          </a:ln>
        </p:spPr>
        <p:txBody>
          <a:bodyPr/>
          <a:lstStyle/>
          <a:p>
            <a:endParaRPr lang="en-US"/>
          </a:p>
        </p:txBody>
      </p:sp>
      <p:sp>
        <p:nvSpPr>
          <p:cNvPr id="349187" name="Rectangle 4"/>
          <p:cNvSpPr>
            <a:spLocks noChangeArrowheads="1"/>
          </p:cNvSpPr>
          <p:nvPr/>
        </p:nvSpPr>
        <p:spPr bwMode="auto">
          <a:xfrm>
            <a:off x="1016000" y="457202"/>
            <a:ext cx="10871200" cy="646113"/>
          </a:xfrm>
          <a:prstGeom prst="rect">
            <a:avLst/>
          </a:prstGeom>
          <a:noFill/>
          <a:ln w="9525">
            <a:noFill/>
            <a:miter lim="800000"/>
            <a:headEnd/>
            <a:tailEnd/>
          </a:ln>
        </p:spPr>
        <p:txBody>
          <a:bodyPr>
            <a:spAutoFit/>
          </a:bodyPr>
          <a:lstStyle/>
          <a:p>
            <a:r>
              <a:rPr lang="en-US" altLang="zh-CN" sz="3600" b="1">
                <a:solidFill>
                  <a:srgbClr val="3333CC"/>
                </a:solidFill>
                <a:latin typeface="Tahoma" pitchFamily="34" charset="0"/>
              </a:rPr>
              <a:t>2D free surface multiple algorithm</a:t>
            </a:r>
            <a:endParaRPr lang="en-US" sz="3600" b="1">
              <a:solidFill>
                <a:srgbClr val="3333CC"/>
              </a:solidFill>
              <a:latin typeface="Tahoma" pitchFamily="34" charset="0"/>
              <a:ea typeface="宋体" pitchFamily="2" charset="-122"/>
            </a:endParaRPr>
          </a:p>
        </p:txBody>
      </p:sp>
      <p:pic>
        <p:nvPicPr>
          <p:cNvPr id="349188" name="Picture 5"/>
          <p:cNvPicPr>
            <a:picLocks noChangeAspect="1" noChangeArrowheads="1"/>
          </p:cNvPicPr>
          <p:nvPr/>
        </p:nvPicPr>
        <p:blipFill>
          <a:blip r:embed="rId2" cstate="print"/>
          <a:srcRect/>
          <a:stretch>
            <a:fillRect/>
          </a:stretch>
        </p:blipFill>
        <p:spPr bwMode="auto">
          <a:xfrm>
            <a:off x="1259419" y="1676400"/>
            <a:ext cx="10221383" cy="2266950"/>
          </a:xfrm>
          <a:prstGeom prst="rect">
            <a:avLst/>
          </a:prstGeom>
          <a:noFill/>
          <a:ln w="9525">
            <a:noFill/>
            <a:miter lim="800000"/>
            <a:headEnd/>
            <a:tailEnd/>
          </a:ln>
        </p:spPr>
      </p:pic>
      <p:pic>
        <p:nvPicPr>
          <p:cNvPr id="349189" name="Picture 6"/>
          <p:cNvPicPr>
            <a:picLocks noChangeAspect="1" noChangeArrowheads="1"/>
          </p:cNvPicPr>
          <p:nvPr/>
        </p:nvPicPr>
        <p:blipFill>
          <a:blip r:embed="rId3" cstate="print"/>
          <a:srcRect/>
          <a:stretch>
            <a:fillRect/>
          </a:stretch>
        </p:blipFill>
        <p:spPr bwMode="auto">
          <a:xfrm>
            <a:off x="3759200" y="4819650"/>
            <a:ext cx="3048000" cy="1047750"/>
          </a:xfrm>
          <a:prstGeom prst="rect">
            <a:avLst/>
          </a:prstGeom>
          <a:noFill/>
          <a:ln w="9525">
            <a:noFill/>
            <a:miter lim="800000"/>
            <a:headEnd/>
            <a:tailEnd/>
          </a:ln>
        </p:spPr>
      </p:pic>
      <p:sp>
        <p:nvSpPr>
          <p:cNvPr id="349190" name="Text Box 7"/>
          <p:cNvSpPr txBox="1">
            <a:spLocks noChangeArrowheads="1"/>
          </p:cNvSpPr>
          <p:nvPr/>
        </p:nvSpPr>
        <p:spPr bwMode="auto">
          <a:xfrm>
            <a:off x="1016000" y="4375151"/>
            <a:ext cx="4039888" cy="369332"/>
          </a:xfrm>
          <a:prstGeom prst="rect">
            <a:avLst/>
          </a:prstGeom>
          <a:noFill/>
          <a:ln w="9525">
            <a:noFill/>
            <a:miter lim="800000"/>
            <a:headEnd/>
            <a:tailEnd/>
          </a:ln>
        </p:spPr>
        <p:txBody>
          <a:bodyPr wrap="none">
            <a:spAutoFit/>
          </a:bodyPr>
          <a:lstStyle/>
          <a:p>
            <a:r>
              <a:rPr lang="en-US" altLang="zh-CN" b="1">
                <a:latin typeface="Tahoma" pitchFamily="34" charset="0"/>
              </a:rPr>
              <a:t>The obliquity factor is defined as,</a:t>
            </a:r>
          </a:p>
        </p:txBody>
      </p:sp>
      <p:sp>
        <p:nvSpPr>
          <p:cNvPr id="2" name="Slide Number Placeholder 1"/>
          <p:cNvSpPr>
            <a:spLocks noGrp="1"/>
          </p:cNvSpPr>
          <p:nvPr>
            <p:ph type="sldNum" sz="quarter" idx="12"/>
          </p:nvPr>
        </p:nvSpPr>
        <p:spPr/>
        <p:txBody>
          <a:bodyPr/>
          <a:lstStyle/>
          <a:p>
            <a:fld id="{0F7FF217-659E-FB41-8574-CC8F697A85F1}" type="slidenum">
              <a:rPr lang="en-US" smtClean="0"/>
              <a:t>175</a:t>
            </a:fld>
            <a:endParaRPr lang="en-US"/>
          </a:p>
        </p:txBody>
      </p:sp>
    </p:spTree>
    <p:extLst>
      <p:ext uri="{BB962C8B-B14F-4D97-AF65-F5344CB8AC3E}">
        <p14:creationId xmlns:p14="http://schemas.microsoft.com/office/powerpoint/2010/main" val="2441997663"/>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2562" name="Picture 3"/>
          <p:cNvPicPr>
            <a:picLocks noChangeAspect="1" noChangeArrowheads="1"/>
          </p:cNvPicPr>
          <p:nvPr/>
        </p:nvPicPr>
        <p:blipFill>
          <a:blip r:embed="rId3" cstate="print"/>
          <a:srcRect/>
          <a:stretch>
            <a:fillRect/>
          </a:stretch>
        </p:blipFill>
        <p:spPr bwMode="auto">
          <a:xfrm>
            <a:off x="601133" y="1552578"/>
            <a:ext cx="10871200" cy="3324225"/>
          </a:xfrm>
          <a:prstGeom prst="rect">
            <a:avLst/>
          </a:prstGeom>
          <a:noFill/>
          <a:ln w="28575">
            <a:noFill/>
            <a:miter lim="800000"/>
            <a:headEnd/>
            <a:tailEnd/>
          </a:ln>
        </p:spPr>
      </p:pic>
      <p:sp>
        <p:nvSpPr>
          <p:cNvPr id="492563" name="Rectangle 19"/>
          <p:cNvSpPr>
            <a:spLocks noChangeArrowheads="1"/>
          </p:cNvSpPr>
          <p:nvPr/>
        </p:nvSpPr>
        <p:spPr bwMode="auto">
          <a:xfrm>
            <a:off x="6908802" y="4800600"/>
            <a:ext cx="3681457" cy="369332"/>
          </a:xfrm>
          <a:prstGeom prst="rect">
            <a:avLst/>
          </a:prstGeom>
          <a:noFill/>
          <a:ln w="9525" algn="ctr">
            <a:noFill/>
            <a:miter lim="800000"/>
            <a:headEnd/>
            <a:tailEnd/>
          </a:ln>
        </p:spPr>
        <p:txBody>
          <a:bodyPr wrap="none">
            <a:spAutoFit/>
          </a:bodyPr>
          <a:lstStyle/>
          <a:p>
            <a:pPr fontAlgn="base">
              <a:spcBef>
                <a:spcPct val="0"/>
              </a:spcBef>
              <a:spcAft>
                <a:spcPct val="0"/>
              </a:spcAft>
            </a:pPr>
            <a:r>
              <a:rPr lang="en-US" altLang="zh-TW">
                <a:solidFill>
                  <a:prstClr val="black"/>
                </a:solidFill>
                <a:latin typeface="Arial" charset="0"/>
                <a:cs typeface="Arial" charset="0"/>
              </a:rPr>
              <a:t>(Araujo 1994; Weglein et al. 1997)</a:t>
            </a:r>
          </a:p>
        </p:txBody>
      </p:sp>
      <p:graphicFrame>
        <p:nvGraphicFramePr>
          <p:cNvPr id="492548" name="Object 5"/>
          <p:cNvGraphicFramePr>
            <a:graphicFrameLocks noChangeAspect="1"/>
          </p:cNvGraphicFramePr>
          <p:nvPr/>
        </p:nvGraphicFramePr>
        <p:xfrm>
          <a:off x="1219200" y="4953000"/>
          <a:ext cx="7823200" cy="1752600"/>
        </p:xfrm>
        <a:graphic>
          <a:graphicData uri="http://schemas.openxmlformats.org/presentationml/2006/ole">
            <mc:AlternateContent xmlns:mc="http://schemas.openxmlformats.org/markup-compatibility/2006">
              <mc:Choice xmlns:v="urn:schemas-microsoft-com:vml" Requires="v">
                <p:oleObj spid="_x0000_s94300" name="Equation" r:id="rId4" imgW="2679700" imgH="914400" progId="Equation.3">
                  <p:embed/>
                </p:oleObj>
              </mc:Choice>
              <mc:Fallback>
                <p:oleObj name="Equation" r:id="rId4" imgW="2679700" imgH="914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4953000"/>
                        <a:ext cx="7823200" cy="1752600"/>
                      </a:xfrm>
                      <a:prstGeom prst="rect">
                        <a:avLst/>
                      </a:prstGeom>
                      <a:noFill/>
                      <a:extLst>
                        <a:ext uri="{909E8E84-426E-40DD-AFC4-6F175D3DCCD1}">
                          <a14:hiddenFill xmlns:a14="http://schemas.microsoft.com/office/drawing/2010/main">
                            <a:solidFill>
                              <a:schemeClr val="tx1"/>
                            </a:solidFill>
                          </a14:hiddenFill>
                        </a:ext>
                      </a:extLst>
                    </p:spPr>
                  </p:pic>
                </p:oleObj>
              </mc:Fallback>
            </mc:AlternateContent>
          </a:graphicData>
        </a:graphic>
      </p:graphicFrame>
      <p:sp>
        <p:nvSpPr>
          <p:cNvPr id="492564" name="Rectangle 2"/>
          <p:cNvSpPr>
            <a:spLocks noGrp="1" noChangeArrowheads="1"/>
          </p:cNvSpPr>
          <p:nvPr>
            <p:ph type="title" idx="4294967295"/>
          </p:nvPr>
        </p:nvSpPr>
        <p:spPr/>
        <p:txBody>
          <a:bodyPr>
            <a:normAutofit/>
          </a:bodyPr>
          <a:lstStyle/>
          <a:p>
            <a:pPr eaLnBrk="1" hangingPunct="1"/>
            <a:r>
              <a:rPr lang="en-US" altLang="zh-CN" sz="3600" b="1" smtClean="0">
                <a:solidFill>
                  <a:srgbClr val="0000FF"/>
                </a:solidFill>
                <a:latin typeface="Tahoma" pitchFamily="34" charset="0"/>
              </a:rPr>
              <a:t>2D internal multiple attenuation algorithm</a:t>
            </a:r>
          </a:p>
        </p:txBody>
      </p:sp>
      <p:grpSp>
        <p:nvGrpSpPr>
          <p:cNvPr id="2" name="Group 24"/>
          <p:cNvGrpSpPr>
            <a:grpSpLocks/>
          </p:cNvGrpSpPr>
          <p:nvPr/>
        </p:nvGrpSpPr>
        <p:grpSpPr bwMode="auto">
          <a:xfrm>
            <a:off x="609602" y="2265366"/>
            <a:ext cx="4188884" cy="2230437"/>
            <a:chOff x="288" y="1403"/>
            <a:chExt cx="1979" cy="1405"/>
          </a:xfrm>
        </p:grpSpPr>
        <p:grpSp>
          <p:nvGrpSpPr>
            <p:cNvPr id="3" name="Group 12"/>
            <p:cNvGrpSpPr>
              <a:grpSpLocks/>
            </p:cNvGrpSpPr>
            <p:nvPr/>
          </p:nvGrpSpPr>
          <p:grpSpPr bwMode="auto">
            <a:xfrm>
              <a:off x="510" y="1608"/>
              <a:ext cx="1392" cy="1200"/>
              <a:chOff x="288" y="1680"/>
              <a:chExt cx="1392" cy="1200"/>
            </a:xfrm>
          </p:grpSpPr>
          <p:sp>
            <p:nvSpPr>
              <p:cNvPr id="492569" name="Freeform 13"/>
              <p:cNvSpPr>
                <a:spLocks/>
              </p:cNvSpPr>
              <p:nvPr/>
            </p:nvSpPr>
            <p:spPr bwMode="auto">
              <a:xfrm>
                <a:off x="384" y="1728"/>
                <a:ext cx="1296" cy="895"/>
              </a:xfrm>
              <a:custGeom>
                <a:avLst/>
                <a:gdLst>
                  <a:gd name="T0" fmla="*/ 0 w 1296"/>
                  <a:gd name="T1" fmla="*/ 0 h 895"/>
                  <a:gd name="T2" fmla="*/ 254 w 1296"/>
                  <a:gd name="T3" fmla="*/ 638 h 895"/>
                  <a:gd name="T4" fmla="*/ 490 w 1296"/>
                  <a:gd name="T5" fmla="*/ 247 h 895"/>
                  <a:gd name="T6" fmla="*/ 922 w 1296"/>
                  <a:gd name="T7" fmla="*/ 895 h 895"/>
                  <a:gd name="T8" fmla="*/ 1296 w 1296"/>
                  <a:gd name="T9" fmla="*/ 1 h 895"/>
                  <a:gd name="T10" fmla="*/ 0 60000 65536"/>
                  <a:gd name="T11" fmla="*/ 0 60000 65536"/>
                  <a:gd name="T12" fmla="*/ 0 60000 65536"/>
                  <a:gd name="T13" fmla="*/ 0 60000 65536"/>
                  <a:gd name="T14" fmla="*/ 0 60000 65536"/>
                  <a:gd name="T15" fmla="*/ 0 w 1296"/>
                  <a:gd name="T16" fmla="*/ 0 h 895"/>
                  <a:gd name="T17" fmla="*/ 1296 w 1296"/>
                  <a:gd name="T18" fmla="*/ 895 h 895"/>
                </a:gdLst>
                <a:ahLst/>
                <a:cxnLst>
                  <a:cxn ang="T10">
                    <a:pos x="T0" y="T1"/>
                  </a:cxn>
                  <a:cxn ang="T11">
                    <a:pos x="T2" y="T3"/>
                  </a:cxn>
                  <a:cxn ang="T12">
                    <a:pos x="T4" y="T5"/>
                  </a:cxn>
                  <a:cxn ang="T13">
                    <a:pos x="T6" y="T7"/>
                  </a:cxn>
                  <a:cxn ang="T14">
                    <a:pos x="T8" y="T9"/>
                  </a:cxn>
                </a:cxnLst>
                <a:rect l="T15" t="T16" r="T17" b="T18"/>
                <a:pathLst>
                  <a:path w="1296" h="895">
                    <a:moveTo>
                      <a:pt x="0" y="0"/>
                    </a:moveTo>
                    <a:lnTo>
                      <a:pt x="254" y="638"/>
                    </a:lnTo>
                    <a:lnTo>
                      <a:pt x="490" y="247"/>
                    </a:lnTo>
                    <a:lnTo>
                      <a:pt x="922" y="895"/>
                    </a:lnTo>
                    <a:lnTo>
                      <a:pt x="1296" y="1"/>
                    </a:lnTo>
                  </a:path>
                </a:pathLst>
              </a:custGeom>
              <a:noFill/>
              <a:ln w="28575">
                <a:solidFill>
                  <a:srgbClr val="002060"/>
                </a:solidFill>
                <a:round/>
                <a:headEnd/>
                <a:tailEnd type="triangle" w="med" len="med"/>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21" name="Line 14"/>
              <p:cNvSpPr>
                <a:spLocks noChangeShapeType="1"/>
              </p:cNvSpPr>
              <p:nvPr/>
            </p:nvSpPr>
            <p:spPr bwMode="auto">
              <a:xfrm>
                <a:off x="528" y="2369"/>
                <a:ext cx="192" cy="0"/>
              </a:xfrm>
              <a:prstGeom prst="line">
                <a:avLst/>
              </a:prstGeom>
              <a:noFill/>
              <a:ln w="28575">
                <a:solidFill>
                  <a:schemeClr val="tx2">
                    <a:lumMod val="50000"/>
                  </a:schemeClr>
                </a:solidFill>
                <a:round/>
                <a:headEnd/>
                <a:tailEnd/>
              </a:ln>
              <a:effectLst/>
            </p:spPr>
            <p:txBody>
              <a:bodyPr wrap="none" anchor="ctr"/>
              <a:lstStyle/>
              <a:p>
                <a:pPr algn="ctr" fontAlgn="base">
                  <a:spcBef>
                    <a:spcPct val="0"/>
                  </a:spcBef>
                  <a:spcAft>
                    <a:spcPct val="0"/>
                  </a:spcAft>
                  <a:defRPr/>
                </a:pPr>
                <a:endParaRPr lang="en-US" dirty="0">
                  <a:solidFill>
                    <a:prstClr val="black"/>
                  </a:solidFill>
                  <a:latin typeface="Arial" pitchFamily="34" charset="0"/>
                  <a:cs typeface="Arial" charset="0"/>
                </a:endParaRPr>
              </a:p>
            </p:txBody>
          </p:sp>
          <p:sp>
            <p:nvSpPr>
              <p:cNvPr id="22" name="Line 15"/>
              <p:cNvSpPr>
                <a:spLocks noChangeShapeType="1"/>
              </p:cNvSpPr>
              <p:nvPr/>
            </p:nvSpPr>
            <p:spPr bwMode="auto">
              <a:xfrm>
                <a:off x="768" y="1968"/>
                <a:ext cx="192" cy="0"/>
              </a:xfrm>
              <a:prstGeom prst="line">
                <a:avLst/>
              </a:prstGeom>
              <a:noFill/>
              <a:ln w="28575">
                <a:solidFill>
                  <a:schemeClr val="tx2">
                    <a:lumMod val="50000"/>
                  </a:schemeClr>
                </a:solidFill>
                <a:round/>
                <a:headEnd/>
                <a:tailEnd/>
              </a:ln>
              <a:effectLst/>
            </p:spPr>
            <p:txBody>
              <a:bodyPr wrap="none" anchor="ctr"/>
              <a:lstStyle/>
              <a:p>
                <a:pPr algn="ctr" fontAlgn="base">
                  <a:spcBef>
                    <a:spcPct val="0"/>
                  </a:spcBef>
                  <a:spcAft>
                    <a:spcPct val="0"/>
                  </a:spcAft>
                  <a:defRPr/>
                </a:pPr>
                <a:endParaRPr lang="en-US" dirty="0">
                  <a:solidFill>
                    <a:prstClr val="black"/>
                  </a:solidFill>
                  <a:latin typeface="Arial" pitchFamily="34" charset="0"/>
                  <a:cs typeface="Arial" charset="0"/>
                </a:endParaRPr>
              </a:p>
            </p:txBody>
          </p:sp>
          <p:sp>
            <p:nvSpPr>
              <p:cNvPr id="23" name="Line 16"/>
              <p:cNvSpPr>
                <a:spLocks noChangeShapeType="1"/>
              </p:cNvSpPr>
              <p:nvPr/>
            </p:nvSpPr>
            <p:spPr bwMode="auto">
              <a:xfrm>
                <a:off x="1200" y="2640"/>
                <a:ext cx="192" cy="0"/>
              </a:xfrm>
              <a:prstGeom prst="line">
                <a:avLst/>
              </a:prstGeom>
              <a:noFill/>
              <a:ln w="28575">
                <a:solidFill>
                  <a:schemeClr val="tx2">
                    <a:lumMod val="50000"/>
                  </a:schemeClr>
                </a:solidFill>
                <a:round/>
                <a:headEnd/>
                <a:tailEnd/>
              </a:ln>
              <a:effectLst/>
            </p:spPr>
            <p:txBody>
              <a:bodyPr wrap="none" anchor="ctr"/>
              <a:lstStyle/>
              <a:p>
                <a:pPr algn="ctr" fontAlgn="base">
                  <a:spcBef>
                    <a:spcPct val="0"/>
                  </a:spcBef>
                  <a:spcAft>
                    <a:spcPct val="0"/>
                  </a:spcAft>
                  <a:defRPr/>
                </a:pPr>
                <a:endParaRPr lang="en-US" dirty="0">
                  <a:solidFill>
                    <a:prstClr val="black"/>
                  </a:solidFill>
                  <a:latin typeface="Arial" pitchFamily="34" charset="0"/>
                  <a:cs typeface="Arial" charset="0"/>
                </a:endParaRPr>
              </a:p>
            </p:txBody>
          </p:sp>
          <p:graphicFrame>
            <p:nvGraphicFramePr>
              <p:cNvPr id="492556" name="Object 17"/>
              <p:cNvGraphicFramePr>
                <a:graphicFrameLocks noChangeAspect="1"/>
              </p:cNvGraphicFramePr>
              <p:nvPr/>
            </p:nvGraphicFramePr>
            <p:xfrm>
              <a:off x="288" y="2160"/>
              <a:ext cx="288" cy="432"/>
            </p:xfrm>
            <a:graphic>
              <a:graphicData uri="http://schemas.openxmlformats.org/presentationml/2006/ole">
                <mc:AlternateContent xmlns:mc="http://schemas.openxmlformats.org/markup-compatibility/2006">
                  <mc:Choice xmlns:v="urn:schemas-microsoft-com:vml" Requires="v">
                    <p:oleObj spid="_x0000_s94301" name="Equation" r:id="rId6" imgW="152334" imgH="228501" progId="Equation.DSMT4">
                      <p:embed/>
                    </p:oleObj>
                  </mc:Choice>
                  <mc:Fallback>
                    <p:oleObj name="Equation" r:id="rId6" imgW="152334" imgH="228501"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 y="2160"/>
                            <a:ext cx="288" cy="4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92557" name="Object 18"/>
              <p:cNvGraphicFramePr>
                <a:graphicFrameLocks noChangeAspect="1"/>
              </p:cNvGraphicFramePr>
              <p:nvPr/>
            </p:nvGraphicFramePr>
            <p:xfrm>
              <a:off x="936" y="1680"/>
              <a:ext cx="312" cy="432"/>
            </p:xfrm>
            <a:graphic>
              <a:graphicData uri="http://schemas.openxmlformats.org/presentationml/2006/ole">
                <mc:AlternateContent xmlns:mc="http://schemas.openxmlformats.org/markup-compatibility/2006">
                  <mc:Choice xmlns:v="urn:schemas-microsoft-com:vml" Requires="v">
                    <p:oleObj spid="_x0000_s94302" name="Equation" r:id="rId8" imgW="165028" imgH="228501" progId="Equation.DSMT4">
                      <p:embed/>
                    </p:oleObj>
                  </mc:Choice>
                  <mc:Fallback>
                    <p:oleObj name="Equation" r:id="rId8" imgW="165028" imgH="228501"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6" y="1680"/>
                            <a:ext cx="312" cy="4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92558" name="Object 19"/>
              <p:cNvGraphicFramePr>
                <a:graphicFrameLocks noChangeAspect="1"/>
              </p:cNvGraphicFramePr>
              <p:nvPr/>
            </p:nvGraphicFramePr>
            <p:xfrm>
              <a:off x="1392" y="2448"/>
              <a:ext cx="288" cy="432"/>
            </p:xfrm>
            <a:graphic>
              <a:graphicData uri="http://schemas.openxmlformats.org/presentationml/2006/ole">
                <mc:AlternateContent xmlns:mc="http://schemas.openxmlformats.org/markup-compatibility/2006">
                  <mc:Choice xmlns:v="urn:schemas-microsoft-com:vml" Requires="v">
                    <p:oleObj spid="_x0000_s94303" name="Equation" r:id="rId10" imgW="152334" imgH="228501" progId="Equation.DSMT4">
                      <p:embed/>
                    </p:oleObj>
                  </mc:Choice>
                  <mc:Fallback>
                    <p:oleObj name="Equation" r:id="rId10" imgW="152334" imgH="228501"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92" y="2448"/>
                            <a:ext cx="288" cy="4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92567" name="AutoShape 20"/>
            <p:cNvSpPr>
              <a:spLocks noChangeArrowheads="1"/>
            </p:cNvSpPr>
            <p:nvPr/>
          </p:nvSpPr>
          <p:spPr bwMode="auto">
            <a:xfrm>
              <a:off x="1872" y="1584"/>
              <a:ext cx="96" cy="96"/>
            </a:xfrm>
            <a:prstGeom prst="flowChartMerge">
              <a:avLst/>
            </a:prstGeom>
            <a:solidFill>
              <a:schemeClr val="accent1"/>
            </a:solidFill>
            <a:ln w="9525">
              <a:solidFill>
                <a:srgbClr val="3333FF"/>
              </a:solidFill>
              <a:miter lim="800000"/>
              <a:headEnd/>
              <a:tailEnd/>
            </a:ln>
          </p:spPr>
          <p:txBody>
            <a:bodyPr wrap="none" anchor="ctr"/>
            <a:lstStyle/>
            <a:p>
              <a:pPr algn="ctr" fontAlgn="base">
                <a:spcBef>
                  <a:spcPct val="0"/>
                </a:spcBef>
                <a:spcAft>
                  <a:spcPct val="0"/>
                </a:spcAft>
              </a:pPr>
              <a:endParaRPr lang="en-US">
                <a:solidFill>
                  <a:prstClr val="black"/>
                </a:solidFill>
                <a:latin typeface="Arial" charset="0"/>
                <a:cs typeface="Arial" charset="0"/>
              </a:endParaRPr>
            </a:p>
          </p:txBody>
        </p:sp>
        <p:graphicFrame>
          <p:nvGraphicFramePr>
            <p:cNvPr id="492560" name="Object 21"/>
            <p:cNvGraphicFramePr>
              <a:graphicFrameLocks noChangeAspect="1"/>
            </p:cNvGraphicFramePr>
            <p:nvPr/>
          </p:nvGraphicFramePr>
          <p:xfrm>
            <a:off x="288" y="1403"/>
            <a:ext cx="266" cy="399"/>
          </p:xfrm>
          <a:graphic>
            <a:graphicData uri="http://schemas.openxmlformats.org/presentationml/2006/ole">
              <mc:AlternateContent xmlns:mc="http://schemas.openxmlformats.org/markup-compatibility/2006">
                <mc:Choice xmlns:v="urn:schemas-microsoft-com:vml" Requires="v">
                  <p:oleObj spid="_x0000_s94304" name="Equation" r:id="rId12" imgW="152334" imgH="228501" progId="Equation.DSMT4">
                    <p:embed/>
                  </p:oleObj>
                </mc:Choice>
                <mc:Fallback>
                  <p:oleObj name="Equation" r:id="rId12" imgW="152334" imgH="228501"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8" y="1403"/>
                          <a:ext cx="266" cy="39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92561" name="Object 22"/>
            <p:cNvGraphicFramePr>
              <a:graphicFrameLocks noChangeAspect="1"/>
            </p:cNvGraphicFramePr>
            <p:nvPr/>
          </p:nvGraphicFramePr>
          <p:xfrm>
            <a:off x="1957" y="1403"/>
            <a:ext cx="310" cy="421"/>
          </p:xfrm>
          <a:graphic>
            <a:graphicData uri="http://schemas.openxmlformats.org/presentationml/2006/ole">
              <mc:AlternateContent xmlns:mc="http://schemas.openxmlformats.org/markup-compatibility/2006">
                <mc:Choice xmlns:v="urn:schemas-microsoft-com:vml" Requires="v">
                  <p:oleObj spid="_x0000_s94305" name="Equation" r:id="rId14" imgW="177646" imgH="241091" progId="Equation.DSMT4">
                    <p:embed/>
                  </p:oleObj>
                </mc:Choice>
                <mc:Fallback>
                  <p:oleObj name="Equation" r:id="rId14" imgW="177646" imgH="241091"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57" y="1403"/>
                          <a:ext cx="310" cy="4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2568" name="AutoShape 23"/>
            <p:cNvSpPr>
              <a:spLocks noChangeArrowheads="1"/>
            </p:cNvSpPr>
            <p:nvPr/>
          </p:nvSpPr>
          <p:spPr bwMode="auto">
            <a:xfrm>
              <a:off x="528" y="1536"/>
              <a:ext cx="144" cy="192"/>
            </a:xfrm>
            <a:prstGeom prst="irregularSeal2">
              <a:avLst/>
            </a:prstGeom>
            <a:solidFill>
              <a:srgbClr val="FF0000"/>
            </a:solidFill>
            <a:ln w="9525">
              <a:solidFill>
                <a:schemeClr val="tx1"/>
              </a:solidFill>
              <a:miter lim="800000"/>
              <a:headEnd/>
              <a:tailEnd/>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sp>
        <p:nvSpPr>
          <p:cNvPr id="4" name="Slide Number Placeholder 3"/>
          <p:cNvSpPr>
            <a:spLocks noGrp="1"/>
          </p:cNvSpPr>
          <p:nvPr>
            <p:ph type="sldNum" sz="quarter" idx="12"/>
          </p:nvPr>
        </p:nvSpPr>
        <p:spPr/>
        <p:txBody>
          <a:bodyPr/>
          <a:lstStyle/>
          <a:p>
            <a:fld id="{0F7FF217-659E-FB41-8574-CC8F697A85F1}" type="slidenum">
              <a:rPr lang="en-US" smtClean="0"/>
              <a:t>176</a:t>
            </a:fld>
            <a:endParaRPr lang="en-US"/>
          </a:p>
        </p:txBody>
      </p:sp>
    </p:spTree>
    <p:extLst>
      <p:ext uri="{BB962C8B-B14F-4D97-AF65-F5344CB8AC3E}">
        <p14:creationId xmlns:p14="http://schemas.microsoft.com/office/powerpoint/2010/main" val="1137067181"/>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7FF217-659E-FB41-8574-CC8F697A85F1}" type="slidenum">
              <a:rPr lang="en-US" smtClean="0"/>
              <a:t>177</a:t>
            </a:fld>
            <a:endParaRPr lang="en-US"/>
          </a:p>
        </p:txBody>
      </p:sp>
      <p:sp>
        <p:nvSpPr>
          <p:cNvPr id="5" name="Rectangle 2"/>
          <p:cNvSpPr txBox="1">
            <a:spLocks noChangeArrowheads="1"/>
          </p:cNvSpPr>
          <p:nvPr/>
        </p:nvSpPr>
        <p:spPr>
          <a:xfrm>
            <a:off x="1683175" y="1512324"/>
            <a:ext cx="8424863" cy="1920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b="1" dirty="0" smtClean="0"/>
              <a:t>Internal Multiple Removal in Offshore Brazil Seismic Data Using the Inverse Scattering Series</a:t>
            </a:r>
          </a:p>
        </p:txBody>
      </p:sp>
      <p:sp>
        <p:nvSpPr>
          <p:cNvPr id="6" name="Rectangle 3"/>
          <p:cNvSpPr txBox="1">
            <a:spLocks noChangeArrowheads="1"/>
          </p:cNvSpPr>
          <p:nvPr/>
        </p:nvSpPr>
        <p:spPr>
          <a:xfrm>
            <a:off x="2580891" y="3781364"/>
            <a:ext cx="6400800" cy="695325"/>
          </a:xfrm>
          <a:prstGeom prst="rect">
            <a:avLst/>
          </a:prstGeom>
          <a:effectLst>
            <a:outerShdw blurRad="50800" dist="63500" dir="5400000" algn="ctr" rotWithShape="0">
              <a:schemeClr val="bg2"/>
            </a:outerShdw>
          </a:effectLst>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defRPr/>
            </a:pPr>
            <a:r>
              <a:rPr lang="en-US" b="1" i="1" dirty="0" smtClean="0">
                <a:latin typeface="Arial" pitchFamily="34" charset="0"/>
                <a:cs typeface="Arial" pitchFamily="34" charset="0"/>
              </a:rPr>
              <a:t>Master Thesis</a:t>
            </a:r>
          </a:p>
        </p:txBody>
      </p:sp>
      <p:sp>
        <p:nvSpPr>
          <p:cNvPr id="7" name="Rectangle 5"/>
          <p:cNvSpPr>
            <a:spLocks noChangeArrowheads="1"/>
          </p:cNvSpPr>
          <p:nvPr/>
        </p:nvSpPr>
        <p:spPr bwMode="auto">
          <a:xfrm>
            <a:off x="3338938" y="4476689"/>
            <a:ext cx="5113337" cy="1368425"/>
          </a:xfrm>
          <a:prstGeom prst="rect">
            <a:avLst/>
          </a:prstGeom>
          <a:noFill/>
          <a:ln>
            <a:noFill/>
          </a:ln>
          <a:effectLst>
            <a:outerShdw blurRad="50800" dist="50800" dir="54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gn="ctr" fontAlgn="base">
              <a:spcBef>
                <a:spcPct val="20000"/>
              </a:spcBef>
              <a:spcAft>
                <a:spcPct val="0"/>
              </a:spcAft>
              <a:buClr>
                <a:srgbClr val="FFCC00"/>
              </a:buClr>
              <a:buSzPct val="70000"/>
              <a:buFont typeface="Wingdings" pitchFamily="2" charset="2"/>
              <a:buNone/>
              <a:defRPr/>
            </a:pPr>
            <a:r>
              <a:rPr lang="en-US" sz="2000" b="1" dirty="0">
                <a:latin typeface="Tahoma" pitchFamily="34" charset="0"/>
                <a:ea typeface="Tahoma" pitchFamily="34" charset="0"/>
                <a:cs typeface="Tahoma" pitchFamily="34" charset="0"/>
              </a:rPr>
              <a:t>Andre S. </a:t>
            </a:r>
            <a:r>
              <a:rPr lang="en-US" sz="2000" b="1" dirty="0" smtClean="0">
                <a:latin typeface="Tahoma" pitchFamily="34" charset="0"/>
                <a:ea typeface="Tahoma" pitchFamily="34" charset="0"/>
                <a:cs typeface="Tahoma" pitchFamily="34" charset="0"/>
              </a:rPr>
              <a:t>Ferreira</a:t>
            </a:r>
            <a:endParaRPr lang="en-US" sz="20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99834831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35031" y="1555976"/>
            <a:ext cx="11713633" cy="504031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ndParaRPr>
          </a:p>
        </p:txBody>
      </p:sp>
      <p:sp>
        <p:nvSpPr>
          <p:cNvPr id="39938" name="Rectangle 2"/>
          <p:cNvSpPr>
            <a:spLocks noGrp="1" noRot="1" noChangeArrowheads="1"/>
          </p:cNvSpPr>
          <p:nvPr>
            <p:ph type="title"/>
          </p:nvPr>
        </p:nvSpPr>
        <p:spPr/>
        <p:txBody>
          <a:bodyPr/>
          <a:lstStyle/>
          <a:p>
            <a:pPr eaLnBrk="1" hangingPunct="1">
              <a:defRPr/>
            </a:pPr>
            <a:r>
              <a:rPr lang="en-US" dirty="0" smtClean="0"/>
              <a:t>Multiple attenuation</a:t>
            </a:r>
          </a:p>
        </p:txBody>
      </p:sp>
      <p:sp>
        <p:nvSpPr>
          <p:cNvPr id="39939" name="Rectangle 3"/>
          <p:cNvSpPr>
            <a:spLocks noChangeArrowheads="1"/>
          </p:cNvSpPr>
          <p:nvPr/>
        </p:nvSpPr>
        <p:spPr bwMode="auto">
          <a:xfrm>
            <a:off x="624420" y="1052741"/>
            <a:ext cx="11040533" cy="57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fontAlgn="base">
              <a:spcBef>
                <a:spcPct val="20000"/>
              </a:spcBef>
              <a:spcAft>
                <a:spcPct val="0"/>
              </a:spcAft>
              <a:buClr>
                <a:srgbClr val="FFCC00"/>
              </a:buClr>
              <a:buSzPct val="70000"/>
              <a:buFontTx/>
              <a:buBlip>
                <a:blip r:embed="rId3"/>
              </a:buBlip>
              <a:defRPr/>
            </a:pPr>
            <a:r>
              <a:rPr lang="en-US" sz="2800" dirty="0"/>
              <a:t>Internal multiple attenuation results (stacked sections) </a:t>
            </a:r>
            <a:endParaRPr lang="en-US" sz="2400" dirty="0"/>
          </a:p>
          <a:p>
            <a:pPr marL="742950" lvl="1" indent="-285750" fontAlgn="base">
              <a:spcBef>
                <a:spcPct val="20000"/>
              </a:spcBef>
              <a:spcAft>
                <a:spcPct val="0"/>
              </a:spcAft>
              <a:buClr>
                <a:srgbClr val="A886E0"/>
              </a:buClr>
              <a:buSzPct val="70000"/>
              <a:buFont typeface="Wingdings" pitchFamily="2" charset="2"/>
              <a:buChar char="n"/>
              <a:defRPr/>
            </a:pPr>
            <a:endParaRPr lang="en-US" sz="2400" dirty="0">
              <a:solidFill>
                <a:srgbClr val="FFFFFF"/>
              </a:solidFill>
              <a:effectLst>
                <a:outerShdw blurRad="38100" dist="38100" dir="2700000" algn="tl">
                  <a:srgbClr val="000000"/>
                </a:outerShdw>
              </a:effectLst>
            </a:endParaRPr>
          </a:p>
        </p:txBody>
      </p:sp>
      <p:pic>
        <p:nvPicPr>
          <p:cNvPr id="34821"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997" y="1627411"/>
            <a:ext cx="11463867"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9013365" y="1790928"/>
            <a:ext cx="1265767" cy="46402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ndParaRPr>
          </a:p>
        </p:txBody>
      </p:sp>
      <p:sp>
        <p:nvSpPr>
          <p:cNvPr id="2" name="Slide Number Placeholder 1"/>
          <p:cNvSpPr>
            <a:spLocks noGrp="1"/>
          </p:cNvSpPr>
          <p:nvPr>
            <p:ph type="sldNum" sz="quarter" idx="11"/>
          </p:nvPr>
        </p:nvSpPr>
        <p:spPr/>
        <p:txBody>
          <a:bodyPr/>
          <a:lstStyle/>
          <a:p>
            <a:pPr>
              <a:defRPr/>
            </a:pPr>
            <a:fld id="{826A24B0-F646-4CA9-B9F0-8A2DB0FAE334}" type="slidenum">
              <a:rPr lang="en-US" smtClean="0">
                <a:solidFill>
                  <a:srgbClr val="FFFFFF"/>
                </a:solidFill>
              </a:rPr>
              <a:pPr>
                <a:defRPr/>
              </a:pPr>
              <a:t>178</a:t>
            </a:fld>
            <a:endParaRPr lang="en-US" dirty="0">
              <a:solidFill>
                <a:srgbClr val="FFFFFF"/>
              </a:solidFill>
            </a:endParaRPr>
          </a:p>
        </p:txBody>
      </p:sp>
    </p:spTree>
    <p:extLst>
      <p:ext uri="{BB962C8B-B14F-4D97-AF65-F5344CB8AC3E}">
        <p14:creationId xmlns:p14="http://schemas.microsoft.com/office/powerpoint/2010/main" val="3706226746"/>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35031" y="1555976"/>
            <a:ext cx="11713633" cy="504031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ndParaRPr>
          </a:p>
        </p:txBody>
      </p:sp>
      <p:sp>
        <p:nvSpPr>
          <p:cNvPr id="39938" name="Rectangle 2"/>
          <p:cNvSpPr>
            <a:spLocks noGrp="1" noRot="1" noChangeArrowheads="1"/>
          </p:cNvSpPr>
          <p:nvPr>
            <p:ph type="title"/>
          </p:nvPr>
        </p:nvSpPr>
        <p:spPr/>
        <p:txBody>
          <a:bodyPr/>
          <a:lstStyle/>
          <a:p>
            <a:pPr eaLnBrk="1" hangingPunct="1">
              <a:defRPr/>
            </a:pPr>
            <a:r>
              <a:rPr lang="en-US" dirty="0" smtClean="0"/>
              <a:t>Multiple attenuation</a:t>
            </a:r>
          </a:p>
        </p:txBody>
      </p:sp>
      <p:sp>
        <p:nvSpPr>
          <p:cNvPr id="39939" name="Rectangle 3"/>
          <p:cNvSpPr>
            <a:spLocks noChangeArrowheads="1"/>
          </p:cNvSpPr>
          <p:nvPr/>
        </p:nvSpPr>
        <p:spPr bwMode="auto">
          <a:xfrm>
            <a:off x="624420" y="1052741"/>
            <a:ext cx="11040533" cy="57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fontAlgn="base">
              <a:spcBef>
                <a:spcPct val="20000"/>
              </a:spcBef>
              <a:spcAft>
                <a:spcPct val="0"/>
              </a:spcAft>
              <a:buClr>
                <a:srgbClr val="FFCC00"/>
              </a:buClr>
              <a:buSzPct val="70000"/>
              <a:buFontTx/>
              <a:buBlip>
                <a:blip r:embed="rId3"/>
              </a:buBlip>
              <a:defRPr/>
            </a:pPr>
            <a:r>
              <a:rPr lang="en-US" sz="2800" dirty="0"/>
              <a:t>Internal multiple attenuation results (stacked sections) </a:t>
            </a:r>
            <a:endParaRPr lang="en-US" sz="2400" dirty="0"/>
          </a:p>
          <a:p>
            <a:pPr marL="742950" lvl="1" indent="-285750" fontAlgn="base">
              <a:spcBef>
                <a:spcPct val="20000"/>
              </a:spcBef>
              <a:spcAft>
                <a:spcPct val="0"/>
              </a:spcAft>
              <a:buClr>
                <a:srgbClr val="A886E0"/>
              </a:buClr>
              <a:buSzPct val="70000"/>
              <a:buFont typeface="Wingdings" pitchFamily="2" charset="2"/>
              <a:buChar char="n"/>
              <a:defRPr/>
            </a:pPr>
            <a:endParaRPr lang="en-US" sz="2400" dirty="0">
              <a:solidFill>
                <a:srgbClr val="FFFFFF"/>
              </a:solidFill>
              <a:effectLst>
                <a:outerShdw blurRad="38100" dist="38100" dir="2700000" algn="tl">
                  <a:srgbClr val="000000"/>
                </a:outerShdw>
              </a:effectLst>
            </a:endParaRPr>
          </a:p>
        </p:txBody>
      </p:sp>
      <p:pic>
        <p:nvPicPr>
          <p:cNvPr id="35845"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997" y="1627411"/>
            <a:ext cx="11463867"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00665" y="1781403"/>
            <a:ext cx="1291167" cy="465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9013365" y="1790928"/>
            <a:ext cx="1265767" cy="46402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ndParaRPr>
          </a:p>
        </p:txBody>
      </p:sp>
      <p:sp>
        <p:nvSpPr>
          <p:cNvPr id="2" name="Slide Number Placeholder 1"/>
          <p:cNvSpPr>
            <a:spLocks noGrp="1"/>
          </p:cNvSpPr>
          <p:nvPr>
            <p:ph type="sldNum" sz="quarter" idx="11"/>
          </p:nvPr>
        </p:nvSpPr>
        <p:spPr/>
        <p:txBody>
          <a:bodyPr/>
          <a:lstStyle/>
          <a:p>
            <a:pPr>
              <a:defRPr/>
            </a:pPr>
            <a:fld id="{826A24B0-F646-4CA9-B9F0-8A2DB0FAE334}" type="slidenum">
              <a:rPr lang="en-US" smtClean="0">
                <a:solidFill>
                  <a:srgbClr val="FFFFFF"/>
                </a:solidFill>
              </a:rPr>
              <a:pPr>
                <a:defRPr/>
              </a:pPr>
              <a:t>179</a:t>
            </a:fld>
            <a:endParaRPr lang="en-US" dirty="0">
              <a:solidFill>
                <a:srgbClr val="FFFFFF"/>
              </a:solidFill>
            </a:endParaRPr>
          </a:p>
        </p:txBody>
      </p:sp>
    </p:spTree>
    <p:extLst>
      <p:ext uri="{BB962C8B-B14F-4D97-AF65-F5344CB8AC3E}">
        <p14:creationId xmlns:p14="http://schemas.microsoft.com/office/powerpoint/2010/main" val="22255808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7FF217-659E-FB41-8574-CC8F697A85F1}" type="slidenum">
              <a:rPr lang="en-US" smtClean="0"/>
              <a:t>18</a:t>
            </a:fld>
            <a:endParaRPr lang="en-US"/>
          </a:p>
        </p:txBody>
      </p:sp>
      <p:sp>
        <p:nvSpPr>
          <p:cNvPr id="3" name="TextBox 2"/>
          <p:cNvSpPr txBox="1"/>
          <p:nvPr/>
        </p:nvSpPr>
        <p:spPr>
          <a:xfrm>
            <a:off x="682580" y="759856"/>
            <a:ext cx="10496283" cy="954107"/>
          </a:xfrm>
          <a:prstGeom prst="rect">
            <a:avLst/>
          </a:prstGeom>
          <a:noFill/>
        </p:spPr>
        <p:txBody>
          <a:bodyPr wrap="square" rtlCol="0">
            <a:spAutoFit/>
          </a:bodyPr>
          <a:lstStyle/>
          <a:p>
            <a:r>
              <a:rPr lang="en-US" sz="2800" b="1" dirty="0" smtClean="0"/>
              <a:t>Two basic types/categories of TOOLS are developed and delivered to address pressing and prioritized seismic challenges </a:t>
            </a:r>
            <a:endParaRPr lang="en-US" sz="2800" b="1" dirty="0"/>
          </a:p>
        </p:txBody>
      </p:sp>
      <p:sp>
        <p:nvSpPr>
          <p:cNvPr id="4" name="TextBox 3"/>
          <p:cNvSpPr txBox="1"/>
          <p:nvPr/>
        </p:nvSpPr>
        <p:spPr>
          <a:xfrm>
            <a:off x="546280" y="1860071"/>
            <a:ext cx="11267768" cy="4031873"/>
          </a:xfrm>
          <a:prstGeom prst="rect">
            <a:avLst/>
          </a:prstGeom>
          <a:noFill/>
        </p:spPr>
        <p:txBody>
          <a:bodyPr wrap="square" rtlCol="0">
            <a:spAutoFit/>
          </a:bodyPr>
          <a:lstStyle/>
          <a:p>
            <a:pPr marL="342900" indent="-342900">
              <a:buFont typeface="+mj-lt"/>
              <a:buAutoNum type="arabicPeriod"/>
            </a:pPr>
            <a:r>
              <a:rPr lang="en-US" sz="3200" dirty="0" smtClean="0"/>
              <a:t> Green’s theorem for</a:t>
            </a:r>
          </a:p>
          <a:p>
            <a:pPr marL="800100" lvl="1" indent="-342900">
              <a:buFont typeface="+mj-lt"/>
              <a:buAutoNum type="arabicParenR"/>
            </a:pPr>
            <a:r>
              <a:rPr lang="en-US" sz="2400" dirty="0" smtClean="0"/>
              <a:t>Wavefield </a:t>
            </a:r>
            <a:r>
              <a:rPr lang="en-US" sz="2400" u="sng" dirty="0" smtClean="0"/>
              <a:t>separation without subsurface information</a:t>
            </a:r>
          </a:p>
          <a:p>
            <a:pPr marL="800100" lvl="1" indent="-342900">
              <a:buFont typeface="+mj-lt"/>
              <a:buAutoNum type="arabicParenR"/>
            </a:pPr>
            <a:r>
              <a:rPr lang="en-US" sz="2400" dirty="0" smtClean="0"/>
              <a:t>Wavefield </a:t>
            </a:r>
            <a:r>
              <a:rPr lang="en-US" sz="2400" u="sng" dirty="0" smtClean="0"/>
              <a:t>prediction with subsurface information </a:t>
            </a:r>
            <a:r>
              <a:rPr lang="en-US" sz="2400" dirty="0" smtClean="0"/>
              <a:t>(for Stolt extended Claerbout III migration)</a:t>
            </a:r>
          </a:p>
          <a:p>
            <a:pPr marL="342900" indent="-342900">
              <a:buFont typeface="+mj-lt"/>
              <a:buAutoNum type="arabicPeriod"/>
            </a:pPr>
            <a:r>
              <a:rPr lang="en-US" sz="3200" dirty="0" smtClean="0"/>
              <a:t>Inverse Scattering Subseries, </a:t>
            </a:r>
            <a:r>
              <a:rPr lang="en-US" sz="3200" u="sng" dirty="0" smtClean="0"/>
              <a:t>without subsurface information </a:t>
            </a:r>
            <a:r>
              <a:rPr lang="en-US" sz="3200" dirty="0" smtClean="0"/>
              <a:t>for</a:t>
            </a:r>
          </a:p>
          <a:p>
            <a:pPr marL="971550" lvl="1" indent="-514350">
              <a:buFont typeface="+mj-lt"/>
              <a:buAutoNum type="arabicParenR"/>
            </a:pPr>
            <a:r>
              <a:rPr lang="en-US" sz="2400" dirty="0" smtClean="0"/>
              <a:t>Free surface multiple removal</a:t>
            </a:r>
          </a:p>
          <a:p>
            <a:pPr marL="971550" lvl="1" indent="-514350">
              <a:buFont typeface="+mj-lt"/>
              <a:buAutoNum type="arabicParenR"/>
            </a:pPr>
            <a:r>
              <a:rPr lang="en-US" sz="2400" dirty="0" smtClean="0"/>
              <a:t>Internal multiple attenuation and elimination</a:t>
            </a:r>
          </a:p>
          <a:p>
            <a:pPr marL="971550" lvl="1" indent="-514350">
              <a:buFont typeface="+mj-lt"/>
              <a:buAutoNum type="arabicParenR"/>
            </a:pPr>
            <a:r>
              <a:rPr lang="en-US" sz="2400" dirty="0" smtClean="0"/>
              <a:t>Depth imaging</a:t>
            </a:r>
          </a:p>
          <a:p>
            <a:pPr marL="971550" lvl="1" indent="-514350">
              <a:buFont typeface="+mj-lt"/>
              <a:buAutoNum type="arabicParenR"/>
            </a:pPr>
            <a:r>
              <a:rPr lang="en-US" sz="2400" dirty="0" smtClean="0"/>
              <a:t>Non liner direct amplitude analysis</a:t>
            </a:r>
          </a:p>
          <a:p>
            <a:pPr marL="971550" lvl="1" indent="-514350">
              <a:buFont typeface="+mj-lt"/>
              <a:buAutoNum type="arabicParenR"/>
            </a:pPr>
            <a:r>
              <a:rPr lang="en-US" sz="2400" dirty="0" smtClean="0"/>
              <a:t>Q compensation without Q </a:t>
            </a:r>
            <a:endParaRPr lang="en-US" sz="2400" dirty="0"/>
          </a:p>
        </p:txBody>
      </p:sp>
    </p:spTree>
    <p:extLst>
      <p:ext uri="{BB962C8B-B14F-4D97-AF65-F5344CB8AC3E}">
        <p14:creationId xmlns:p14="http://schemas.microsoft.com/office/powerpoint/2010/main" val="292147873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rrowheads="1"/>
          </p:cNvSpPr>
          <p:nvPr>
            <p:ph type="title"/>
          </p:nvPr>
        </p:nvSpPr>
        <p:spPr/>
        <p:txBody>
          <a:bodyPr/>
          <a:lstStyle/>
          <a:p>
            <a:pPr eaLnBrk="1" hangingPunct="1">
              <a:defRPr/>
            </a:pPr>
            <a:r>
              <a:rPr lang="pt-BR" dirty="0" smtClean="0"/>
              <a:t>Conclusions</a:t>
            </a:r>
            <a:endParaRPr lang="en-US" dirty="0" smtClean="0"/>
          </a:p>
        </p:txBody>
      </p:sp>
      <p:sp>
        <p:nvSpPr>
          <p:cNvPr id="41987" name="Rectangle 3"/>
          <p:cNvSpPr>
            <a:spLocks noChangeArrowheads="1"/>
          </p:cNvSpPr>
          <p:nvPr/>
        </p:nvSpPr>
        <p:spPr bwMode="auto">
          <a:xfrm>
            <a:off x="624421" y="1124744"/>
            <a:ext cx="11423649" cy="554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fontAlgn="base">
              <a:spcBef>
                <a:spcPct val="20000"/>
              </a:spcBef>
              <a:spcAft>
                <a:spcPct val="0"/>
              </a:spcAft>
              <a:buClr>
                <a:srgbClr val="FFCC00"/>
              </a:buClr>
              <a:buSzPct val="70000"/>
              <a:buFontTx/>
              <a:buBlip>
                <a:blip r:embed="rId3"/>
              </a:buBlip>
              <a:defRPr/>
            </a:pPr>
            <a:r>
              <a:rPr lang="en-US" sz="2800" dirty="0"/>
              <a:t>Multiple removal/attenuation is a major problem in seismic exploration</a:t>
            </a:r>
          </a:p>
          <a:p>
            <a:pPr marL="342900" indent="-342900" fontAlgn="base">
              <a:spcBef>
                <a:spcPct val="20000"/>
              </a:spcBef>
              <a:spcAft>
                <a:spcPct val="0"/>
              </a:spcAft>
              <a:buClr>
                <a:srgbClr val="FFCC00"/>
              </a:buClr>
              <a:buSzPct val="70000"/>
              <a:buFontTx/>
              <a:buBlip>
                <a:blip r:embed="rId3"/>
              </a:buBlip>
              <a:defRPr/>
            </a:pPr>
            <a:r>
              <a:rPr lang="pt-BR" sz="2800" dirty="0"/>
              <a:t>Free surface multiple removal results</a:t>
            </a:r>
          </a:p>
          <a:p>
            <a:pPr marL="742950" lvl="1" indent="-285750" fontAlgn="base">
              <a:spcBef>
                <a:spcPct val="20000"/>
              </a:spcBef>
              <a:spcAft>
                <a:spcPct val="0"/>
              </a:spcAft>
              <a:buClr>
                <a:srgbClr val="A886E0"/>
              </a:buClr>
              <a:buSzPct val="70000"/>
              <a:buFontTx/>
              <a:buBlip>
                <a:blip r:embed="rId3"/>
              </a:buBlip>
              <a:defRPr/>
            </a:pPr>
            <a:r>
              <a:rPr lang="pt-BR" sz="2400" dirty="0"/>
              <a:t>Multiple prediction is excellent</a:t>
            </a:r>
          </a:p>
          <a:p>
            <a:pPr marL="1200150" lvl="2" indent="-285750" fontAlgn="base">
              <a:spcBef>
                <a:spcPct val="20000"/>
              </a:spcBef>
              <a:spcAft>
                <a:spcPct val="0"/>
              </a:spcAft>
              <a:buClr>
                <a:srgbClr val="A886E0"/>
              </a:buClr>
              <a:buSzPct val="70000"/>
              <a:buFontTx/>
              <a:buBlip>
                <a:blip r:embed="rId3"/>
              </a:buBlip>
              <a:defRPr/>
            </a:pPr>
            <a:r>
              <a:rPr lang="pt-BR" sz="2000" dirty="0"/>
              <a:t>Improved when source wavelet information was provided</a:t>
            </a:r>
          </a:p>
          <a:p>
            <a:pPr marL="742950" lvl="1" indent="-285750" fontAlgn="base">
              <a:spcBef>
                <a:spcPct val="20000"/>
              </a:spcBef>
              <a:spcAft>
                <a:spcPct val="0"/>
              </a:spcAft>
              <a:buClr>
                <a:srgbClr val="A886E0"/>
              </a:buClr>
              <a:buSzPct val="70000"/>
              <a:buFontTx/>
              <a:buBlip>
                <a:blip r:embed="rId3"/>
              </a:buBlip>
              <a:defRPr/>
            </a:pPr>
            <a:r>
              <a:rPr lang="pt-BR" sz="2400" dirty="0"/>
              <a:t>Anti-alias filter application is important</a:t>
            </a:r>
          </a:p>
          <a:p>
            <a:pPr marL="742950" lvl="1" indent="-285750" fontAlgn="base">
              <a:spcBef>
                <a:spcPct val="20000"/>
              </a:spcBef>
              <a:spcAft>
                <a:spcPct val="0"/>
              </a:spcAft>
              <a:buClr>
                <a:srgbClr val="A886E0"/>
              </a:buClr>
              <a:buSzPct val="70000"/>
              <a:buFontTx/>
              <a:buBlip>
                <a:blip r:embed="rId3"/>
              </a:buBlip>
              <a:defRPr/>
            </a:pPr>
            <a:r>
              <a:rPr lang="pt-BR" sz="2400" dirty="0"/>
              <a:t>Multiples from 3D structures are attenuated but not removed</a:t>
            </a:r>
          </a:p>
          <a:p>
            <a:pPr marL="742950" lvl="1" indent="-285750" fontAlgn="base">
              <a:spcBef>
                <a:spcPct val="20000"/>
              </a:spcBef>
              <a:spcAft>
                <a:spcPct val="0"/>
              </a:spcAft>
              <a:buClr>
                <a:srgbClr val="A886E0"/>
              </a:buClr>
              <a:buSzPct val="70000"/>
              <a:buFontTx/>
              <a:buBlip>
                <a:blip r:embed="rId3"/>
              </a:buBlip>
              <a:defRPr/>
            </a:pPr>
            <a:r>
              <a:rPr lang="pt-BR" sz="2400" dirty="0"/>
              <a:t>Adaptive subtraction required</a:t>
            </a:r>
            <a:endParaRPr lang="en-US" sz="2400" dirty="0"/>
          </a:p>
          <a:p>
            <a:pPr marL="342900" indent="-342900" fontAlgn="base">
              <a:spcBef>
                <a:spcPct val="20000"/>
              </a:spcBef>
              <a:spcAft>
                <a:spcPct val="0"/>
              </a:spcAft>
              <a:buClr>
                <a:srgbClr val="FFCC00"/>
              </a:buClr>
              <a:buSzPct val="70000"/>
              <a:buFontTx/>
              <a:buBlip>
                <a:blip r:embed="rId3"/>
              </a:buBlip>
              <a:defRPr/>
            </a:pPr>
            <a:r>
              <a:rPr lang="en-US" sz="2800" dirty="0"/>
              <a:t>Internal multiple attenuation results</a:t>
            </a:r>
          </a:p>
          <a:p>
            <a:pPr marL="742950" lvl="1" indent="-285750" fontAlgn="base">
              <a:spcBef>
                <a:spcPct val="20000"/>
              </a:spcBef>
              <a:spcAft>
                <a:spcPct val="0"/>
              </a:spcAft>
              <a:buClr>
                <a:srgbClr val="A886E0"/>
              </a:buClr>
              <a:buSzPct val="70000"/>
              <a:buFontTx/>
              <a:buBlip>
                <a:blip r:embed="rId3"/>
              </a:buBlip>
              <a:defRPr/>
            </a:pPr>
            <a:r>
              <a:rPr lang="pt-BR" sz="2400" dirty="0"/>
              <a:t>Multiple prediction is excellent</a:t>
            </a:r>
          </a:p>
          <a:p>
            <a:pPr marL="742950" lvl="1" indent="-285750" fontAlgn="base">
              <a:spcBef>
                <a:spcPct val="20000"/>
              </a:spcBef>
              <a:spcAft>
                <a:spcPct val="0"/>
              </a:spcAft>
              <a:buClr>
                <a:srgbClr val="A886E0"/>
              </a:buClr>
              <a:buSzPct val="70000"/>
              <a:buFontTx/>
              <a:buBlip>
                <a:blip r:embed="rId3"/>
              </a:buBlip>
              <a:defRPr/>
            </a:pPr>
            <a:r>
              <a:rPr lang="pt-BR" sz="2400" dirty="0"/>
              <a:t>Very high computer cost (both CPU time and memory)</a:t>
            </a:r>
          </a:p>
          <a:p>
            <a:pPr marL="742950" lvl="1" indent="-285750" fontAlgn="base">
              <a:spcBef>
                <a:spcPct val="20000"/>
              </a:spcBef>
              <a:spcAft>
                <a:spcPct val="0"/>
              </a:spcAft>
              <a:buClr>
                <a:srgbClr val="A886E0"/>
              </a:buClr>
              <a:buSzPct val="70000"/>
              <a:buFontTx/>
              <a:buBlip>
                <a:blip r:embed="rId3"/>
              </a:buBlip>
              <a:defRPr/>
            </a:pPr>
            <a:r>
              <a:rPr lang="pt-BR" sz="2400" dirty="0"/>
              <a:t>Adaptive subtraction required</a:t>
            </a:r>
            <a:endParaRPr lang="en-US" sz="2400" dirty="0"/>
          </a:p>
        </p:txBody>
      </p:sp>
      <p:sp>
        <p:nvSpPr>
          <p:cNvPr id="2" name="Slide Number Placeholder 1"/>
          <p:cNvSpPr>
            <a:spLocks noGrp="1"/>
          </p:cNvSpPr>
          <p:nvPr>
            <p:ph type="sldNum" sz="quarter" idx="11"/>
          </p:nvPr>
        </p:nvSpPr>
        <p:spPr/>
        <p:txBody>
          <a:bodyPr/>
          <a:lstStyle/>
          <a:p>
            <a:pPr>
              <a:defRPr/>
            </a:pPr>
            <a:fld id="{826A24B0-F646-4CA9-B9F0-8A2DB0FAE334}" type="slidenum">
              <a:rPr lang="en-US" smtClean="0">
                <a:solidFill>
                  <a:srgbClr val="FFFFFF"/>
                </a:solidFill>
              </a:rPr>
              <a:pPr>
                <a:defRPr/>
              </a:pPr>
              <a:t>180</a:t>
            </a:fld>
            <a:endParaRPr lang="en-US" dirty="0">
              <a:solidFill>
                <a:srgbClr val="FFFFFF"/>
              </a:solidFill>
            </a:endParaRPr>
          </a:p>
        </p:txBody>
      </p:sp>
    </p:spTree>
    <p:extLst>
      <p:ext uri="{BB962C8B-B14F-4D97-AF65-F5344CB8AC3E}">
        <p14:creationId xmlns:p14="http://schemas.microsoft.com/office/powerpoint/2010/main" val="1613836292"/>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rrowheads="1"/>
          </p:cNvSpPr>
          <p:nvPr>
            <p:ph type="title"/>
          </p:nvPr>
        </p:nvSpPr>
        <p:spPr/>
        <p:txBody>
          <a:bodyPr/>
          <a:lstStyle/>
          <a:p>
            <a:pPr eaLnBrk="1" hangingPunct="1">
              <a:defRPr/>
            </a:pPr>
            <a:r>
              <a:rPr lang="pt-BR" dirty="0" smtClean="0"/>
              <a:t>Conclusions</a:t>
            </a:r>
            <a:endParaRPr lang="en-US" dirty="0" smtClean="0"/>
          </a:p>
        </p:txBody>
      </p:sp>
      <p:sp>
        <p:nvSpPr>
          <p:cNvPr id="41987" name="Rectangle 3"/>
          <p:cNvSpPr>
            <a:spLocks noChangeArrowheads="1"/>
          </p:cNvSpPr>
          <p:nvPr/>
        </p:nvSpPr>
        <p:spPr bwMode="auto">
          <a:xfrm>
            <a:off x="624421" y="1197818"/>
            <a:ext cx="11423649" cy="3311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fontAlgn="base">
              <a:spcBef>
                <a:spcPct val="20000"/>
              </a:spcBef>
              <a:spcAft>
                <a:spcPct val="0"/>
              </a:spcAft>
              <a:buClr>
                <a:srgbClr val="FFCC00"/>
              </a:buClr>
              <a:buSzPct val="70000"/>
              <a:buFontTx/>
              <a:buBlip>
                <a:blip r:embed="rId3"/>
              </a:buBlip>
              <a:defRPr/>
            </a:pPr>
            <a:r>
              <a:rPr lang="en-US" sz="2800" dirty="0"/>
              <a:t>ISS methods were able to attenuate both free surface and internal multiples in a very complex situation</a:t>
            </a:r>
          </a:p>
          <a:p>
            <a:pPr marL="742950" lvl="1" indent="-285750" fontAlgn="base">
              <a:spcBef>
                <a:spcPct val="20000"/>
              </a:spcBef>
              <a:spcAft>
                <a:spcPct val="0"/>
              </a:spcAft>
              <a:buClr>
                <a:srgbClr val="A886E0"/>
              </a:buClr>
              <a:buSzPct val="70000"/>
              <a:buFontTx/>
              <a:buBlip>
                <a:blip r:embed="rId3"/>
              </a:buBlip>
              <a:defRPr/>
            </a:pPr>
            <a:r>
              <a:rPr lang="en-US" sz="2400" dirty="0"/>
              <a:t>No a priori information about the dataset is necessary</a:t>
            </a:r>
          </a:p>
          <a:p>
            <a:pPr marL="742950" lvl="1" indent="-285750" fontAlgn="base">
              <a:spcBef>
                <a:spcPct val="20000"/>
              </a:spcBef>
              <a:spcAft>
                <a:spcPct val="0"/>
              </a:spcAft>
              <a:buClr>
                <a:srgbClr val="A886E0"/>
              </a:buClr>
              <a:buSzPct val="70000"/>
              <a:buFontTx/>
              <a:buBlip>
                <a:blip r:embed="rId3"/>
              </a:buBlip>
              <a:defRPr/>
            </a:pPr>
            <a:r>
              <a:rPr lang="pt-BR" sz="2400" dirty="0"/>
              <a:t>No other tested method was able to attenuate the sequence of internal multiples below the salt layers</a:t>
            </a:r>
          </a:p>
          <a:p>
            <a:pPr marL="742950" lvl="1" indent="-285750" fontAlgn="base">
              <a:spcBef>
                <a:spcPct val="20000"/>
              </a:spcBef>
              <a:spcAft>
                <a:spcPct val="0"/>
              </a:spcAft>
              <a:buClr>
                <a:srgbClr val="A886E0"/>
              </a:buClr>
              <a:buSzPct val="70000"/>
              <a:buFontTx/>
              <a:buBlip>
                <a:blip r:embed="rId3"/>
              </a:buBlip>
              <a:defRPr/>
            </a:pPr>
            <a:r>
              <a:rPr lang="pt-BR" sz="2400" dirty="0"/>
              <a:t>High computer cost (internal multiples)</a:t>
            </a:r>
          </a:p>
          <a:p>
            <a:pPr marL="742950" lvl="1" indent="-285750" fontAlgn="base">
              <a:spcBef>
                <a:spcPct val="20000"/>
              </a:spcBef>
              <a:spcAft>
                <a:spcPct val="0"/>
              </a:spcAft>
              <a:buClr>
                <a:srgbClr val="A886E0"/>
              </a:buClr>
              <a:buSzPct val="70000"/>
              <a:buFontTx/>
              <a:buBlip>
                <a:blip r:embed="rId3"/>
              </a:buBlip>
              <a:defRPr/>
            </a:pPr>
            <a:r>
              <a:rPr lang="pt-BR" sz="2400" dirty="0"/>
              <a:t>Adaptive subtraction requirement</a:t>
            </a:r>
            <a:endParaRPr lang="en-US" sz="2400" dirty="0"/>
          </a:p>
          <a:p>
            <a:pPr marL="342900" indent="-342900" fontAlgn="base">
              <a:spcBef>
                <a:spcPct val="20000"/>
              </a:spcBef>
              <a:spcAft>
                <a:spcPct val="0"/>
              </a:spcAft>
              <a:buClr>
                <a:srgbClr val="FFCC00"/>
              </a:buClr>
              <a:buSzPct val="70000"/>
              <a:buFont typeface="Wingdings" pitchFamily="2" charset="2"/>
              <a:buChar char="n"/>
              <a:defRPr/>
            </a:pPr>
            <a:endParaRPr lang="en-US" sz="2800" dirty="0">
              <a:solidFill>
                <a:srgbClr val="FFFFFF"/>
              </a:solidFill>
              <a:effectLst>
                <a:outerShdw blurRad="38100" dist="38100" dir="2700000" algn="tl">
                  <a:srgbClr val="000000"/>
                </a:outerShdw>
              </a:effectLst>
            </a:endParaRPr>
          </a:p>
        </p:txBody>
      </p:sp>
      <p:sp>
        <p:nvSpPr>
          <p:cNvPr id="2" name="Slide Number Placeholder 1"/>
          <p:cNvSpPr>
            <a:spLocks noGrp="1"/>
          </p:cNvSpPr>
          <p:nvPr>
            <p:ph type="sldNum" sz="quarter" idx="11"/>
          </p:nvPr>
        </p:nvSpPr>
        <p:spPr/>
        <p:txBody>
          <a:bodyPr/>
          <a:lstStyle/>
          <a:p>
            <a:pPr>
              <a:defRPr/>
            </a:pPr>
            <a:fld id="{826A24B0-F646-4CA9-B9F0-8A2DB0FAE334}" type="slidenum">
              <a:rPr lang="en-US" smtClean="0">
                <a:solidFill>
                  <a:srgbClr val="FFFFFF"/>
                </a:solidFill>
              </a:rPr>
              <a:pPr>
                <a:defRPr/>
              </a:pPr>
              <a:t>181</a:t>
            </a:fld>
            <a:endParaRPr lang="en-US" dirty="0">
              <a:solidFill>
                <a:srgbClr val="FFFFFF"/>
              </a:solidFill>
            </a:endParaRPr>
          </a:p>
        </p:txBody>
      </p:sp>
    </p:spTree>
    <p:extLst>
      <p:ext uri="{BB962C8B-B14F-4D97-AF65-F5344CB8AC3E}">
        <p14:creationId xmlns:p14="http://schemas.microsoft.com/office/powerpoint/2010/main" val="3366690998"/>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a:xfrm>
            <a:off x="609600" y="76200"/>
            <a:ext cx="10972800" cy="1143000"/>
          </a:xfrm>
        </p:spPr>
        <p:txBody>
          <a:bodyPr>
            <a:normAutofit/>
          </a:bodyPr>
          <a:lstStyle/>
          <a:p>
            <a:pPr eaLnBrk="1" hangingPunct="1"/>
            <a:r>
              <a:rPr lang="en-US" altLang="zh-CN" dirty="0" smtClean="0">
                <a:solidFill>
                  <a:srgbClr val="0000FF"/>
                </a:solidFill>
              </a:rPr>
              <a:t>Land application of ISS internal multiple</a:t>
            </a:r>
          </a:p>
        </p:txBody>
      </p:sp>
      <p:sp>
        <p:nvSpPr>
          <p:cNvPr id="41986" name="Rectangle 3"/>
          <p:cNvSpPr>
            <a:spLocks noGrp="1" noChangeArrowheads="1"/>
          </p:cNvSpPr>
          <p:nvPr>
            <p:ph type="body" idx="1"/>
          </p:nvPr>
        </p:nvSpPr>
        <p:spPr>
          <a:xfrm>
            <a:off x="508000" y="1524000"/>
            <a:ext cx="11480800" cy="4495800"/>
          </a:xfrm>
        </p:spPr>
        <p:txBody>
          <a:bodyPr>
            <a:normAutofit/>
          </a:bodyPr>
          <a:lstStyle/>
          <a:p>
            <a:pPr marL="0" indent="0" eaLnBrk="1" hangingPunct="1">
              <a:buNone/>
            </a:pPr>
            <a:r>
              <a:rPr lang="en-US" altLang="zh-CN" sz="2600" dirty="0" smtClean="0"/>
              <a:t>“Their (ISS internal multiple algorithm) performance was demonstrated with complex synthetic and challenging land field datasets with encouraging results, where other internal multiple suppression methods were unable to demonstrate similar effectiveness.”</a:t>
            </a:r>
          </a:p>
          <a:p>
            <a:pPr marL="0" indent="0">
              <a:buNone/>
            </a:pPr>
            <a:r>
              <a:rPr lang="en-US" altLang="zh-CN" sz="2600" dirty="0" smtClean="0"/>
              <a:t>- Yi </a:t>
            </a:r>
            <a:r>
              <a:rPr lang="en-US" altLang="zh-CN" sz="2600" dirty="0" err="1" smtClean="0"/>
              <a:t>Luo</a:t>
            </a:r>
            <a:r>
              <a:rPr lang="en-US" altLang="zh-CN" sz="2600" dirty="0" smtClean="0"/>
              <a:t>, </a:t>
            </a:r>
            <a:r>
              <a:rPr lang="en-US" altLang="zh-CN" sz="2600" dirty="0" err="1" smtClean="0"/>
              <a:t>Panos</a:t>
            </a:r>
            <a:r>
              <a:rPr lang="en-US" altLang="zh-CN" sz="2600" dirty="0" smtClean="0"/>
              <a:t> G. </a:t>
            </a:r>
            <a:r>
              <a:rPr lang="en-US" altLang="zh-CN" sz="2600" dirty="0" err="1" smtClean="0"/>
              <a:t>Kelamis</a:t>
            </a:r>
            <a:r>
              <a:rPr lang="en-US" altLang="zh-CN" sz="2600" dirty="0" smtClean="0"/>
              <a:t>, </a:t>
            </a:r>
            <a:r>
              <a:rPr lang="en-US" altLang="zh-CN" sz="2600" dirty="0" err="1" smtClean="0"/>
              <a:t>Qiang</a:t>
            </a:r>
            <a:r>
              <a:rPr lang="en-US" altLang="zh-CN" sz="2600" dirty="0" smtClean="0"/>
              <a:t> Fu, </a:t>
            </a:r>
            <a:r>
              <a:rPr lang="en-US" altLang="zh-CN" sz="2600" dirty="0" err="1" smtClean="0"/>
              <a:t>Shoudong</a:t>
            </a:r>
            <a:r>
              <a:rPr lang="en-US" altLang="zh-CN" sz="2600" dirty="0" smtClean="0"/>
              <a:t> </a:t>
            </a:r>
            <a:r>
              <a:rPr lang="en-US" altLang="zh-CN" sz="2600" dirty="0" err="1" smtClean="0"/>
              <a:t>Huo</a:t>
            </a:r>
            <a:r>
              <a:rPr lang="en-US" altLang="zh-CN" sz="2600" dirty="0" smtClean="0"/>
              <a:t>, and </a:t>
            </a:r>
            <a:r>
              <a:rPr lang="en-US" altLang="zh-CN" sz="2600" dirty="0" err="1" smtClean="0"/>
              <a:t>Ghada</a:t>
            </a:r>
            <a:r>
              <a:rPr lang="en-US" altLang="zh-CN" sz="2600" dirty="0" smtClean="0"/>
              <a:t> </a:t>
            </a:r>
            <a:r>
              <a:rPr lang="en-US" altLang="zh-CN" sz="2600" dirty="0" err="1" smtClean="0"/>
              <a:t>Sindi</a:t>
            </a:r>
            <a:r>
              <a:rPr lang="en-US" altLang="zh-CN" sz="2600" dirty="0" smtClean="0"/>
              <a:t>, Saudi Aramco; Shih-Ying Hsu and Arthur B. Weglein, U. of Houston, “The inverse scattering series approach toward the elimination of land internal multiples.” Aug 2011, TLE </a:t>
            </a:r>
          </a:p>
          <a:p>
            <a:pPr eaLnBrk="1" hangingPunct="1"/>
            <a:endParaRPr lang="en-US" altLang="zh-CN" dirty="0" smtClean="0"/>
          </a:p>
        </p:txBody>
      </p:sp>
      <p:sp>
        <p:nvSpPr>
          <p:cNvPr id="41987" name="Line 4"/>
          <p:cNvSpPr>
            <a:spLocks noChangeShapeType="1"/>
          </p:cNvSpPr>
          <p:nvPr/>
        </p:nvSpPr>
        <p:spPr bwMode="auto">
          <a:xfrm>
            <a:off x="0" y="1219200"/>
            <a:ext cx="12192000" cy="0"/>
          </a:xfrm>
          <a:prstGeom prst="line">
            <a:avLst/>
          </a:prstGeom>
          <a:noFill/>
          <a:ln w="38100">
            <a:solidFill>
              <a:srgbClr val="99CCFF"/>
            </a:solid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2" name="Slide Number Placeholder 1"/>
          <p:cNvSpPr>
            <a:spLocks noGrp="1"/>
          </p:cNvSpPr>
          <p:nvPr>
            <p:ph type="sldNum" sz="quarter" idx="12"/>
          </p:nvPr>
        </p:nvSpPr>
        <p:spPr/>
        <p:txBody>
          <a:bodyPr/>
          <a:lstStyle/>
          <a:p>
            <a:fld id="{0F7FF217-659E-FB41-8574-CC8F697A85F1}" type="slidenum">
              <a:rPr lang="en-US" smtClean="0"/>
              <a:pPr/>
              <a:t>182</a:t>
            </a:fld>
            <a:endParaRPr lang="en-US" dirty="0"/>
          </a:p>
        </p:txBody>
      </p:sp>
    </p:spTree>
    <p:extLst>
      <p:ext uri="{BB962C8B-B14F-4D97-AF65-F5344CB8AC3E}">
        <p14:creationId xmlns:p14="http://schemas.microsoft.com/office/powerpoint/2010/main" val="3389472654"/>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3"/>
          <p:cNvSpPr>
            <a:spLocks noChangeArrowheads="1"/>
          </p:cNvSpPr>
          <p:nvPr/>
        </p:nvSpPr>
        <p:spPr bwMode="auto">
          <a:xfrm>
            <a:off x="0" y="3733800"/>
            <a:ext cx="12192000" cy="1752600"/>
          </a:xfrm>
          <a:prstGeom prst="rect">
            <a:avLst/>
          </a:prstGeom>
          <a:solidFill>
            <a:srgbClr val="FFFF99"/>
          </a:solidFill>
          <a:ln w="9525">
            <a:noFill/>
            <a:miter lim="800000"/>
            <a:headEnd/>
            <a:tailEnd/>
          </a:ln>
        </p:spPr>
        <p:txBody>
          <a:bodyPr wrap="none" anchor="ctr">
            <a:prstTxWarp prst="textNoShape">
              <a:avLst/>
            </a:prstTxWarp>
          </a:bodyPr>
          <a:lstStyle/>
          <a:p>
            <a:pPr algn="ctr"/>
            <a:r>
              <a:rPr lang="en-US" altLang="zh-CN" sz="2400" dirty="0" smtClean="0"/>
              <a:t>Yanglei Zou* </a:t>
            </a:r>
            <a:r>
              <a:rPr lang="en-US" altLang="zh-CN" sz="2400" smtClean="0"/>
              <a:t>Chao Ma and </a:t>
            </a:r>
            <a:r>
              <a:rPr lang="en-US" altLang="zh-CN" sz="2400" dirty="0"/>
              <a:t>Arthur B. </a:t>
            </a:r>
            <a:r>
              <a:rPr lang="en-US" altLang="zh-CN" sz="2400" dirty="0" err="1"/>
              <a:t>Weglein</a:t>
            </a:r>
            <a:endParaRPr lang="en-US" altLang="zh-CN" sz="2400" dirty="0"/>
          </a:p>
        </p:txBody>
      </p:sp>
      <p:sp>
        <p:nvSpPr>
          <p:cNvPr id="146435" name="Rectangle 4"/>
          <p:cNvSpPr>
            <a:spLocks noChangeArrowheads="1"/>
          </p:cNvSpPr>
          <p:nvPr/>
        </p:nvSpPr>
        <p:spPr bwMode="auto">
          <a:xfrm>
            <a:off x="0" y="1447800"/>
            <a:ext cx="12192000" cy="2308324"/>
          </a:xfrm>
          <a:prstGeom prst="rect">
            <a:avLst/>
          </a:prstGeom>
          <a:solidFill>
            <a:srgbClr val="99CCFF"/>
          </a:solidFill>
          <a:ln w="9525">
            <a:noFill/>
            <a:miter lim="800000"/>
            <a:headEnd/>
            <a:tailEnd/>
          </a:ln>
        </p:spPr>
        <p:txBody>
          <a:bodyPr wrap="none" anchor="ctr">
            <a:prstTxWarp prst="textNoShape">
              <a:avLst/>
            </a:prstTxWarp>
          </a:bodyPr>
          <a:lstStyle/>
          <a:p>
            <a:pPr algn="ctr"/>
            <a:r>
              <a:rPr lang="en-US" sz="3200" b="1" dirty="0"/>
              <a:t>The first Inverse-Scattering-Series </a:t>
            </a:r>
            <a:r>
              <a:rPr lang="en-US" sz="3200" b="1" dirty="0" smtClean="0"/>
              <a:t>internal </a:t>
            </a:r>
            <a:r>
              <a:rPr lang="en-US" sz="3200" b="1" dirty="0"/>
              <a:t>multiple </a:t>
            </a:r>
            <a:endParaRPr lang="en-US" sz="3200" b="1" dirty="0" smtClean="0"/>
          </a:p>
          <a:p>
            <a:pPr algn="ctr"/>
            <a:r>
              <a:rPr lang="en-US" sz="3200" b="1" i="1" dirty="0" smtClean="0">
                <a:solidFill>
                  <a:srgbClr val="FF0000"/>
                </a:solidFill>
              </a:rPr>
              <a:t>elimination</a:t>
            </a:r>
            <a:r>
              <a:rPr lang="en-US" sz="3200" b="1" dirty="0" smtClean="0"/>
              <a:t> </a:t>
            </a:r>
            <a:r>
              <a:rPr lang="en-US" sz="3200" b="1" dirty="0"/>
              <a:t>method </a:t>
            </a:r>
            <a:endParaRPr lang="en-US" sz="3200" b="1" dirty="0" smtClean="0"/>
          </a:p>
          <a:p>
            <a:pPr algn="ctr"/>
            <a:r>
              <a:rPr lang="en-US" sz="3200" b="1" dirty="0" smtClean="0"/>
              <a:t>for a </a:t>
            </a:r>
            <a:r>
              <a:rPr lang="en-US" sz="3200" b="1" i="1" dirty="0" smtClean="0">
                <a:solidFill>
                  <a:srgbClr val="FF0000"/>
                </a:solidFill>
              </a:rPr>
              <a:t>multi</a:t>
            </a:r>
            <a:r>
              <a:rPr lang="en-US" sz="3200" b="1" i="1" dirty="0">
                <a:solidFill>
                  <a:srgbClr val="FF0000"/>
                </a:solidFill>
              </a:rPr>
              <a:t>-</a:t>
            </a:r>
            <a:r>
              <a:rPr lang="en-US" sz="3200" b="1" dirty="0"/>
              <a:t>dimensional subsurface</a:t>
            </a:r>
          </a:p>
        </p:txBody>
      </p:sp>
      <p:sp>
        <p:nvSpPr>
          <p:cNvPr id="146441" name="Rectangle 7"/>
          <p:cNvSpPr>
            <a:spLocks noChangeArrowheads="1"/>
          </p:cNvSpPr>
          <p:nvPr/>
        </p:nvSpPr>
        <p:spPr bwMode="auto">
          <a:xfrm>
            <a:off x="3454400" y="5715001"/>
            <a:ext cx="4673600" cy="461665"/>
          </a:xfrm>
          <a:prstGeom prst="rect">
            <a:avLst/>
          </a:prstGeom>
          <a:noFill/>
          <a:ln w="9525">
            <a:noFill/>
            <a:miter lim="800000"/>
            <a:headEnd/>
            <a:tailEnd/>
          </a:ln>
        </p:spPr>
        <p:txBody>
          <a:bodyPr wrap="square">
            <a:prstTxWarp prst="textNoShape">
              <a:avLst/>
            </a:prstTxWarp>
            <a:spAutoFit/>
          </a:bodyPr>
          <a:lstStyle/>
          <a:p>
            <a:pPr algn="ctr"/>
            <a:r>
              <a:rPr lang="en-US" altLang="zh-CN" sz="2400" dirty="0" smtClean="0"/>
              <a:t>June 9, 2016</a:t>
            </a:r>
          </a:p>
        </p:txBody>
      </p:sp>
      <p:pic>
        <p:nvPicPr>
          <p:cNvPr id="49154" name="Picture 2" descr="http://i1209.photobucket.com/albums/cc382/illwauk/houston_uh.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4" r="52829" b="50000"/>
          <a:stretch/>
        </p:blipFill>
        <p:spPr bwMode="auto">
          <a:xfrm>
            <a:off x="10261600" y="76200"/>
            <a:ext cx="1656433" cy="1238250"/>
          </a:xfrm>
          <a:prstGeom prst="rect">
            <a:avLst/>
          </a:prstGeom>
          <a:noFill/>
          <a:extLst>
            <a:ext uri="{909E8E84-426E-40DD-AFC4-6F175D3DCCD1}">
              <a14:hiddenFill xmlns:a14="http://schemas.microsoft.com/office/drawing/2010/main">
                <a:solidFill>
                  <a:srgbClr val="FFFFFF"/>
                </a:solidFill>
              </a14:hiddenFill>
            </a:ext>
          </a:extLst>
        </p:spPr>
      </p:pic>
      <p:pic>
        <p:nvPicPr>
          <p:cNvPr id="49156" name="Picture 4" descr="M-OSR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434" y="152400"/>
            <a:ext cx="5626100" cy="94297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0C913308-F349-4B6D-A68A-DD1791B4A57B}" type="slidenum">
              <a:rPr lang="zh-CN" altLang="en-US" smtClean="0"/>
              <a:t>183</a:t>
            </a:fld>
            <a:endParaRPr lang="zh-CN" altLang="en-US"/>
          </a:p>
        </p:txBody>
      </p:sp>
    </p:spTree>
    <p:extLst>
      <p:ext uri="{BB962C8B-B14F-4D97-AF65-F5344CB8AC3E}">
        <p14:creationId xmlns:p14="http://schemas.microsoft.com/office/powerpoint/2010/main" val="3578999748"/>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360" y="2069976"/>
            <a:ext cx="10972800" cy="1143000"/>
          </a:xfrm>
        </p:spPr>
        <p:txBody>
          <a:bodyPr>
            <a:normAutofit/>
          </a:bodyPr>
          <a:lstStyle/>
          <a:p>
            <a:r>
              <a:rPr lang="en-US" altLang="zh-CN" sz="3200" dirty="0" smtClean="0"/>
              <a:t>Numerical</a:t>
            </a:r>
            <a:r>
              <a:rPr lang="zh-CN" altLang="en-US" sz="3200" dirty="0" smtClean="0"/>
              <a:t> </a:t>
            </a:r>
            <a:r>
              <a:rPr lang="en-US" altLang="zh-CN" sz="3200" dirty="0"/>
              <a:t>t</a:t>
            </a:r>
            <a:r>
              <a:rPr lang="en-US" sz="3200" dirty="0" smtClean="0"/>
              <a:t>est for elastic </a:t>
            </a:r>
            <a:r>
              <a:rPr lang="en-US" sz="3200" dirty="0"/>
              <a:t>PP </a:t>
            </a:r>
            <a:r>
              <a:rPr lang="en-US" sz="3200" dirty="0" smtClean="0"/>
              <a:t>data</a:t>
            </a:r>
            <a:r>
              <a:rPr lang="zh-CN" altLang="en-US" sz="3200" dirty="0" smtClean="0"/>
              <a:t> </a:t>
            </a:r>
            <a:r>
              <a:rPr lang="en-US" altLang="zh-CN" sz="3200" dirty="0" smtClean="0"/>
              <a:t>in</a:t>
            </a:r>
            <a:r>
              <a:rPr lang="zh-CN" altLang="en-US" sz="3200" dirty="0" smtClean="0"/>
              <a:t> </a:t>
            </a:r>
            <a:r>
              <a:rPr lang="en-US" altLang="zh-CN" sz="3200" dirty="0" smtClean="0"/>
              <a:t>a</a:t>
            </a:r>
            <a:r>
              <a:rPr lang="zh-CN" altLang="en-US" sz="3200" dirty="0" smtClean="0"/>
              <a:t> </a:t>
            </a:r>
            <a:r>
              <a:rPr lang="en-US" altLang="zh-CN" sz="3200" dirty="0" smtClean="0"/>
              <a:t>layered model</a:t>
            </a:r>
            <a:endParaRPr lang="en-US" sz="3200" dirty="0"/>
          </a:p>
        </p:txBody>
      </p:sp>
      <p:sp>
        <p:nvSpPr>
          <p:cNvPr id="3" name="Slide Number Placeholder 2"/>
          <p:cNvSpPr>
            <a:spLocks noGrp="1"/>
          </p:cNvSpPr>
          <p:nvPr>
            <p:ph type="sldNum" sz="quarter" idx="12"/>
          </p:nvPr>
        </p:nvSpPr>
        <p:spPr/>
        <p:txBody>
          <a:bodyPr/>
          <a:lstStyle/>
          <a:p>
            <a:fld id="{0C913308-F349-4B6D-A68A-DD1791B4A57B}" type="slidenum">
              <a:rPr lang="zh-CN" altLang="en-US" smtClean="0"/>
              <a:t>184</a:t>
            </a:fld>
            <a:endParaRPr lang="zh-CN" altLang="en-US"/>
          </a:p>
        </p:txBody>
      </p:sp>
      <p:sp>
        <p:nvSpPr>
          <p:cNvPr id="8" name="TextBox 7"/>
          <p:cNvSpPr txBox="1"/>
          <p:nvPr/>
        </p:nvSpPr>
        <p:spPr>
          <a:xfrm>
            <a:off x="239350" y="1"/>
            <a:ext cx="11760629" cy="830997"/>
          </a:xfrm>
          <a:prstGeom prst="rect">
            <a:avLst/>
          </a:prstGeom>
          <a:noFill/>
        </p:spPr>
        <p:txBody>
          <a:bodyPr wrap="square" rtlCol="0">
            <a:spAutoFit/>
          </a:bodyPr>
          <a:lstStyle/>
          <a:p>
            <a:pPr algn="ctr"/>
            <a:r>
              <a:rPr lang="en-US" altLang="zh-CN" sz="2400" b="1" dirty="0" smtClean="0">
                <a:solidFill>
                  <a:srgbClr val="000000"/>
                </a:solidFill>
              </a:rPr>
              <a:t>ISS</a:t>
            </a:r>
            <a:r>
              <a:rPr lang="zh-CN" altLang="en-US" sz="2400" b="1" dirty="0" smtClean="0">
                <a:solidFill>
                  <a:srgbClr val="000000"/>
                </a:solidFill>
              </a:rPr>
              <a:t> </a:t>
            </a:r>
            <a:r>
              <a:rPr lang="en-US" altLang="zh-CN" sz="2400" b="1" dirty="0" smtClean="0">
                <a:solidFill>
                  <a:srgbClr val="000000"/>
                </a:solidFill>
              </a:rPr>
              <a:t>internal</a:t>
            </a:r>
            <a:r>
              <a:rPr lang="zh-CN" altLang="en-US" sz="2400" b="1" dirty="0" smtClean="0">
                <a:solidFill>
                  <a:srgbClr val="000000"/>
                </a:solidFill>
              </a:rPr>
              <a:t> </a:t>
            </a:r>
            <a:r>
              <a:rPr lang="en-US" altLang="zh-CN" sz="2400" b="1" dirty="0" smtClean="0">
                <a:solidFill>
                  <a:srgbClr val="000000"/>
                </a:solidFill>
              </a:rPr>
              <a:t>multiple</a:t>
            </a:r>
            <a:r>
              <a:rPr lang="zh-CN" altLang="en-US" sz="2400" b="1" dirty="0" smtClean="0">
                <a:solidFill>
                  <a:srgbClr val="000000"/>
                </a:solidFill>
              </a:rPr>
              <a:t> </a:t>
            </a:r>
            <a:r>
              <a:rPr lang="en-US" altLang="zh-CN" sz="2400" b="1" dirty="0" smtClean="0">
                <a:solidFill>
                  <a:srgbClr val="FF0000"/>
                </a:solidFill>
              </a:rPr>
              <a:t>elimination </a:t>
            </a:r>
            <a:r>
              <a:rPr lang="en-US" sz="2400" b="1" dirty="0"/>
              <a:t>in an </a:t>
            </a:r>
            <a:r>
              <a:rPr lang="en-US" sz="2400" b="1" dirty="0">
                <a:solidFill>
                  <a:srgbClr val="FF0000"/>
                </a:solidFill>
              </a:rPr>
              <a:t>elastic</a:t>
            </a:r>
            <a:r>
              <a:rPr lang="en-US" sz="2400" b="1" dirty="0"/>
              <a:t> </a:t>
            </a:r>
            <a:r>
              <a:rPr lang="en-US" sz="2400" b="1" dirty="0" smtClean="0"/>
              <a:t>earth</a:t>
            </a:r>
            <a:endParaRPr lang="en-US" altLang="zh-CN" sz="2400" b="1" dirty="0" smtClean="0">
              <a:solidFill>
                <a:srgbClr val="FF0000"/>
              </a:solidFill>
            </a:endParaRPr>
          </a:p>
          <a:p>
            <a:pPr algn="ctr"/>
            <a:r>
              <a:rPr lang="en-US" sz="2400" b="1" dirty="0" smtClean="0">
                <a:solidFill>
                  <a:srgbClr val="000000"/>
                </a:solidFill>
              </a:rPr>
              <a:t>( Numerical test I )</a:t>
            </a:r>
            <a:endParaRPr lang="en-US" sz="2400" b="1" dirty="0">
              <a:solidFill>
                <a:srgbClr val="000000"/>
              </a:solidFill>
            </a:endParaRPr>
          </a:p>
        </p:txBody>
      </p:sp>
      <p:cxnSp>
        <p:nvCxnSpPr>
          <p:cNvPr id="9" name="Straight Connector 8"/>
          <p:cNvCxnSpPr/>
          <p:nvPr/>
        </p:nvCxnSpPr>
        <p:spPr>
          <a:xfrm>
            <a:off x="0" y="908720"/>
            <a:ext cx="12192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46299485"/>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47862" y="836712"/>
            <a:ext cx="184731" cy="369332"/>
          </a:xfrm>
          <a:prstGeom prst="rect">
            <a:avLst/>
          </a:prstGeom>
          <a:noFill/>
        </p:spPr>
        <p:txBody>
          <a:bodyPr wrap="none" rtlCol="0">
            <a:spAutoFit/>
          </a:bodyPr>
          <a:lstStyle/>
          <a:p>
            <a:endParaRPr lang="en-US" dirty="0"/>
          </a:p>
        </p:txBody>
      </p:sp>
      <p:sp>
        <p:nvSpPr>
          <p:cNvPr id="5" name="Rectangle 1"/>
          <p:cNvSpPr>
            <a:spLocks noChangeArrowheads="1"/>
          </p:cNvSpPr>
          <p:nvPr/>
        </p:nvSpPr>
        <p:spPr bwMode="auto">
          <a:xfrm>
            <a:off x="609600" y="24378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6" name="Group 5"/>
          <p:cNvGrpSpPr/>
          <p:nvPr/>
        </p:nvGrpSpPr>
        <p:grpSpPr>
          <a:xfrm>
            <a:off x="980386" y="1676400"/>
            <a:ext cx="8797978" cy="4381360"/>
            <a:chOff x="381000" y="2362200"/>
            <a:chExt cx="4766145" cy="3342433"/>
          </a:xfrm>
        </p:grpSpPr>
        <p:sp>
          <p:nvSpPr>
            <p:cNvPr id="7" name="Rectangle 6"/>
            <p:cNvSpPr/>
            <p:nvPr/>
          </p:nvSpPr>
          <p:spPr>
            <a:xfrm>
              <a:off x="1382899" y="2776701"/>
              <a:ext cx="3733800" cy="518063"/>
            </a:xfrm>
            <a:prstGeom prst="rect">
              <a:avLst/>
            </a:prstGeom>
            <a:solidFill>
              <a:schemeClr val="tx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 name="Rectangle 7"/>
            <p:cNvSpPr/>
            <p:nvPr/>
          </p:nvSpPr>
          <p:spPr>
            <a:xfrm>
              <a:off x="1382899" y="3298825"/>
              <a:ext cx="3733800" cy="457200"/>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 name="Rectangle 8"/>
            <p:cNvSpPr/>
            <p:nvPr/>
          </p:nvSpPr>
          <p:spPr>
            <a:xfrm>
              <a:off x="1382899" y="3757727"/>
              <a:ext cx="3733800" cy="4572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Rectangle 9"/>
            <p:cNvSpPr/>
            <p:nvPr/>
          </p:nvSpPr>
          <p:spPr>
            <a:xfrm>
              <a:off x="1382899" y="4675889"/>
              <a:ext cx="3733799" cy="45720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Rectangle 10"/>
            <p:cNvSpPr/>
            <p:nvPr/>
          </p:nvSpPr>
          <p:spPr>
            <a:xfrm>
              <a:off x="1382899" y="5137150"/>
              <a:ext cx="3732397" cy="457200"/>
            </a:xfrm>
            <a:prstGeom prst="rect">
              <a:avLst/>
            </a:prstGeom>
            <a:solidFill>
              <a:schemeClr val="accent6">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TextBox 11"/>
            <p:cNvSpPr txBox="1"/>
            <p:nvPr/>
          </p:nvSpPr>
          <p:spPr>
            <a:xfrm>
              <a:off x="1942490" y="2881498"/>
              <a:ext cx="2827597" cy="258275"/>
            </a:xfrm>
            <a:prstGeom prst="rect">
              <a:avLst/>
            </a:prstGeom>
            <a:noFill/>
            <a:ln>
              <a:noFill/>
            </a:ln>
          </p:spPr>
          <p:txBody>
            <a:bodyPr wrap="square" rtlCol="0">
              <a:spAutoFit/>
            </a:bodyPr>
            <a:lstStyle/>
            <a:p>
              <a:r>
                <a:rPr lang="en-US" sz="1600" dirty="0" smtClean="0"/>
                <a:t>Layer 1: </a:t>
              </a:r>
              <a:r>
                <a:rPr lang="el-GR" sz="1600" dirty="0" smtClean="0"/>
                <a:t>ρ</a:t>
              </a:r>
              <a:r>
                <a:rPr lang="en-US" sz="1600" dirty="0" smtClean="0"/>
                <a:t>=1.0g/cm</a:t>
              </a:r>
              <a:r>
                <a:rPr lang="en-US" sz="1600" baseline="30000" dirty="0" smtClean="0"/>
                <a:t>3</a:t>
              </a:r>
              <a:r>
                <a:rPr lang="en-US" sz="1600" dirty="0" smtClean="0"/>
                <a:t>, </a:t>
              </a:r>
              <a:r>
                <a:rPr lang="en-US" sz="1600" dirty="0" err="1" smtClean="0"/>
                <a:t>vp</a:t>
              </a:r>
              <a:r>
                <a:rPr lang="en-US" sz="1600" dirty="0"/>
                <a:t>=1500m/s, </a:t>
              </a:r>
              <a:r>
                <a:rPr lang="en-US" sz="1600" dirty="0" smtClean="0"/>
                <a:t>vs=400m/s</a:t>
              </a:r>
              <a:endParaRPr lang="en-US" sz="1600" dirty="0"/>
            </a:p>
          </p:txBody>
        </p:sp>
        <p:sp>
          <p:nvSpPr>
            <p:cNvPr id="13" name="TextBox 12"/>
            <p:cNvSpPr txBox="1"/>
            <p:nvPr/>
          </p:nvSpPr>
          <p:spPr>
            <a:xfrm>
              <a:off x="1942489" y="3344461"/>
              <a:ext cx="3041001" cy="258275"/>
            </a:xfrm>
            <a:prstGeom prst="rect">
              <a:avLst/>
            </a:prstGeom>
            <a:noFill/>
          </p:spPr>
          <p:txBody>
            <a:bodyPr wrap="square" rtlCol="0">
              <a:spAutoFit/>
            </a:bodyPr>
            <a:lstStyle/>
            <a:p>
              <a:r>
                <a:rPr lang="en-US" sz="1600" dirty="0" smtClean="0"/>
                <a:t>Layer 2: </a:t>
              </a:r>
              <a:r>
                <a:rPr lang="el-GR" sz="1600" dirty="0" smtClean="0"/>
                <a:t>ρ</a:t>
              </a:r>
              <a:r>
                <a:rPr lang="en-US" sz="1600" dirty="0" smtClean="0"/>
                <a:t>=3.0g/cm</a:t>
              </a:r>
              <a:r>
                <a:rPr lang="en-US" sz="1600" baseline="30000" dirty="0" smtClean="0"/>
                <a:t>3</a:t>
              </a:r>
              <a:r>
                <a:rPr lang="en-US" sz="1600" dirty="0" smtClean="0"/>
                <a:t>, </a:t>
              </a:r>
              <a:r>
                <a:rPr lang="en-US" sz="1600" dirty="0" err="1" smtClean="0"/>
                <a:t>vp</a:t>
              </a:r>
              <a:r>
                <a:rPr lang="en-US" sz="1600" dirty="0" smtClean="0"/>
                <a:t>=2000m/s,</a:t>
              </a:r>
              <a:r>
                <a:rPr lang="en-US" sz="1600" dirty="0"/>
                <a:t> </a:t>
              </a:r>
              <a:r>
                <a:rPr lang="en-US" sz="1600" dirty="0" smtClean="0"/>
                <a:t>vs=1200m/s</a:t>
              </a:r>
              <a:endParaRPr lang="en-US" sz="1600" dirty="0"/>
            </a:p>
          </p:txBody>
        </p:sp>
        <p:sp>
          <p:nvSpPr>
            <p:cNvPr id="14" name="TextBox 13"/>
            <p:cNvSpPr txBox="1"/>
            <p:nvPr/>
          </p:nvSpPr>
          <p:spPr>
            <a:xfrm>
              <a:off x="1942489" y="4764273"/>
              <a:ext cx="3104267" cy="258275"/>
            </a:xfrm>
            <a:prstGeom prst="rect">
              <a:avLst/>
            </a:prstGeom>
            <a:noFill/>
          </p:spPr>
          <p:txBody>
            <a:bodyPr wrap="square" rtlCol="0">
              <a:spAutoFit/>
            </a:bodyPr>
            <a:lstStyle/>
            <a:p>
              <a:r>
                <a:rPr lang="en-US" sz="1600" dirty="0" smtClean="0"/>
                <a:t>Layer 4: </a:t>
              </a:r>
              <a:r>
                <a:rPr lang="el-GR" sz="1600" dirty="0" smtClean="0"/>
                <a:t>ρ</a:t>
              </a:r>
              <a:r>
                <a:rPr lang="en-US" sz="1600" dirty="0" smtClean="0"/>
                <a:t>=1.5g/cm</a:t>
              </a:r>
              <a:r>
                <a:rPr lang="en-US" sz="1600" baseline="30000" dirty="0" smtClean="0"/>
                <a:t>3</a:t>
              </a:r>
              <a:r>
                <a:rPr lang="en-US" sz="1600" dirty="0" smtClean="0"/>
                <a:t>, </a:t>
              </a:r>
              <a:r>
                <a:rPr lang="en-US" sz="1600" dirty="0" err="1" smtClean="0"/>
                <a:t>vp</a:t>
              </a:r>
              <a:r>
                <a:rPr lang="en-US" sz="1600" dirty="0" smtClean="0"/>
                <a:t>=1500m/s, vs=1500m/s</a:t>
              </a:r>
              <a:endParaRPr lang="en-US" sz="1600" dirty="0"/>
            </a:p>
          </p:txBody>
        </p:sp>
        <p:sp>
          <p:nvSpPr>
            <p:cNvPr id="15" name="TextBox 14"/>
            <p:cNvSpPr txBox="1"/>
            <p:nvPr/>
          </p:nvSpPr>
          <p:spPr>
            <a:xfrm>
              <a:off x="1942494" y="5221473"/>
              <a:ext cx="2934300" cy="258275"/>
            </a:xfrm>
            <a:prstGeom prst="rect">
              <a:avLst/>
            </a:prstGeom>
            <a:noFill/>
          </p:spPr>
          <p:txBody>
            <a:bodyPr wrap="square" rtlCol="0">
              <a:spAutoFit/>
            </a:bodyPr>
            <a:lstStyle/>
            <a:p>
              <a:r>
                <a:rPr lang="en-US" sz="1600" dirty="0" smtClean="0"/>
                <a:t>Layer 5: </a:t>
              </a:r>
              <a:r>
                <a:rPr lang="el-GR" sz="1600" dirty="0" smtClean="0"/>
                <a:t>ρ</a:t>
              </a:r>
              <a:r>
                <a:rPr lang="en-US" sz="1600" dirty="0" smtClean="0"/>
                <a:t>=1.8g/cm</a:t>
              </a:r>
              <a:r>
                <a:rPr lang="en-US" sz="1600" baseline="30000" dirty="0" smtClean="0"/>
                <a:t>3</a:t>
              </a:r>
              <a:r>
                <a:rPr lang="en-US" sz="1600" dirty="0" smtClean="0"/>
                <a:t>, </a:t>
              </a:r>
              <a:r>
                <a:rPr lang="en-US" sz="1600" dirty="0" err="1" smtClean="0"/>
                <a:t>vp</a:t>
              </a:r>
              <a:r>
                <a:rPr lang="en-US" sz="1600" dirty="0" smtClean="0"/>
                <a:t>=2500m/s, vs=1500m/s</a:t>
              </a:r>
              <a:endParaRPr lang="en-US" sz="1600" dirty="0"/>
            </a:p>
          </p:txBody>
        </p:sp>
        <p:sp>
          <p:nvSpPr>
            <p:cNvPr id="16" name="TextBox 15"/>
            <p:cNvSpPr txBox="1"/>
            <p:nvPr/>
          </p:nvSpPr>
          <p:spPr>
            <a:xfrm>
              <a:off x="381001" y="2717800"/>
              <a:ext cx="1143000" cy="234796"/>
            </a:xfrm>
            <a:prstGeom prst="rect">
              <a:avLst/>
            </a:prstGeom>
            <a:noFill/>
          </p:spPr>
          <p:txBody>
            <a:bodyPr wrap="square" rtlCol="0">
              <a:spAutoFit/>
            </a:bodyPr>
            <a:lstStyle/>
            <a:p>
              <a:r>
                <a:rPr lang="en-US" sz="1400" dirty="0" smtClean="0"/>
                <a:t>Z1=0m</a:t>
              </a:r>
              <a:endParaRPr lang="en-US" sz="1400" dirty="0"/>
            </a:p>
          </p:txBody>
        </p:sp>
        <p:sp>
          <p:nvSpPr>
            <p:cNvPr id="17" name="TextBox 16"/>
            <p:cNvSpPr txBox="1"/>
            <p:nvPr/>
          </p:nvSpPr>
          <p:spPr>
            <a:xfrm>
              <a:off x="381001" y="3120337"/>
              <a:ext cx="1143000" cy="234796"/>
            </a:xfrm>
            <a:prstGeom prst="rect">
              <a:avLst/>
            </a:prstGeom>
            <a:noFill/>
          </p:spPr>
          <p:txBody>
            <a:bodyPr wrap="square" rtlCol="0">
              <a:spAutoFit/>
            </a:bodyPr>
            <a:lstStyle/>
            <a:p>
              <a:r>
                <a:rPr lang="en-US" sz="1400" dirty="0" smtClean="0"/>
                <a:t>Z2=300m</a:t>
              </a:r>
              <a:endParaRPr lang="en-US" sz="1400" dirty="0"/>
            </a:p>
          </p:txBody>
        </p:sp>
        <p:sp>
          <p:nvSpPr>
            <p:cNvPr id="18" name="TextBox 17"/>
            <p:cNvSpPr txBox="1"/>
            <p:nvPr/>
          </p:nvSpPr>
          <p:spPr>
            <a:xfrm>
              <a:off x="381001" y="3561464"/>
              <a:ext cx="1143000" cy="234796"/>
            </a:xfrm>
            <a:prstGeom prst="rect">
              <a:avLst/>
            </a:prstGeom>
            <a:noFill/>
          </p:spPr>
          <p:txBody>
            <a:bodyPr wrap="square" rtlCol="0">
              <a:spAutoFit/>
            </a:bodyPr>
            <a:lstStyle/>
            <a:p>
              <a:r>
                <a:rPr lang="en-US" sz="1400" dirty="0" smtClean="0"/>
                <a:t>Z3=800m</a:t>
              </a:r>
              <a:endParaRPr lang="en-US" sz="1400" dirty="0"/>
            </a:p>
          </p:txBody>
        </p:sp>
        <p:sp>
          <p:nvSpPr>
            <p:cNvPr id="19" name="TextBox 18"/>
            <p:cNvSpPr txBox="1"/>
            <p:nvPr/>
          </p:nvSpPr>
          <p:spPr>
            <a:xfrm>
              <a:off x="381001" y="4523687"/>
              <a:ext cx="1382898" cy="234796"/>
            </a:xfrm>
            <a:prstGeom prst="rect">
              <a:avLst/>
            </a:prstGeom>
            <a:noFill/>
          </p:spPr>
          <p:txBody>
            <a:bodyPr wrap="square" rtlCol="0">
              <a:spAutoFit/>
            </a:bodyPr>
            <a:lstStyle/>
            <a:p>
              <a:r>
                <a:rPr lang="en-US" sz="1400" dirty="0" smtClean="0"/>
                <a:t>Z4=1900m</a:t>
              </a:r>
              <a:endParaRPr lang="en-US" sz="1400" dirty="0"/>
            </a:p>
          </p:txBody>
        </p:sp>
        <p:sp>
          <p:nvSpPr>
            <p:cNvPr id="20" name="TextBox 19"/>
            <p:cNvSpPr txBox="1"/>
            <p:nvPr/>
          </p:nvSpPr>
          <p:spPr>
            <a:xfrm>
              <a:off x="381000" y="5016010"/>
              <a:ext cx="1382899" cy="234796"/>
            </a:xfrm>
            <a:prstGeom prst="rect">
              <a:avLst/>
            </a:prstGeom>
            <a:noFill/>
          </p:spPr>
          <p:txBody>
            <a:bodyPr wrap="square" rtlCol="0">
              <a:spAutoFit/>
            </a:bodyPr>
            <a:lstStyle/>
            <a:p>
              <a:r>
                <a:rPr lang="en-US" sz="1400" dirty="0" smtClean="0"/>
                <a:t>Z5=2100m</a:t>
              </a:r>
              <a:endParaRPr lang="en-US" sz="1400" dirty="0"/>
            </a:p>
          </p:txBody>
        </p:sp>
        <p:sp>
          <p:nvSpPr>
            <p:cNvPr id="21" name="TextBox 20"/>
            <p:cNvSpPr txBox="1"/>
            <p:nvPr/>
          </p:nvSpPr>
          <p:spPr>
            <a:xfrm>
              <a:off x="381000" y="5469837"/>
              <a:ext cx="1306699" cy="234796"/>
            </a:xfrm>
            <a:prstGeom prst="rect">
              <a:avLst/>
            </a:prstGeom>
            <a:noFill/>
          </p:spPr>
          <p:txBody>
            <a:bodyPr wrap="square" rtlCol="0">
              <a:spAutoFit/>
            </a:bodyPr>
            <a:lstStyle/>
            <a:p>
              <a:r>
                <a:rPr lang="en-US" sz="1400" dirty="0" smtClean="0"/>
                <a:t>Z6=2400m</a:t>
              </a:r>
              <a:endParaRPr lang="en-US" sz="1400" dirty="0"/>
            </a:p>
          </p:txBody>
        </p:sp>
        <p:cxnSp>
          <p:nvCxnSpPr>
            <p:cNvPr id="22" name="Straight Connector 21"/>
            <p:cNvCxnSpPr/>
            <p:nvPr/>
          </p:nvCxnSpPr>
          <p:spPr>
            <a:xfrm flipV="1">
              <a:off x="1394198" y="2775036"/>
              <a:ext cx="3665351" cy="6264"/>
            </a:xfrm>
            <a:prstGeom prst="line">
              <a:avLst/>
            </a:prstGeom>
            <a:ln>
              <a:prstDash val="sysDot"/>
            </a:ln>
            <a:effectLst/>
          </p:spPr>
          <p:style>
            <a:lnRef idx="2">
              <a:schemeClr val="dk1"/>
            </a:lnRef>
            <a:fillRef idx="0">
              <a:schemeClr val="dk1"/>
            </a:fillRef>
            <a:effectRef idx="1">
              <a:schemeClr val="dk1"/>
            </a:effectRef>
            <a:fontRef idx="minor">
              <a:schemeClr val="tx1"/>
            </a:fontRef>
          </p:style>
        </p:cxnSp>
        <p:cxnSp>
          <p:nvCxnSpPr>
            <p:cNvPr id="23" name="Straight Connector 22"/>
            <p:cNvCxnSpPr/>
            <p:nvPr/>
          </p:nvCxnSpPr>
          <p:spPr>
            <a:xfrm>
              <a:off x="1382899" y="3289300"/>
              <a:ext cx="3735201" cy="0"/>
            </a:xfrm>
            <a:prstGeom prst="line">
              <a:avLst/>
            </a:prstGeom>
            <a:effectLst/>
          </p:spPr>
          <p:style>
            <a:lnRef idx="2">
              <a:schemeClr val="dk1"/>
            </a:lnRef>
            <a:fillRef idx="0">
              <a:schemeClr val="dk1"/>
            </a:fillRef>
            <a:effectRef idx="1">
              <a:schemeClr val="dk1"/>
            </a:effectRef>
            <a:fontRef idx="minor">
              <a:schemeClr val="tx1"/>
            </a:fontRef>
          </p:style>
        </p:cxnSp>
        <p:cxnSp>
          <p:nvCxnSpPr>
            <p:cNvPr id="24" name="Straight Connector 23"/>
            <p:cNvCxnSpPr/>
            <p:nvPr/>
          </p:nvCxnSpPr>
          <p:spPr>
            <a:xfrm>
              <a:off x="1382899" y="3748718"/>
              <a:ext cx="3733800" cy="0"/>
            </a:xfrm>
            <a:prstGeom prst="line">
              <a:avLst/>
            </a:prstGeom>
            <a:effectLst/>
          </p:spPr>
          <p:style>
            <a:lnRef idx="2">
              <a:schemeClr val="dk1"/>
            </a:lnRef>
            <a:fillRef idx="0">
              <a:schemeClr val="dk1"/>
            </a:fillRef>
            <a:effectRef idx="1">
              <a:schemeClr val="dk1"/>
            </a:effectRef>
            <a:fontRef idx="minor">
              <a:schemeClr val="tx1"/>
            </a:fontRef>
          </p:style>
        </p:cxnSp>
        <p:cxnSp>
          <p:nvCxnSpPr>
            <p:cNvPr id="25" name="Straight Connector 24"/>
            <p:cNvCxnSpPr/>
            <p:nvPr/>
          </p:nvCxnSpPr>
          <p:spPr>
            <a:xfrm>
              <a:off x="1382899" y="4681853"/>
              <a:ext cx="3735198" cy="0"/>
            </a:xfrm>
            <a:prstGeom prst="line">
              <a:avLst/>
            </a:prstGeom>
            <a:effectLst/>
          </p:spPr>
          <p:style>
            <a:lnRef idx="2">
              <a:schemeClr val="dk1"/>
            </a:lnRef>
            <a:fillRef idx="0">
              <a:schemeClr val="dk1"/>
            </a:fillRef>
            <a:effectRef idx="1">
              <a:schemeClr val="dk1"/>
            </a:effectRef>
            <a:fontRef idx="minor">
              <a:schemeClr val="tx1"/>
            </a:fontRef>
          </p:style>
        </p:cxnSp>
        <p:cxnSp>
          <p:nvCxnSpPr>
            <p:cNvPr id="26" name="Straight Connector 25"/>
            <p:cNvCxnSpPr/>
            <p:nvPr/>
          </p:nvCxnSpPr>
          <p:spPr>
            <a:xfrm>
              <a:off x="1382899" y="5143500"/>
              <a:ext cx="3735201" cy="0"/>
            </a:xfrm>
            <a:prstGeom prst="line">
              <a:avLst/>
            </a:prstGeom>
            <a:effectLst/>
          </p:spPr>
          <p:style>
            <a:lnRef idx="2">
              <a:schemeClr val="dk1"/>
            </a:lnRef>
            <a:fillRef idx="0">
              <a:schemeClr val="dk1"/>
            </a:fillRef>
            <a:effectRef idx="1">
              <a:schemeClr val="dk1"/>
            </a:effectRef>
            <a:fontRef idx="minor">
              <a:schemeClr val="tx1"/>
            </a:fontRef>
          </p:style>
        </p:cxnSp>
        <p:sp>
          <p:nvSpPr>
            <p:cNvPr id="27" name="Isosceles Triangle 26"/>
            <p:cNvSpPr/>
            <p:nvPr/>
          </p:nvSpPr>
          <p:spPr>
            <a:xfrm>
              <a:off x="3184007" y="2716128"/>
              <a:ext cx="174622" cy="191286"/>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p:nvCxnSpPr>
          <p:spPr>
            <a:xfrm>
              <a:off x="1597937" y="2851623"/>
              <a:ext cx="3340636" cy="1563"/>
            </a:xfrm>
            <a:prstGeom prst="line">
              <a:avLst/>
            </a:prstGeom>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1656544" y="2819742"/>
              <a:ext cx="58608" cy="63762"/>
            </a:xfrm>
            <a:prstGeom prst="rect">
              <a:avLst/>
            </a:prstGeom>
            <a:solidFill>
              <a:schemeClr val="accent6">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879539" y="2818964"/>
              <a:ext cx="58608" cy="63762"/>
            </a:xfrm>
            <a:prstGeom prst="rect">
              <a:avLst/>
            </a:prstGeom>
            <a:solidFill>
              <a:schemeClr val="accent6">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2125405" y="2819742"/>
              <a:ext cx="58608" cy="63762"/>
            </a:xfrm>
            <a:prstGeom prst="rect">
              <a:avLst/>
            </a:prstGeom>
            <a:solidFill>
              <a:schemeClr val="accent6">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2" name="Rectangle 31"/>
            <p:cNvSpPr/>
            <p:nvPr/>
          </p:nvSpPr>
          <p:spPr>
            <a:xfrm>
              <a:off x="2348401" y="2818964"/>
              <a:ext cx="58608" cy="63762"/>
            </a:xfrm>
            <a:prstGeom prst="rect">
              <a:avLst/>
            </a:prstGeom>
            <a:solidFill>
              <a:schemeClr val="accent6">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3" name="Rectangle 32"/>
            <p:cNvSpPr/>
            <p:nvPr/>
          </p:nvSpPr>
          <p:spPr>
            <a:xfrm>
              <a:off x="2547094" y="2820523"/>
              <a:ext cx="58608" cy="63762"/>
            </a:xfrm>
            <a:prstGeom prst="rect">
              <a:avLst/>
            </a:prstGeom>
            <a:solidFill>
              <a:schemeClr val="accent6">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2770090" y="2819745"/>
              <a:ext cx="58608" cy="63762"/>
            </a:xfrm>
            <a:prstGeom prst="rect">
              <a:avLst/>
            </a:prstGeom>
            <a:solidFill>
              <a:schemeClr val="accent6">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015956" y="2820523"/>
              <a:ext cx="58608" cy="63762"/>
            </a:xfrm>
            <a:prstGeom prst="rect">
              <a:avLst/>
            </a:prstGeom>
            <a:solidFill>
              <a:schemeClr val="accent6">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6" name="Rectangle 35"/>
            <p:cNvSpPr/>
            <p:nvPr/>
          </p:nvSpPr>
          <p:spPr>
            <a:xfrm>
              <a:off x="3238951" y="2819745"/>
              <a:ext cx="58608" cy="63762"/>
            </a:xfrm>
            <a:prstGeom prst="rect">
              <a:avLst/>
            </a:prstGeom>
            <a:solidFill>
              <a:schemeClr val="accent6">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7" name="Rectangle 36"/>
            <p:cNvSpPr/>
            <p:nvPr/>
          </p:nvSpPr>
          <p:spPr>
            <a:xfrm>
              <a:off x="3473381" y="2820523"/>
              <a:ext cx="58608" cy="63762"/>
            </a:xfrm>
            <a:prstGeom prst="rect">
              <a:avLst/>
            </a:prstGeom>
            <a:solidFill>
              <a:schemeClr val="accent6">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3696377" y="2819745"/>
              <a:ext cx="58608" cy="63762"/>
            </a:xfrm>
            <a:prstGeom prst="rect">
              <a:avLst/>
            </a:prstGeom>
            <a:solidFill>
              <a:schemeClr val="accent6">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3942243" y="2820523"/>
              <a:ext cx="58608" cy="63762"/>
            </a:xfrm>
            <a:prstGeom prst="rect">
              <a:avLst/>
            </a:prstGeom>
            <a:solidFill>
              <a:schemeClr val="accent6">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0" name="Rectangle 39"/>
            <p:cNvSpPr/>
            <p:nvPr/>
          </p:nvSpPr>
          <p:spPr>
            <a:xfrm>
              <a:off x="4165238" y="2819745"/>
              <a:ext cx="58608" cy="63762"/>
            </a:xfrm>
            <a:prstGeom prst="rect">
              <a:avLst/>
            </a:prstGeom>
            <a:solidFill>
              <a:schemeClr val="accent6">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1" name="Rectangle 40"/>
            <p:cNvSpPr/>
            <p:nvPr/>
          </p:nvSpPr>
          <p:spPr>
            <a:xfrm>
              <a:off x="4363932" y="2821305"/>
              <a:ext cx="58608" cy="63762"/>
            </a:xfrm>
            <a:prstGeom prst="rect">
              <a:avLst/>
            </a:prstGeom>
            <a:solidFill>
              <a:schemeClr val="accent6">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4586927" y="2820527"/>
              <a:ext cx="58608" cy="63762"/>
            </a:xfrm>
            <a:prstGeom prst="rect">
              <a:avLst/>
            </a:prstGeom>
            <a:solidFill>
              <a:schemeClr val="accent6">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4832793" y="2821305"/>
              <a:ext cx="58608" cy="63762"/>
            </a:xfrm>
            <a:prstGeom prst="rect">
              <a:avLst/>
            </a:prstGeom>
            <a:solidFill>
              <a:schemeClr val="accent6">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4" name="TextBox 43"/>
            <p:cNvSpPr txBox="1"/>
            <p:nvPr/>
          </p:nvSpPr>
          <p:spPr>
            <a:xfrm>
              <a:off x="1129013" y="2405291"/>
              <a:ext cx="406584" cy="234796"/>
            </a:xfrm>
            <a:prstGeom prst="rect">
              <a:avLst/>
            </a:prstGeom>
            <a:noFill/>
          </p:spPr>
          <p:txBody>
            <a:bodyPr wrap="none" rtlCol="0">
              <a:spAutoFit/>
            </a:bodyPr>
            <a:lstStyle/>
            <a:p>
              <a:r>
                <a:rPr lang="en-US" sz="1400" b="1" dirty="0" smtClean="0"/>
                <a:t>-2500m</a:t>
              </a:r>
              <a:endParaRPr lang="en-US" sz="1400" b="1" dirty="0"/>
            </a:p>
          </p:txBody>
        </p:sp>
        <p:sp>
          <p:nvSpPr>
            <p:cNvPr id="45" name="TextBox 44"/>
            <p:cNvSpPr txBox="1"/>
            <p:nvPr/>
          </p:nvSpPr>
          <p:spPr>
            <a:xfrm>
              <a:off x="3135499" y="2402314"/>
              <a:ext cx="149539" cy="234796"/>
            </a:xfrm>
            <a:prstGeom prst="rect">
              <a:avLst/>
            </a:prstGeom>
            <a:noFill/>
          </p:spPr>
          <p:txBody>
            <a:bodyPr wrap="none" rtlCol="0">
              <a:spAutoFit/>
            </a:bodyPr>
            <a:lstStyle/>
            <a:p>
              <a:r>
                <a:rPr lang="en-US" sz="1400" b="1" dirty="0" smtClean="0"/>
                <a:t>0</a:t>
              </a:r>
              <a:endParaRPr lang="en-US" sz="1400" b="1" dirty="0"/>
            </a:p>
          </p:txBody>
        </p:sp>
        <p:sp>
          <p:nvSpPr>
            <p:cNvPr id="46" name="TextBox 45"/>
            <p:cNvSpPr txBox="1"/>
            <p:nvPr/>
          </p:nvSpPr>
          <p:spPr>
            <a:xfrm>
              <a:off x="4770087" y="2416196"/>
              <a:ext cx="377058" cy="234796"/>
            </a:xfrm>
            <a:prstGeom prst="rect">
              <a:avLst/>
            </a:prstGeom>
            <a:noFill/>
          </p:spPr>
          <p:txBody>
            <a:bodyPr wrap="none" rtlCol="0">
              <a:spAutoFit/>
            </a:bodyPr>
            <a:lstStyle/>
            <a:p>
              <a:r>
                <a:rPr lang="en-US" sz="1400" b="1" dirty="0" smtClean="0"/>
                <a:t>2500m</a:t>
              </a:r>
              <a:endParaRPr lang="en-US" sz="1400" b="1" dirty="0"/>
            </a:p>
          </p:txBody>
        </p:sp>
        <p:sp>
          <p:nvSpPr>
            <p:cNvPr id="47" name="Left Brace 46"/>
            <p:cNvSpPr/>
            <p:nvPr/>
          </p:nvSpPr>
          <p:spPr>
            <a:xfrm rot="16200000" flipH="1">
              <a:off x="2629101" y="2599795"/>
              <a:ext cx="105454" cy="248357"/>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TextBox 47"/>
            <p:cNvSpPr txBox="1"/>
            <p:nvPr/>
          </p:nvSpPr>
          <p:spPr>
            <a:xfrm>
              <a:off x="2380256" y="2362200"/>
              <a:ext cx="353612" cy="234796"/>
            </a:xfrm>
            <a:prstGeom prst="rect">
              <a:avLst/>
            </a:prstGeom>
            <a:noFill/>
          </p:spPr>
          <p:txBody>
            <a:bodyPr wrap="none" rtlCol="0">
              <a:spAutoFit/>
            </a:bodyPr>
            <a:lstStyle/>
            <a:p>
              <a:r>
                <a:rPr lang="en-US" sz="1400" b="1" dirty="0" smtClean="0"/>
                <a:t>12.5m</a:t>
              </a:r>
              <a:endParaRPr lang="en-US" sz="1400" b="1" dirty="0"/>
            </a:p>
          </p:txBody>
        </p:sp>
        <p:sp>
          <p:nvSpPr>
            <p:cNvPr id="49" name="Rectangle 48"/>
            <p:cNvSpPr/>
            <p:nvPr/>
          </p:nvSpPr>
          <p:spPr>
            <a:xfrm>
              <a:off x="1382899" y="4215718"/>
              <a:ext cx="3734593" cy="4572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0" name="TextBox 49"/>
            <p:cNvSpPr txBox="1"/>
            <p:nvPr/>
          </p:nvSpPr>
          <p:spPr>
            <a:xfrm>
              <a:off x="1942489" y="4056764"/>
              <a:ext cx="3041001" cy="258275"/>
            </a:xfrm>
            <a:prstGeom prst="rect">
              <a:avLst/>
            </a:prstGeom>
            <a:noFill/>
          </p:spPr>
          <p:txBody>
            <a:bodyPr wrap="square" rtlCol="0">
              <a:spAutoFit/>
            </a:bodyPr>
            <a:lstStyle/>
            <a:p>
              <a:r>
                <a:rPr lang="en-US" sz="1600" dirty="0" smtClean="0"/>
                <a:t>Layer 3: </a:t>
              </a:r>
              <a:r>
                <a:rPr lang="el-GR" sz="1600" dirty="0" smtClean="0"/>
                <a:t>ρ</a:t>
              </a:r>
              <a:r>
                <a:rPr lang="en-US" sz="1600" dirty="0" smtClean="0"/>
                <a:t>=2.1g/cm</a:t>
              </a:r>
              <a:r>
                <a:rPr lang="en-US" sz="1600" baseline="30000" dirty="0" smtClean="0"/>
                <a:t>3</a:t>
              </a:r>
              <a:r>
                <a:rPr lang="en-US" sz="1600" dirty="0" smtClean="0"/>
                <a:t>, </a:t>
              </a:r>
              <a:r>
                <a:rPr lang="en-US" sz="1600" dirty="0" err="1" smtClean="0"/>
                <a:t>vp</a:t>
              </a:r>
              <a:r>
                <a:rPr lang="en-US" sz="1600" dirty="0" smtClean="0"/>
                <a:t>=1500m/s,</a:t>
              </a:r>
              <a:r>
                <a:rPr lang="en-US" sz="1600" dirty="0"/>
                <a:t> </a:t>
              </a:r>
              <a:r>
                <a:rPr lang="en-US" sz="1600" dirty="0" smtClean="0"/>
                <a:t>vs=900m/s</a:t>
              </a:r>
              <a:endParaRPr lang="en-US" sz="1600" dirty="0"/>
            </a:p>
          </p:txBody>
        </p:sp>
      </p:grpSp>
      <p:sp>
        <p:nvSpPr>
          <p:cNvPr id="52" name="TextBox 51"/>
          <p:cNvSpPr txBox="1"/>
          <p:nvPr/>
        </p:nvSpPr>
        <p:spPr>
          <a:xfrm>
            <a:off x="4267201" y="6172200"/>
            <a:ext cx="2671565" cy="400110"/>
          </a:xfrm>
          <a:prstGeom prst="rect">
            <a:avLst/>
          </a:prstGeom>
          <a:noFill/>
        </p:spPr>
        <p:txBody>
          <a:bodyPr wrap="none" rtlCol="0">
            <a:spAutoFit/>
          </a:bodyPr>
          <a:lstStyle/>
          <a:p>
            <a:r>
              <a:rPr lang="en-US" sz="2000" dirty="0" smtClean="0"/>
              <a:t>Yanglei Zou et al. (2014)</a:t>
            </a:r>
            <a:endParaRPr lang="en-US" sz="2000" dirty="0"/>
          </a:p>
        </p:txBody>
      </p:sp>
      <p:sp>
        <p:nvSpPr>
          <p:cNvPr id="54" name="TextBox 53"/>
          <p:cNvSpPr txBox="1"/>
          <p:nvPr/>
        </p:nvSpPr>
        <p:spPr>
          <a:xfrm>
            <a:off x="2946401" y="990600"/>
            <a:ext cx="4885761" cy="400110"/>
          </a:xfrm>
          <a:prstGeom prst="rect">
            <a:avLst/>
          </a:prstGeom>
          <a:noFill/>
        </p:spPr>
        <p:txBody>
          <a:bodyPr wrap="none" rtlCol="0">
            <a:spAutoFit/>
          </a:bodyPr>
          <a:lstStyle/>
          <a:p>
            <a:r>
              <a:rPr lang="en-US" sz="2000" dirty="0" smtClean="0"/>
              <a:t>Courtesy of Schlumberger De-multiples Team</a:t>
            </a:r>
            <a:endParaRPr lang="en-US" sz="2000" dirty="0"/>
          </a:p>
        </p:txBody>
      </p:sp>
      <p:sp>
        <p:nvSpPr>
          <p:cNvPr id="4" name="Slide Number Placeholder 3"/>
          <p:cNvSpPr>
            <a:spLocks noGrp="1"/>
          </p:cNvSpPr>
          <p:nvPr>
            <p:ph type="sldNum" sz="quarter" idx="12"/>
          </p:nvPr>
        </p:nvSpPr>
        <p:spPr/>
        <p:txBody>
          <a:bodyPr/>
          <a:lstStyle/>
          <a:p>
            <a:fld id="{0C913308-F349-4B6D-A68A-DD1791B4A57B}" type="slidenum">
              <a:rPr lang="zh-CN" altLang="en-US" smtClean="0"/>
              <a:t>185</a:t>
            </a:fld>
            <a:endParaRPr lang="zh-CN" altLang="en-US"/>
          </a:p>
        </p:txBody>
      </p:sp>
      <p:sp>
        <p:nvSpPr>
          <p:cNvPr id="57" name="TextBox 56"/>
          <p:cNvSpPr txBox="1"/>
          <p:nvPr/>
        </p:nvSpPr>
        <p:spPr>
          <a:xfrm>
            <a:off x="239350" y="1"/>
            <a:ext cx="11760629" cy="830997"/>
          </a:xfrm>
          <a:prstGeom prst="rect">
            <a:avLst/>
          </a:prstGeom>
          <a:noFill/>
        </p:spPr>
        <p:txBody>
          <a:bodyPr wrap="square" rtlCol="0">
            <a:spAutoFit/>
          </a:bodyPr>
          <a:lstStyle/>
          <a:p>
            <a:pPr algn="ctr"/>
            <a:r>
              <a:rPr lang="en-US" altLang="zh-CN" sz="2400" b="1" dirty="0" smtClean="0">
                <a:solidFill>
                  <a:srgbClr val="000000"/>
                </a:solidFill>
              </a:rPr>
              <a:t>ISS</a:t>
            </a:r>
            <a:r>
              <a:rPr lang="zh-CN" altLang="en-US" sz="2400" b="1" dirty="0" smtClean="0">
                <a:solidFill>
                  <a:srgbClr val="000000"/>
                </a:solidFill>
              </a:rPr>
              <a:t> </a:t>
            </a:r>
            <a:r>
              <a:rPr lang="en-US" altLang="zh-CN" sz="2400" b="1" dirty="0" smtClean="0">
                <a:solidFill>
                  <a:srgbClr val="000000"/>
                </a:solidFill>
              </a:rPr>
              <a:t>internal</a:t>
            </a:r>
            <a:r>
              <a:rPr lang="zh-CN" altLang="en-US" sz="2400" b="1" dirty="0" smtClean="0">
                <a:solidFill>
                  <a:srgbClr val="000000"/>
                </a:solidFill>
              </a:rPr>
              <a:t> </a:t>
            </a:r>
            <a:r>
              <a:rPr lang="en-US" altLang="zh-CN" sz="2400" b="1" dirty="0" smtClean="0">
                <a:solidFill>
                  <a:srgbClr val="000000"/>
                </a:solidFill>
              </a:rPr>
              <a:t>multiple</a:t>
            </a:r>
            <a:r>
              <a:rPr lang="zh-CN" altLang="en-US" sz="2400" b="1" dirty="0" smtClean="0">
                <a:solidFill>
                  <a:srgbClr val="000000"/>
                </a:solidFill>
              </a:rPr>
              <a:t> </a:t>
            </a:r>
            <a:r>
              <a:rPr lang="en-US" altLang="zh-CN" sz="2400" b="1" dirty="0" smtClean="0">
                <a:solidFill>
                  <a:srgbClr val="FF0000"/>
                </a:solidFill>
              </a:rPr>
              <a:t>elimination </a:t>
            </a:r>
            <a:r>
              <a:rPr lang="en-US" sz="2400" b="1" dirty="0"/>
              <a:t>in an </a:t>
            </a:r>
            <a:r>
              <a:rPr lang="en-US" sz="2400" b="1" dirty="0">
                <a:solidFill>
                  <a:srgbClr val="FF0000"/>
                </a:solidFill>
              </a:rPr>
              <a:t>elastic</a:t>
            </a:r>
            <a:r>
              <a:rPr lang="en-US" sz="2400" b="1" dirty="0"/>
              <a:t> </a:t>
            </a:r>
            <a:r>
              <a:rPr lang="en-US" sz="2400" b="1" dirty="0" smtClean="0"/>
              <a:t>earth</a:t>
            </a:r>
            <a:endParaRPr lang="en-US" altLang="zh-CN" sz="2400" b="1" dirty="0" smtClean="0">
              <a:solidFill>
                <a:srgbClr val="FF0000"/>
              </a:solidFill>
            </a:endParaRPr>
          </a:p>
          <a:p>
            <a:pPr algn="ctr"/>
            <a:r>
              <a:rPr lang="en-US" sz="2400" b="1" dirty="0" smtClean="0">
                <a:solidFill>
                  <a:srgbClr val="000000"/>
                </a:solidFill>
              </a:rPr>
              <a:t>( Numerical test I )</a:t>
            </a:r>
            <a:endParaRPr lang="en-US" sz="2400" b="1" dirty="0">
              <a:solidFill>
                <a:srgbClr val="000000"/>
              </a:solidFill>
            </a:endParaRPr>
          </a:p>
        </p:txBody>
      </p:sp>
      <p:cxnSp>
        <p:nvCxnSpPr>
          <p:cNvPr id="58" name="Straight Connector 57"/>
          <p:cNvCxnSpPr/>
          <p:nvPr/>
        </p:nvCxnSpPr>
        <p:spPr>
          <a:xfrm>
            <a:off x="0" y="908720"/>
            <a:ext cx="12192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2710935"/>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8333" r="9450" b="7408"/>
          <a:stretch/>
        </p:blipFill>
        <p:spPr bwMode="auto">
          <a:xfrm>
            <a:off x="1223996" y="1192108"/>
            <a:ext cx="9702800" cy="462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lstStyle/>
          <a:p>
            <a:fld id="{0C913308-F349-4B6D-A68A-DD1791B4A57B}" type="slidenum">
              <a:rPr lang="zh-CN" altLang="en-US" smtClean="0"/>
              <a:t>186</a:t>
            </a:fld>
            <a:endParaRPr lang="zh-CN" altLang="en-US"/>
          </a:p>
        </p:txBody>
      </p:sp>
      <p:sp>
        <p:nvSpPr>
          <p:cNvPr id="9" name="TextBox 8"/>
          <p:cNvSpPr txBox="1"/>
          <p:nvPr/>
        </p:nvSpPr>
        <p:spPr>
          <a:xfrm>
            <a:off x="239350" y="1"/>
            <a:ext cx="11760629" cy="830997"/>
          </a:xfrm>
          <a:prstGeom prst="rect">
            <a:avLst/>
          </a:prstGeom>
          <a:noFill/>
        </p:spPr>
        <p:txBody>
          <a:bodyPr wrap="square" rtlCol="0">
            <a:spAutoFit/>
          </a:bodyPr>
          <a:lstStyle/>
          <a:p>
            <a:pPr algn="ctr"/>
            <a:r>
              <a:rPr lang="en-US" altLang="zh-CN" sz="2400" b="1" dirty="0" smtClean="0">
                <a:solidFill>
                  <a:srgbClr val="000000"/>
                </a:solidFill>
              </a:rPr>
              <a:t>ISS</a:t>
            </a:r>
            <a:r>
              <a:rPr lang="zh-CN" altLang="en-US" sz="2400" b="1" dirty="0" smtClean="0">
                <a:solidFill>
                  <a:srgbClr val="000000"/>
                </a:solidFill>
              </a:rPr>
              <a:t> </a:t>
            </a:r>
            <a:r>
              <a:rPr lang="en-US" altLang="zh-CN" sz="2400" b="1" dirty="0" smtClean="0">
                <a:solidFill>
                  <a:srgbClr val="000000"/>
                </a:solidFill>
              </a:rPr>
              <a:t>internal</a:t>
            </a:r>
            <a:r>
              <a:rPr lang="zh-CN" altLang="en-US" sz="2400" b="1" dirty="0" smtClean="0">
                <a:solidFill>
                  <a:srgbClr val="000000"/>
                </a:solidFill>
              </a:rPr>
              <a:t> </a:t>
            </a:r>
            <a:r>
              <a:rPr lang="en-US" altLang="zh-CN" sz="2400" b="1" dirty="0" smtClean="0">
                <a:solidFill>
                  <a:srgbClr val="000000"/>
                </a:solidFill>
              </a:rPr>
              <a:t>multiple</a:t>
            </a:r>
            <a:r>
              <a:rPr lang="zh-CN" altLang="en-US" sz="2400" b="1" dirty="0" smtClean="0">
                <a:solidFill>
                  <a:srgbClr val="000000"/>
                </a:solidFill>
              </a:rPr>
              <a:t> </a:t>
            </a:r>
            <a:r>
              <a:rPr lang="en-US" altLang="zh-CN" sz="2400" b="1" dirty="0" smtClean="0">
                <a:solidFill>
                  <a:srgbClr val="FF0000"/>
                </a:solidFill>
              </a:rPr>
              <a:t>elimination </a:t>
            </a:r>
            <a:r>
              <a:rPr lang="en-US" sz="2400" b="1" dirty="0"/>
              <a:t>in an </a:t>
            </a:r>
            <a:r>
              <a:rPr lang="en-US" sz="2400" b="1" dirty="0">
                <a:solidFill>
                  <a:srgbClr val="FF0000"/>
                </a:solidFill>
              </a:rPr>
              <a:t>elastic</a:t>
            </a:r>
            <a:r>
              <a:rPr lang="en-US" sz="2400" b="1" dirty="0"/>
              <a:t> </a:t>
            </a:r>
            <a:r>
              <a:rPr lang="en-US" sz="2400" b="1" dirty="0" smtClean="0"/>
              <a:t>earth</a:t>
            </a:r>
            <a:endParaRPr lang="en-US" altLang="zh-CN" sz="2400" b="1" dirty="0" smtClean="0">
              <a:solidFill>
                <a:srgbClr val="FF0000"/>
              </a:solidFill>
            </a:endParaRPr>
          </a:p>
          <a:p>
            <a:pPr algn="ctr"/>
            <a:r>
              <a:rPr lang="en-US" sz="2400" b="1" dirty="0" smtClean="0">
                <a:solidFill>
                  <a:srgbClr val="000000"/>
                </a:solidFill>
              </a:rPr>
              <a:t>( Numerical test I )</a:t>
            </a:r>
            <a:endParaRPr lang="en-US" sz="2400" b="1" dirty="0">
              <a:solidFill>
                <a:srgbClr val="000000"/>
              </a:solidFill>
            </a:endParaRPr>
          </a:p>
        </p:txBody>
      </p:sp>
      <p:cxnSp>
        <p:nvCxnSpPr>
          <p:cNvPr id="10" name="Straight Connector 9"/>
          <p:cNvCxnSpPr/>
          <p:nvPr/>
        </p:nvCxnSpPr>
        <p:spPr>
          <a:xfrm>
            <a:off x="0" y="908720"/>
            <a:ext cx="12192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4149010"/>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8333" r="9450" b="7408"/>
          <a:stretch/>
        </p:blipFill>
        <p:spPr bwMode="auto">
          <a:xfrm>
            <a:off x="1223996" y="1192108"/>
            <a:ext cx="9702800" cy="462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26" name="Group 1025"/>
          <p:cNvGrpSpPr/>
          <p:nvPr/>
        </p:nvGrpSpPr>
        <p:grpSpPr>
          <a:xfrm>
            <a:off x="3197351" y="1366702"/>
            <a:ext cx="6725583" cy="2585566"/>
            <a:chOff x="2398013" y="1366702"/>
            <a:chExt cx="5044187" cy="2585566"/>
          </a:xfrm>
        </p:grpSpPr>
        <p:grpSp>
          <p:nvGrpSpPr>
            <p:cNvPr id="6" name="Group 5"/>
            <p:cNvGrpSpPr/>
            <p:nvPr/>
          </p:nvGrpSpPr>
          <p:grpSpPr>
            <a:xfrm>
              <a:off x="2398013" y="1366702"/>
              <a:ext cx="762997" cy="2585566"/>
              <a:chOff x="2398013" y="1366702"/>
              <a:chExt cx="762997" cy="2585566"/>
            </a:xfrm>
          </p:grpSpPr>
          <p:sp>
            <p:nvSpPr>
              <p:cNvPr id="13" name="Down Arrow 12"/>
              <p:cNvSpPr/>
              <p:nvPr/>
            </p:nvSpPr>
            <p:spPr>
              <a:xfrm rot="1995346">
                <a:off x="2398013" y="1366702"/>
                <a:ext cx="308996" cy="396504"/>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Down Arrow 13"/>
              <p:cNvSpPr/>
              <p:nvPr/>
            </p:nvSpPr>
            <p:spPr>
              <a:xfrm rot="1995346">
                <a:off x="2852014" y="1867719"/>
                <a:ext cx="308996" cy="396504"/>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Down Arrow 20"/>
              <p:cNvSpPr/>
              <p:nvPr/>
            </p:nvSpPr>
            <p:spPr>
              <a:xfrm rot="1995346">
                <a:off x="2464054" y="3279100"/>
                <a:ext cx="308996" cy="396504"/>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Down Arrow 21"/>
              <p:cNvSpPr/>
              <p:nvPr/>
            </p:nvSpPr>
            <p:spPr>
              <a:xfrm rot="1995346">
                <a:off x="2819841" y="3555764"/>
                <a:ext cx="308996" cy="396504"/>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0" name="Right Arrow 29"/>
            <p:cNvSpPr/>
            <p:nvPr/>
          </p:nvSpPr>
          <p:spPr>
            <a:xfrm>
              <a:off x="5145471" y="1446131"/>
              <a:ext cx="492921" cy="26926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smtClean="0">
                <a:latin typeface="Arial Narrow" pitchFamily="34" charset="0"/>
              </a:endParaRPr>
            </a:p>
          </p:txBody>
        </p:sp>
        <p:sp>
          <p:nvSpPr>
            <p:cNvPr id="1025" name="Rectangle 1024"/>
            <p:cNvSpPr/>
            <p:nvPr/>
          </p:nvSpPr>
          <p:spPr>
            <a:xfrm>
              <a:off x="5651500" y="1431764"/>
              <a:ext cx="1790700" cy="3226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accent2"/>
                  </a:solidFill>
                  <a:latin typeface="Arial Narrow" pitchFamily="34" charset="0"/>
                </a:rPr>
                <a:t>P primaries</a:t>
              </a:r>
            </a:p>
          </p:txBody>
        </p:sp>
      </p:grpSp>
      <p:sp>
        <p:nvSpPr>
          <p:cNvPr id="5" name="Slide Number Placeholder 4"/>
          <p:cNvSpPr>
            <a:spLocks noGrp="1"/>
          </p:cNvSpPr>
          <p:nvPr>
            <p:ph type="sldNum" sz="quarter" idx="12"/>
          </p:nvPr>
        </p:nvSpPr>
        <p:spPr/>
        <p:txBody>
          <a:bodyPr/>
          <a:lstStyle/>
          <a:p>
            <a:fld id="{0C913308-F349-4B6D-A68A-DD1791B4A57B}" type="slidenum">
              <a:rPr lang="zh-CN" altLang="en-US" smtClean="0"/>
              <a:t>187</a:t>
            </a:fld>
            <a:endParaRPr lang="zh-CN" altLang="en-US"/>
          </a:p>
        </p:txBody>
      </p:sp>
      <p:sp>
        <p:nvSpPr>
          <p:cNvPr id="18" name="TextBox 17"/>
          <p:cNvSpPr txBox="1"/>
          <p:nvPr/>
        </p:nvSpPr>
        <p:spPr>
          <a:xfrm>
            <a:off x="239350" y="1"/>
            <a:ext cx="11760629" cy="830997"/>
          </a:xfrm>
          <a:prstGeom prst="rect">
            <a:avLst/>
          </a:prstGeom>
          <a:noFill/>
        </p:spPr>
        <p:txBody>
          <a:bodyPr wrap="square" rtlCol="0">
            <a:spAutoFit/>
          </a:bodyPr>
          <a:lstStyle/>
          <a:p>
            <a:pPr algn="ctr"/>
            <a:r>
              <a:rPr lang="en-US" altLang="zh-CN" sz="2400" b="1" dirty="0" smtClean="0">
                <a:solidFill>
                  <a:srgbClr val="000000"/>
                </a:solidFill>
              </a:rPr>
              <a:t>ISS</a:t>
            </a:r>
            <a:r>
              <a:rPr lang="zh-CN" altLang="en-US" sz="2400" b="1" dirty="0" smtClean="0">
                <a:solidFill>
                  <a:srgbClr val="000000"/>
                </a:solidFill>
              </a:rPr>
              <a:t> </a:t>
            </a:r>
            <a:r>
              <a:rPr lang="en-US" altLang="zh-CN" sz="2400" b="1" dirty="0" smtClean="0">
                <a:solidFill>
                  <a:srgbClr val="000000"/>
                </a:solidFill>
              </a:rPr>
              <a:t>internal</a:t>
            </a:r>
            <a:r>
              <a:rPr lang="zh-CN" altLang="en-US" sz="2400" b="1" dirty="0" smtClean="0">
                <a:solidFill>
                  <a:srgbClr val="000000"/>
                </a:solidFill>
              </a:rPr>
              <a:t> </a:t>
            </a:r>
            <a:r>
              <a:rPr lang="en-US" altLang="zh-CN" sz="2400" b="1" dirty="0" smtClean="0">
                <a:solidFill>
                  <a:srgbClr val="000000"/>
                </a:solidFill>
              </a:rPr>
              <a:t>multiple</a:t>
            </a:r>
            <a:r>
              <a:rPr lang="zh-CN" altLang="en-US" sz="2400" b="1" dirty="0" smtClean="0">
                <a:solidFill>
                  <a:srgbClr val="000000"/>
                </a:solidFill>
              </a:rPr>
              <a:t> </a:t>
            </a:r>
            <a:r>
              <a:rPr lang="en-US" altLang="zh-CN" sz="2400" b="1" dirty="0" smtClean="0">
                <a:solidFill>
                  <a:srgbClr val="FF0000"/>
                </a:solidFill>
              </a:rPr>
              <a:t>elimination </a:t>
            </a:r>
            <a:r>
              <a:rPr lang="en-US" sz="2400" b="1" dirty="0"/>
              <a:t>in an </a:t>
            </a:r>
            <a:r>
              <a:rPr lang="en-US" sz="2400" b="1" dirty="0">
                <a:solidFill>
                  <a:srgbClr val="FF0000"/>
                </a:solidFill>
              </a:rPr>
              <a:t>elastic</a:t>
            </a:r>
            <a:r>
              <a:rPr lang="en-US" sz="2400" b="1" dirty="0"/>
              <a:t> </a:t>
            </a:r>
            <a:r>
              <a:rPr lang="en-US" sz="2400" b="1" dirty="0" smtClean="0"/>
              <a:t>earth</a:t>
            </a:r>
            <a:endParaRPr lang="en-US" altLang="zh-CN" sz="2400" b="1" dirty="0" smtClean="0">
              <a:solidFill>
                <a:srgbClr val="FF0000"/>
              </a:solidFill>
            </a:endParaRPr>
          </a:p>
          <a:p>
            <a:pPr algn="ctr"/>
            <a:r>
              <a:rPr lang="en-US" sz="2400" b="1" dirty="0" smtClean="0">
                <a:solidFill>
                  <a:srgbClr val="000000"/>
                </a:solidFill>
              </a:rPr>
              <a:t>( Numerical test I )</a:t>
            </a:r>
            <a:endParaRPr lang="en-US" sz="2400" b="1" dirty="0">
              <a:solidFill>
                <a:srgbClr val="000000"/>
              </a:solidFill>
            </a:endParaRPr>
          </a:p>
        </p:txBody>
      </p:sp>
      <p:cxnSp>
        <p:nvCxnSpPr>
          <p:cNvPr id="19" name="Straight Connector 18"/>
          <p:cNvCxnSpPr/>
          <p:nvPr/>
        </p:nvCxnSpPr>
        <p:spPr>
          <a:xfrm>
            <a:off x="0" y="908720"/>
            <a:ext cx="12192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3299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8333" r="9450" b="7408"/>
          <a:stretch/>
        </p:blipFill>
        <p:spPr bwMode="auto">
          <a:xfrm>
            <a:off x="1223996" y="1192108"/>
            <a:ext cx="9702800" cy="462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lstStyle/>
          <a:p>
            <a:fld id="{0C913308-F349-4B6D-A68A-DD1791B4A57B}" type="slidenum">
              <a:rPr lang="zh-CN" altLang="en-US" smtClean="0"/>
              <a:t>188</a:t>
            </a:fld>
            <a:endParaRPr lang="zh-CN" altLang="en-US"/>
          </a:p>
        </p:txBody>
      </p:sp>
      <p:pic>
        <p:nvPicPr>
          <p:cNvPr id="4" name="Picture 3"/>
          <p:cNvPicPr>
            <a:picLocks noChangeAspect="1"/>
          </p:cNvPicPr>
          <p:nvPr/>
        </p:nvPicPr>
        <p:blipFill>
          <a:blip r:embed="rId3"/>
          <a:stretch>
            <a:fillRect/>
          </a:stretch>
        </p:blipFill>
        <p:spPr>
          <a:xfrm>
            <a:off x="5807968" y="3964030"/>
            <a:ext cx="5088565" cy="2893971"/>
          </a:xfrm>
          <a:prstGeom prst="rect">
            <a:avLst/>
          </a:prstGeom>
        </p:spPr>
      </p:pic>
      <p:sp>
        <p:nvSpPr>
          <p:cNvPr id="21" name="TextBox 20"/>
          <p:cNvSpPr txBox="1"/>
          <p:nvPr/>
        </p:nvSpPr>
        <p:spPr>
          <a:xfrm>
            <a:off x="239350" y="1"/>
            <a:ext cx="11760629" cy="830997"/>
          </a:xfrm>
          <a:prstGeom prst="rect">
            <a:avLst/>
          </a:prstGeom>
          <a:noFill/>
        </p:spPr>
        <p:txBody>
          <a:bodyPr wrap="square" rtlCol="0">
            <a:spAutoFit/>
          </a:bodyPr>
          <a:lstStyle/>
          <a:p>
            <a:pPr algn="ctr"/>
            <a:r>
              <a:rPr lang="en-US" altLang="zh-CN" sz="2400" b="1" dirty="0" smtClean="0">
                <a:solidFill>
                  <a:srgbClr val="000000"/>
                </a:solidFill>
              </a:rPr>
              <a:t>ISS</a:t>
            </a:r>
            <a:r>
              <a:rPr lang="zh-CN" altLang="en-US" sz="2400" b="1" dirty="0" smtClean="0">
                <a:solidFill>
                  <a:srgbClr val="000000"/>
                </a:solidFill>
              </a:rPr>
              <a:t> </a:t>
            </a:r>
            <a:r>
              <a:rPr lang="en-US" altLang="zh-CN" sz="2400" b="1" dirty="0" smtClean="0">
                <a:solidFill>
                  <a:srgbClr val="000000"/>
                </a:solidFill>
              </a:rPr>
              <a:t>internal</a:t>
            </a:r>
            <a:r>
              <a:rPr lang="zh-CN" altLang="en-US" sz="2400" b="1" dirty="0" smtClean="0">
                <a:solidFill>
                  <a:srgbClr val="000000"/>
                </a:solidFill>
              </a:rPr>
              <a:t> </a:t>
            </a:r>
            <a:r>
              <a:rPr lang="en-US" altLang="zh-CN" sz="2400" b="1" dirty="0" smtClean="0">
                <a:solidFill>
                  <a:srgbClr val="000000"/>
                </a:solidFill>
              </a:rPr>
              <a:t>multiple</a:t>
            </a:r>
            <a:r>
              <a:rPr lang="zh-CN" altLang="en-US" sz="2400" b="1" dirty="0" smtClean="0">
                <a:solidFill>
                  <a:srgbClr val="000000"/>
                </a:solidFill>
              </a:rPr>
              <a:t> </a:t>
            </a:r>
            <a:r>
              <a:rPr lang="en-US" altLang="zh-CN" sz="2400" b="1" dirty="0" smtClean="0">
                <a:solidFill>
                  <a:srgbClr val="FF0000"/>
                </a:solidFill>
              </a:rPr>
              <a:t>elimination </a:t>
            </a:r>
            <a:r>
              <a:rPr lang="en-US" sz="2400" b="1" dirty="0"/>
              <a:t>in an </a:t>
            </a:r>
            <a:r>
              <a:rPr lang="en-US" sz="2400" b="1" dirty="0">
                <a:solidFill>
                  <a:srgbClr val="FF0000"/>
                </a:solidFill>
              </a:rPr>
              <a:t>elastic</a:t>
            </a:r>
            <a:r>
              <a:rPr lang="en-US" sz="2400" b="1" dirty="0"/>
              <a:t> </a:t>
            </a:r>
            <a:r>
              <a:rPr lang="en-US" sz="2400" b="1" dirty="0" smtClean="0"/>
              <a:t>earth</a:t>
            </a:r>
            <a:endParaRPr lang="en-US" altLang="zh-CN" sz="2400" b="1" dirty="0" smtClean="0">
              <a:solidFill>
                <a:srgbClr val="FF0000"/>
              </a:solidFill>
            </a:endParaRPr>
          </a:p>
          <a:p>
            <a:pPr algn="ctr"/>
            <a:r>
              <a:rPr lang="en-US" sz="2400" b="1" dirty="0" smtClean="0">
                <a:solidFill>
                  <a:srgbClr val="000000"/>
                </a:solidFill>
              </a:rPr>
              <a:t>( Numerical test I )</a:t>
            </a:r>
            <a:endParaRPr lang="en-US" sz="2400" b="1" dirty="0">
              <a:solidFill>
                <a:srgbClr val="000000"/>
              </a:solidFill>
            </a:endParaRPr>
          </a:p>
        </p:txBody>
      </p:sp>
      <p:cxnSp>
        <p:nvCxnSpPr>
          <p:cNvPr id="23" name="Straight Connector 22"/>
          <p:cNvCxnSpPr/>
          <p:nvPr/>
        </p:nvCxnSpPr>
        <p:spPr>
          <a:xfrm>
            <a:off x="0" y="908720"/>
            <a:ext cx="12192000"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2" name="Group 21"/>
          <p:cNvGrpSpPr/>
          <p:nvPr/>
        </p:nvGrpSpPr>
        <p:grpSpPr>
          <a:xfrm>
            <a:off x="4596408" y="2276872"/>
            <a:ext cx="7244669" cy="2104944"/>
            <a:chOff x="3155153" y="2176445"/>
            <a:chExt cx="5433502" cy="2104944"/>
          </a:xfrm>
        </p:grpSpPr>
        <p:grpSp>
          <p:nvGrpSpPr>
            <p:cNvPr id="24" name="Group 23"/>
            <p:cNvGrpSpPr/>
            <p:nvPr/>
          </p:nvGrpSpPr>
          <p:grpSpPr>
            <a:xfrm>
              <a:off x="3155153" y="2516733"/>
              <a:ext cx="1373089" cy="1764656"/>
              <a:chOff x="3155153" y="2516733"/>
              <a:chExt cx="1373089" cy="1764656"/>
            </a:xfrm>
          </p:grpSpPr>
          <p:sp>
            <p:nvSpPr>
              <p:cNvPr id="27" name="Down Arrow 26"/>
              <p:cNvSpPr/>
              <p:nvPr/>
            </p:nvSpPr>
            <p:spPr>
              <a:xfrm rot="1995346">
                <a:off x="3155153" y="2516733"/>
                <a:ext cx="308996" cy="396504"/>
              </a:xfrm>
              <a:prstGeom prst="downArrow">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Down Arrow 27"/>
              <p:cNvSpPr/>
              <p:nvPr/>
            </p:nvSpPr>
            <p:spPr>
              <a:xfrm rot="1995346">
                <a:off x="3427158" y="2660749"/>
                <a:ext cx="308996" cy="396504"/>
              </a:xfrm>
              <a:prstGeom prst="downArrow">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Down Arrow 28"/>
              <p:cNvSpPr/>
              <p:nvPr/>
            </p:nvSpPr>
            <p:spPr>
              <a:xfrm rot="1995346">
                <a:off x="3499166" y="3884885"/>
                <a:ext cx="308996" cy="396504"/>
              </a:xfrm>
              <a:prstGeom prst="downArrow">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Down Arrow 29"/>
              <p:cNvSpPr/>
              <p:nvPr/>
            </p:nvSpPr>
            <p:spPr>
              <a:xfrm rot="1995346">
                <a:off x="4219246" y="3020788"/>
                <a:ext cx="308996" cy="396504"/>
              </a:xfrm>
              <a:prstGeom prst="downArrow">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Right Arrow 24"/>
            <p:cNvSpPr/>
            <p:nvPr/>
          </p:nvSpPr>
          <p:spPr>
            <a:xfrm>
              <a:off x="5157763" y="2262820"/>
              <a:ext cx="492921" cy="269263"/>
            </a:xfrm>
            <a:prstGeom prs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smtClean="0">
                <a:latin typeface="Arial Narrow" pitchFamily="34" charset="0"/>
              </a:endParaRPr>
            </a:p>
          </p:txBody>
        </p:sp>
        <p:sp>
          <p:nvSpPr>
            <p:cNvPr id="26" name="Rectangle 25"/>
            <p:cNvSpPr/>
            <p:nvPr/>
          </p:nvSpPr>
          <p:spPr>
            <a:xfrm>
              <a:off x="5647999" y="2176445"/>
              <a:ext cx="2940656" cy="5040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3F3EFA"/>
                  </a:solidFill>
                  <a:latin typeface="Arial Narrow" pitchFamily="34" charset="0"/>
                </a:rPr>
                <a:t> internal multiples with s component in its history</a:t>
              </a:r>
            </a:p>
          </p:txBody>
        </p:sp>
      </p:grpSp>
      <p:pic>
        <p:nvPicPr>
          <p:cNvPr id="6" name="Picture 5"/>
          <p:cNvPicPr>
            <a:picLocks noChangeAspect="1"/>
          </p:cNvPicPr>
          <p:nvPr/>
        </p:nvPicPr>
        <p:blipFill>
          <a:blip r:embed="rId4"/>
          <a:stretch>
            <a:fillRect/>
          </a:stretch>
        </p:blipFill>
        <p:spPr>
          <a:xfrm>
            <a:off x="9072331" y="4869160"/>
            <a:ext cx="807813" cy="288032"/>
          </a:xfrm>
          <a:prstGeom prst="rect">
            <a:avLst/>
          </a:prstGeom>
        </p:spPr>
      </p:pic>
      <p:sp>
        <p:nvSpPr>
          <p:cNvPr id="3" name="TextBox 2"/>
          <p:cNvSpPr txBox="1"/>
          <p:nvPr/>
        </p:nvSpPr>
        <p:spPr>
          <a:xfrm>
            <a:off x="8880309" y="4797152"/>
            <a:ext cx="282450" cy="338554"/>
          </a:xfrm>
          <a:prstGeom prst="rect">
            <a:avLst/>
          </a:prstGeom>
          <a:noFill/>
        </p:spPr>
        <p:txBody>
          <a:bodyPr wrap="none" rtlCol="0">
            <a:spAutoFit/>
          </a:bodyPr>
          <a:lstStyle/>
          <a:p>
            <a:r>
              <a:rPr lang="en-US" sz="1600" b="1" dirty="0" smtClean="0">
                <a:solidFill>
                  <a:srgbClr val="0000FF"/>
                </a:solidFill>
              </a:rPr>
              <a:t>S</a:t>
            </a:r>
            <a:endParaRPr lang="en-US" sz="1600" b="1" dirty="0">
              <a:solidFill>
                <a:srgbClr val="0000FF"/>
              </a:solidFill>
            </a:endParaRPr>
          </a:p>
        </p:txBody>
      </p:sp>
    </p:spTree>
    <p:extLst>
      <p:ext uri="{BB962C8B-B14F-4D97-AF65-F5344CB8AC3E}">
        <p14:creationId xmlns:p14="http://schemas.microsoft.com/office/powerpoint/2010/main" val="128196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9856"/>
            <a:ext cx="4267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6784" y="1189856"/>
            <a:ext cx="4267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1189856"/>
            <a:ext cx="4267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053511" y="908917"/>
            <a:ext cx="1905715" cy="461665"/>
          </a:xfrm>
          <a:prstGeom prst="rect">
            <a:avLst/>
          </a:prstGeom>
          <a:noFill/>
        </p:spPr>
        <p:txBody>
          <a:bodyPr wrap="none" rtlCol="0">
            <a:spAutoFit/>
          </a:bodyPr>
          <a:lstStyle/>
          <a:p>
            <a:pPr lvl="0"/>
            <a:r>
              <a:rPr lang="en-US" sz="2400" dirty="0" smtClean="0"/>
              <a:t>2.Attenuation</a:t>
            </a:r>
            <a:endParaRPr lang="en-US" sz="2400" dirty="0"/>
          </a:p>
        </p:txBody>
      </p:sp>
      <p:sp>
        <p:nvSpPr>
          <p:cNvPr id="9" name="TextBox 8"/>
          <p:cNvSpPr txBox="1"/>
          <p:nvPr/>
        </p:nvSpPr>
        <p:spPr>
          <a:xfrm>
            <a:off x="9170179" y="919355"/>
            <a:ext cx="1896994" cy="461665"/>
          </a:xfrm>
          <a:prstGeom prst="rect">
            <a:avLst/>
          </a:prstGeom>
          <a:noFill/>
        </p:spPr>
        <p:txBody>
          <a:bodyPr wrap="none" rtlCol="0">
            <a:spAutoFit/>
          </a:bodyPr>
          <a:lstStyle/>
          <a:p>
            <a:pPr lvl="0" algn="ctr"/>
            <a:r>
              <a:rPr lang="en-US" sz="2400" dirty="0" smtClean="0"/>
              <a:t>3. Elimination</a:t>
            </a:r>
            <a:endParaRPr lang="en-US" sz="2400" dirty="0"/>
          </a:p>
        </p:txBody>
      </p:sp>
      <p:sp>
        <p:nvSpPr>
          <p:cNvPr id="10" name="TextBox 9"/>
          <p:cNvSpPr txBox="1"/>
          <p:nvPr/>
        </p:nvSpPr>
        <p:spPr>
          <a:xfrm>
            <a:off x="1152519" y="911179"/>
            <a:ext cx="1772986" cy="461665"/>
          </a:xfrm>
          <a:prstGeom prst="rect">
            <a:avLst/>
          </a:prstGeom>
          <a:noFill/>
        </p:spPr>
        <p:txBody>
          <a:bodyPr wrap="none" rtlCol="0">
            <a:spAutoFit/>
          </a:bodyPr>
          <a:lstStyle/>
          <a:p>
            <a:pPr lvl="0"/>
            <a:r>
              <a:rPr lang="en-US" sz="2400" dirty="0" smtClean="0"/>
              <a:t>1. Input data</a:t>
            </a:r>
            <a:endParaRPr lang="en-US" sz="2400" dirty="0"/>
          </a:p>
        </p:txBody>
      </p:sp>
      <p:sp>
        <p:nvSpPr>
          <p:cNvPr id="3" name="Slide Number Placeholder 2"/>
          <p:cNvSpPr>
            <a:spLocks noGrp="1"/>
          </p:cNvSpPr>
          <p:nvPr>
            <p:ph type="sldNum" sz="quarter" idx="12"/>
          </p:nvPr>
        </p:nvSpPr>
        <p:spPr/>
        <p:txBody>
          <a:bodyPr/>
          <a:lstStyle/>
          <a:p>
            <a:fld id="{0C913308-F349-4B6D-A68A-DD1791B4A57B}" type="slidenum">
              <a:rPr lang="zh-CN" altLang="en-US" smtClean="0"/>
              <a:t>189</a:t>
            </a:fld>
            <a:endParaRPr lang="zh-CN" altLang="en-US"/>
          </a:p>
        </p:txBody>
      </p:sp>
      <p:sp>
        <p:nvSpPr>
          <p:cNvPr id="11" name="TextBox 10"/>
          <p:cNvSpPr txBox="1"/>
          <p:nvPr/>
        </p:nvSpPr>
        <p:spPr>
          <a:xfrm>
            <a:off x="239350" y="1"/>
            <a:ext cx="11760629" cy="830997"/>
          </a:xfrm>
          <a:prstGeom prst="rect">
            <a:avLst/>
          </a:prstGeom>
          <a:noFill/>
        </p:spPr>
        <p:txBody>
          <a:bodyPr wrap="square" rtlCol="0">
            <a:spAutoFit/>
          </a:bodyPr>
          <a:lstStyle/>
          <a:p>
            <a:pPr algn="ctr"/>
            <a:r>
              <a:rPr lang="en-US" altLang="zh-CN" sz="2400" b="1" dirty="0" smtClean="0">
                <a:solidFill>
                  <a:srgbClr val="000000"/>
                </a:solidFill>
              </a:rPr>
              <a:t>ISS</a:t>
            </a:r>
            <a:r>
              <a:rPr lang="zh-CN" altLang="en-US" sz="2400" b="1" dirty="0" smtClean="0">
                <a:solidFill>
                  <a:srgbClr val="000000"/>
                </a:solidFill>
              </a:rPr>
              <a:t> </a:t>
            </a:r>
            <a:r>
              <a:rPr lang="en-US" altLang="zh-CN" sz="2400" b="1" dirty="0" smtClean="0">
                <a:solidFill>
                  <a:srgbClr val="000000"/>
                </a:solidFill>
              </a:rPr>
              <a:t>internal</a:t>
            </a:r>
            <a:r>
              <a:rPr lang="zh-CN" altLang="en-US" sz="2400" b="1" dirty="0" smtClean="0">
                <a:solidFill>
                  <a:srgbClr val="000000"/>
                </a:solidFill>
              </a:rPr>
              <a:t> </a:t>
            </a:r>
            <a:r>
              <a:rPr lang="en-US" altLang="zh-CN" sz="2400" b="1" dirty="0" smtClean="0">
                <a:solidFill>
                  <a:srgbClr val="000000"/>
                </a:solidFill>
              </a:rPr>
              <a:t>multiple</a:t>
            </a:r>
            <a:r>
              <a:rPr lang="zh-CN" altLang="en-US" sz="2400" b="1" dirty="0" smtClean="0">
                <a:solidFill>
                  <a:srgbClr val="000000"/>
                </a:solidFill>
              </a:rPr>
              <a:t> </a:t>
            </a:r>
            <a:r>
              <a:rPr lang="en-US" altLang="zh-CN" sz="2400" b="1" dirty="0" smtClean="0">
                <a:solidFill>
                  <a:srgbClr val="FF0000"/>
                </a:solidFill>
              </a:rPr>
              <a:t>elimination </a:t>
            </a:r>
            <a:r>
              <a:rPr lang="en-US" sz="2400" b="1" dirty="0"/>
              <a:t>in an </a:t>
            </a:r>
            <a:r>
              <a:rPr lang="en-US" sz="2400" b="1" dirty="0">
                <a:solidFill>
                  <a:srgbClr val="FF0000"/>
                </a:solidFill>
              </a:rPr>
              <a:t>elastic</a:t>
            </a:r>
            <a:r>
              <a:rPr lang="en-US" sz="2400" b="1" dirty="0"/>
              <a:t> </a:t>
            </a:r>
            <a:r>
              <a:rPr lang="en-US" sz="2400" b="1" dirty="0" smtClean="0"/>
              <a:t>earth</a:t>
            </a:r>
            <a:endParaRPr lang="en-US" altLang="zh-CN" sz="2400" b="1" dirty="0" smtClean="0">
              <a:solidFill>
                <a:srgbClr val="FF0000"/>
              </a:solidFill>
            </a:endParaRPr>
          </a:p>
          <a:p>
            <a:pPr algn="ctr"/>
            <a:r>
              <a:rPr lang="en-US" sz="2400" b="1" dirty="0" smtClean="0">
                <a:solidFill>
                  <a:srgbClr val="000000"/>
                </a:solidFill>
              </a:rPr>
              <a:t>( Numerical test I )</a:t>
            </a:r>
            <a:endParaRPr lang="en-US" sz="2400" b="1" dirty="0">
              <a:solidFill>
                <a:srgbClr val="000000"/>
              </a:solidFill>
            </a:endParaRPr>
          </a:p>
        </p:txBody>
      </p:sp>
      <p:cxnSp>
        <p:nvCxnSpPr>
          <p:cNvPr id="13" name="Straight Connector 12"/>
          <p:cNvCxnSpPr/>
          <p:nvPr/>
        </p:nvCxnSpPr>
        <p:spPr>
          <a:xfrm>
            <a:off x="0" y="908720"/>
            <a:ext cx="12192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509659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3"/>
          <p:cNvSpPr>
            <a:spLocks noChangeArrowheads="1"/>
          </p:cNvSpPr>
          <p:nvPr/>
        </p:nvSpPr>
        <p:spPr bwMode="auto">
          <a:xfrm>
            <a:off x="0" y="3733800"/>
            <a:ext cx="12192000" cy="1752600"/>
          </a:xfrm>
          <a:prstGeom prst="rect">
            <a:avLst/>
          </a:prstGeom>
          <a:solidFill>
            <a:srgbClr val="FFFF99"/>
          </a:solidFill>
          <a:ln w="9525">
            <a:noFill/>
            <a:miter lim="800000"/>
            <a:headEnd/>
            <a:tailEnd/>
          </a:ln>
        </p:spPr>
        <p:txBody>
          <a:bodyPr wrap="none" anchor="ctr">
            <a:prstTxWarp prst="textNoShape">
              <a:avLst/>
            </a:prstTxWarp>
          </a:bodyPr>
          <a:lstStyle/>
          <a:p>
            <a:pPr algn="ctr"/>
            <a:r>
              <a:rPr lang="en-US" altLang="zh-CN" sz="2400" dirty="0" smtClean="0">
                <a:solidFill>
                  <a:prstClr val="black"/>
                </a:solidFill>
              </a:rPr>
              <a:t>Arthur B. Weglein</a:t>
            </a:r>
            <a:endParaRPr lang="en-US" altLang="zh-CN" sz="2400" dirty="0">
              <a:solidFill>
                <a:prstClr val="black"/>
              </a:solidFill>
            </a:endParaRPr>
          </a:p>
        </p:txBody>
      </p:sp>
      <p:sp>
        <p:nvSpPr>
          <p:cNvPr id="146435" name="Rectangle 4"/>
          <p:cNvSpPr>
            <a:spLocks noChangeArrowheads="1"/>
          </p:cNvSpPr>
          <p:nvPr/>
        </p:nvSpPr>
        <p:spPr bwMode="auto">
          <a:xfrm>
            <a:off x="0" y="1447800"/>
            <a:ext cx="12192000" cy="2308324"/>
          </a:xfrm>
          <a:prstGeom prst="rect">
            <a:avLst/>
          </a:prstGeom>
          <a:solidFill>
            <a:srgbClr val="99CCFF"/>
          </a:solidFill>
          <a:ln w="9525">
            <a:noFill/>
            <a:miter lim="800000"/>
            <a:headEnd/>
            <a:tailEnd/>
          </a:ln>
        </p:spPr>
        <p:txBody>
          <a:bodyPr wrap="none" anchor="ctr">
            <a:prstTxWarp prst="textNoShape">
              <a:avLst/>
            </a:prstTxWarp>
          </a:bodyPr>
          <a:lstStyle/>
          <a:p>
            <a:pPr algn="ctr"/>
            <a:r>
              <a:rPr lang="en-US" altLang="zh-CN" sz="3000" dirty="0" smtClean="0">
                <a:solidFill>
                  <a:prstClr val="black"/>
                </a:solidFill>
              </a:rPr>
              <a:t>Green’s theorem tutorial part I:</a:t>
            </a:r>
          </a:p>
          <a:p>
            <a:pPr algn="ctr"/>
            <a:r>
              <a:rPr lang="en-US" altLang="zh-CN" sz="3000" dirty="0" smtClean="0">
                <a:solidFill>
                  <a:prstClr val="black"/>
                </a:solidFill>
                <a:ea typeface="Arial Unicode MS" charset="0"/>
                <a:cs typeface="Arial Unicode MS" charset="0"/>
              </a:rPr>
              <a:t>Wave field separation</a:t>
            </a:r>
            <a:endParaRPr lang="en-US" altLang="zh-CN" sz="3000" dirty="0">
              <a:solidFill>
                <a:srgbClr val="0000CC"/>
              </a:solidFill>
              <a:ea typeface="Arial Unicode MS" charset="0"/>
              <a:cs typeface="Arial Unicode MS" charset="0"/>
            </a:endParaRPr>
          </a:p>
        </p:txBody>
      </p:sp>
      <p:sp>
        <p:nvSpPr>
          <p:cNvPr id="146441" name="Rectangle 7"/>
          <p:cNvSpPr>
            <a:spLocks noChangeArrowheads="1"/>
          </p:cNvSpPr>
          <p:nvPr/>
        </p:nvSpPr>
        <p:spPr bwMode="auto">
          <a:xfrm>
            <a:off x="3454400" y="5586586"/>
            <a:ext cx="5181600" cy="830997"/>
          </a:xfrm>
          <a:prstGeom prst="rect">
            <a:avLst/>
          </a:prstGeom>
          <a:noFill/>
          <a:ln w="9525">
            <a:noFill/>
            <a:miter lim="800000"/>
            <a:headEnd/>
            <a:tailEnd/>
          </a:ln>
        </p:spPr>
        <p:txBody>
          <a:bodyPr wrap="square">
            <a:prstTxWarp prst="textNoShape">
              <a:avLst/>
            </a:prstTxWarp>
            <a:spAutoFit/>
          </a:bodyPr>
          <a:lstStyle/>
          <a:p>
            <a:pPr algn="ctr"/>
            <a:r>
              <a:rPr lang="en-US" altLang="zh-CN" sz="2400" dirty="0" smtClean="0">
                <a:solidFill>
                  <a:prstClr val="black"/>
                </a:solidFill>
              </a:rPr>
              <a:t>June 8, 2016</a:t>
            </a:r>
          </a:p>
          <a:p>
            <a:pPr algn="ctr"/>
            <a:r>
              <a:rPr lang="en-US" altLang="zh-CN" sz="2400" dirty="0" smtClean="0">
                <a:solidFill>
                  <a:prstClr val="black"/>
                </a:solidFill>
              </a:rPr>
              <a:t>Houston, Texas</a:t>
            </a:r>
            <a:endParaRPr lang="zh-CN" altLang="en-US" sz="2400" dirty="0">
              <a:solidFill>
                <a:prstClr val="black"/>
              </a:solidFill>
            </a:endParaRPr>
          </a:p>
        </p:txBody>
      </p:sp>
      <p:pic>
        <p:nvPicPr>
          <p:cNvPr id="49154" name="Picture 2" descr="http://i1209.photobucket.com/albums/cc382/illwauk/houston_uh.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4" r="52829" b="50000"/>
          <a:stretch/>
        </p:blipFill>
        <p:spPr bwMode="auto">
          <a:xfrm>
            <a:off x="10261604" y="76200"/>
            <a:ext cx="1656433" cy="1238250"/>
          </a:xfrm>
          <a:prstGeom prst="rect">
            <a:avLst/>
          </a:prstGeom>
          <a:noFill/>
          <a:extLst>
            <a:ext uri="{909E8E84-426E-40DD-AFC4-6F175D3DCCD1}">
              <a14:hiddenFill xmlns:a14="http://schemas.microsoft.com/office/drawing/2010/main">
                <a:solidFill>
                  <a:srgbClr val="FFFFFF"/>
                </a:solidFill>
              </a14:hiddenFill>
            </a:ext>
          </a:extLst>
        </p:spPr>
      </p:pic>
      <p:pic>
        <p:nvPicPr>
          <p:cNvPr id="49156" name="Picture 4" descr="M-OSR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435" y="152400"/>
            <a:ext cx="5626100" cy="94297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D4E98661-E39C-4115-B63A-1F16155DED98}" type="slidenum">
              <a:rPr lang="en-US" smtClean="0">
                <a:solidFill>
                  <a:prstClr val="black">
                    <a:tint val="75000"/>
                  </a:prstClr>
                </a:solidFill>
              </a:rPr>
              <a:pPr/>
              <a:t>19</a:t>
            </a:fld>
            <a:endParaRPr lang="en-US">
              <a:solidFill>
                <a:prstClr val="black">
                  <a:tint val="75000"/>
                </a:prstClr>
              </a:solidFill>
            </a:endParaRPr>
          </a:p>
        </p:txBody>
      </p:sp>
    </p:spTree>
    <p:extLst>
      <p:ext uri="{BB962C8B-B14F-4D97-AF65-F5344CB8AC3E}">
        <p14:creationId xmlns:p14="http://schemas.microsoft.com/office/powerpoint/2010/main" val="2401501075"/>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9660"/>
            <a:ext cx="4267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6784" y="1189660"/>
            <a:ext cx="4267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1189660"/>
            <a:ext cx="4267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053511" y="908721"/>
            <a:ext cx="1905715" cy="461665"/>
          </a:xfrm>
          <a:prstGeom prst="rect">
            <a:avLst/>
          </a:prstGeom>
          <a:noFill/>
        </p:spPr>
        <p:txBody>
          <a:bodyPr wrap="none" rtlCol="0">
            <a:spAutoFit/>
          </a:bodyPr>
          <a:lstStyle/>
          <a:p>
            <a:pPr lvl="0"/>
            <a:r>
              <a:rPr lang="en-US" sz="2400" dirty="0" smtClean="0"/>
              <a:t>2.Attenuation</a:t>
            </a:r>
            <a:endParaRPr lang="en-US" sz="2400" dirty="0"/>
          </a:p>
        </p:txBody>
      </p:sp>
      <p:sp>
        <p:nvSpPr>
          <p:cNvPr id="9" name="TextBox 8"/>
          <p:cNvSpPr txBox="1"/>
          <p:nvPr/>
        </p:nvSpPr>
        <p:spPr>
          <a:xfrm>
            <a:off x="9170179" y="919159"/>
            <a:ext cx="1896994" cy="461665"/>
          </a:xfrm>
          <a:prstGeom prst="rect">
            <a:avLst/>
          </a:prstGeom>
          <a:noFill/>
        </p:spPr>
        <p:txBody>
          <a:bodyPr wrap="none" rtlCol="0">
            <a:spAutoFit/>
          </a:bodyPr>
          <a:lstStyle/>
          <a:p>
            <a:pPr lvl="0" algn="ctr"/>
            <a:r>
              <a:rPr lang="en-US" sz="2400" dirty="0" smtClean="0"/>
              <a:t>3. Elimination</a:t>
            </a:r>
            <a:endParaRPr lang="en-US" sz="2400" dirty="0"/>
          </a:p>
        </p:txBody>
      </p:sp>
      <p:sp>
        <p:nvSpPr>
          <p:cNvPr id="10" name="TextBox 9"/>
          <p:cNvSpPr txBox="1"/>
          <p:nvPr/>
        </p:nvSpPr>
        <p:spPr>
          <a:xfrm>
            <a:off x="1152519" y="910983"/>
            <a:ext cx="1772986" cy="461665"/>
          </a:xfrm>
          <a:prstGeom prst="rect">
            <a:avLst/>
          </a:prstGeom>
          <a:noFill/>
        </p:spPr>
        <p:txBody>
          <a:bodyPr wrap="none" rtlCol="0">
            <a:spAutoFit/>
          </a:bodyPr>
          <a:lstStyle/>
          <a:p>
            <a:pPr lvl="0"/>
            <a:r>
              <a:rPr lang="en-US" sz="2400" dirty="0" smtClean="0"/>
              <a:t>1. Input data</a:t>
            </a:r>
            <a:endParaRPr lang="en-US" sz="2400" dirty="0"/>
          </a:p>
        </p:txBody>
      </p:sp>
      <p:sp>
        <p:nvSpPr>
          <p:cNvPr id="18" name="Freeform 17"/>
          <p:cNvSpPr/>
          <p:nvPr/>
        </p:nvSpPr>
        <p:spPr>
          <a:xfrm>
            <a:off x="566760" y="1993490"/>
            <a:ext cx="3028921" cy="1638060"/>
          </a:xfrm>
          <a:custGeom>
            <a:avLst/>
            <a:gdLst>
              <a:gd name="connsiteX0" fmla="*/ 571881 w 2271691"/>
              <a:gd name="connsiteY0" fmla="*/ 219053 h 1638060"/>
              <a:gd name="connsiteX1" fmla="*/ 184531 w 2271691"/>
              <a:gd name="connsiteY1" fmla="*/ 130153 h 1638060"/>
              <a:gd name="connsiteX2" fmla="*/ 44831 w 2271691"/>
              <a:gd name="connsiteY2" fmla="*/ 123803 h 1638060"/>
              <a:gd name="connsiteX3" fmla="*/ 28956 w 2271691"/>
              <a:gd name="connsiteY3" fmla="*/ 3153 h 1638060"/>
              <a:gd name="connsiteX4" fmla="*/ 413131 w 2271691"/>
              <a:gd name="connsiteY4" fmla="*/ 44428 h 1638060"/>
              <a:gd name="connsiteX5" fmla="*/ 686181 w 2271691"/>
              <a:gd name="connsiteY5" fmla="*/ 142853 h 1638060"/>
              <a:gd name="connsiteX6" fmla="*/ 1003681 w 2271691"/>
              <a:gd name="connsiteY6" fmla="*/ 317478 h 1638060"/>
              <a:gd name="connsiteX7" fmla="*/ 1216406 w 2271691"/>
              <a:gd name="connsiteY7" fmla="*/ 469878 h 1638060"/>
              <a:gd name="connsiteX8" fmla="*/ 1371981 w 2271691"/>
              <a:gd name="connsiteY8" fmla="*/ 600053 h 1638060"/>
              <a:gd name="connsiteX9" fmla="*/ 1546606 w 2271691"/>
              <a:gd name="connsiteY9" fmla="*/ 765153 h 1638060"/>
              <a:gd name="connsiteX10" fmla="*/ 1683131 w 2271691"/>
              <a:gd name="connsiteY10" fmla="*/ 904853 h 1638060"/>
              <a:gd name="connsiteX11" fmla="*/ 1864106 w 2271691"/>
              <a:gd name="connsiteY11" fmla="*/ 1101703 h 1638060"/>
              <a:gd name="connsiteX12" fmla="*/ 2006981 w 2271691"/>
              <a:gd name="connsiteY12" fmla="*/ 1285853 h 1638060"/>
              <a:gd name="connsiteX13" fmla="*/ 2143506 w 2271691"/>
              <a:gd name="connsiteY13" fmla="*/ 1447778 h 1638060"/>
              <a:gd name="connsiteX14" fmla="*/ 2270506 w 2271691"/>
              <a:gd name="connsiteY14" fmla="*/ 1609703 h 1638060"/>
              <a:gd name="connsiteX15" fmla="*/ 2197481 w 2271691"/>
              <a:gd name="connsiteY15" fmla="*/ 1619228 h 1638060"/>
              <a:gd name="connsiteX16" fmla="*/ 2041906 w 2271691"/>
              <a:gd name="connsiteY16" fmla="*/ 1416028 h 1638060"/>
              <a:gd name="connsiteX17" fmla="*/ 1864106 w 2271691"/>
              <a:gd name="connsiteY17" fmla="*/ 1206478 h 1638060"/>
              <a:gd name="connsiteX18" fmla="*/ 1638681 w 2271691"/>
              <a:gd name="connsiteY18" fmla="*/ 968353 h 1638060"/>
              <a:gd name="connsiteX19" fmla="*/ 1454531 w 2271691"/>
              <a:gd name="connsiteY19" fmla="*/ 777853 h 1638060"/>
              <a:gd name="connsiteX20" fmla="*/ 1260856 w 2271691"/>
              <a:gd name="connsiteY20" fmla="*/ 625453 h 1638060"/>
              <a:gd name="connsiteX21" fmla="*/ 1006856 w 2271691"/>
              <a:gd name="connsiteY21" fmla="*/ 450828 h 1638060"/>
              <a:gd name="connsiteX22" fmla="*/ 800481 w 2271691"/>
              <a:gd name="connsiteY22" fmla="*/ 323828 h 1638060"/>
              <a:gd name="connsiteX23" fmla="*/ 571881 w 2271691"/>
              <a:gd name="connsiteY23" fmla="*/ 219053 h 1638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71691" h="1638060">
                <a:moveTo>
                  <a:pt x="571881" y="219053"/>
                </a:moveTo>
                <a:cubicBezTo>
                  <a:pt x="469223" y="186774"/>
                  <a:pt x="272372" y="146028"/>
                  <a:pt x="184531" y="130153"/>
                </a:cubicBezTo>
                <a:cubicBezTo>
                  <a:pt x="96690" y="114278"/>
                  <a:pt x="70760" y="144970"/>
                  <a:pt x="44831" y="123803"/>
                </a:cubicBezTo>
                <a:cubicBezTo>
                  <a:pt x="18902" y="102636"/>
                  <a:pt x="-32427" y="16382"/>
                  <a:pt x="28956" y="3153"/>
                </a:cubicBezTo>
                <a:cubicBezTo>
                  <a:pt x="90339" y="-10076"/>
                  <a:pt x="303594" y="21145"/>
                  <a:pt x="413131" y="44428"/>
                </a:cubicBezTo>
                <a:cubicBezTo>
                  <a:pt x="522668" y="67711"/>
                  <a:pt x="587756" y="97345"/>
                  <a:pt x="686181" y="142853"/>
                </a:cubicBezTo>
                <a:cubicBezTo>
                  <a:pt x="784606" y="188361"/>
                  <a:pt x="915310" y="262974"/>
                  <a:pt x="1003681" y="317478"/>
                </a:cubicBezTo>
                <a:cubicBezTo>
                  <a:pt x="1092052" y="371982"/>
                  <a:pt x="1155023" y="422782"/>
                  <a:pt x="1216406" y="469878"/>
                </a:cubicBezTo>
                <a:cubicBezTo>
                  <a:pt x="1277789" y="516974"/>
                  <a:pt x="1316948" y="550841"/>
                  <a:pt x="1371981" y="600053"/>
                </a:cubicBezTo>
                <a:cubicBezTo>
                  <a:pt x="1427014" y="649266"/>
                  <a:pt x="1494748" y="714353"/>
                  <a:pt x="1546606" y="765153"/>
                </a:cubicBezTo>
                <a:cubicBezTo>
                  <a:pt x="1598464" y="815953"/>
                  <a:pt x="1630214" y="848761"/>
                  <a:pt x="1683131" y="904853"/>
                </a:cubicBezTo>
                <a:cubicBezTo>
                  <a:pt x="1736048" y="960945"/>
                  <a:pt x="1810131" y="1038203"/>
                  <a:pt x="1864106" y="1101703"/>
                </a:cubicBezTo>
                <a:cubicBezTo>
                  <a:pt x="1918081" y="1165203"/>
                  <a:pt x="1960414" y="1228174"/>
                  <a:pt x="2006981" y="1285853"/>
                </a:cubicBezTo>
                <a:cubicBezTo>
                  <a:pt x="2053548" y="1343532"/>
                  <a:pt x="2099585" y="1393803"/>
                  <a:pt x="2143506" y="1447778"/>
                </a:cubicBezTo>
                <a:cubicBezTo>
                  <a:pt x="2187427" y="1501753"/>
                  <a:pt x="2261510" y="1581128"/>
                  <a:pt x="2270506" y="1609703"/>
                </a:cubicBezTo>
                <a:cubicBezTo>
                  <a:pt x="2279502" y="1638278"/>
                  <a:pt x="2235581" y="1651507"/>
                  <a:pt x="2197481" y="1619228"/>
                </a:cubicBezTo>
                <a:cubicBezTo>
                  <a:pt x="2159381" y="1586949"/>
                  <a:pt x="2097469" y="1484820"/>
                  <a:pt x="2041906" y="1416028"/>
                </a:cubicBezTo>
                <a:cubicBezTo>
                  <a:pt x="1986344" y="1347236"/>
                  <a:pt x="1931310" y="1281091"/>
                  <a:pt x="1864106" y="1206478"/>
                </a:cubicBezTo>
                <a:cubicBezTo>
                  <a:pt x="1796902" y="1131866"/>
                  <a:pt x="1706944" y="1039791"/>
                  <a:pt x="1638681" y="968353"/>
                </a:cubicBezTo>
                <a:cubicBezTo>
                  <a:pt x="1570419" y="896916"/>
                  <a:pt x="1517502" y="835003"/>
                  <a:pt x="1454531" y="777853"/>
                </a:cubicBezTo>
                <a:cubicBezTo>
                  <a:pt x="1391560" y="720703"/>
                  <a:pt x="1335468" y="679957"/>
                  <a:pt x="1260856" y="625453"/>
                </a:cubicBezTo>
                <a:cubicBezTo>
                  <a:pt x="1186244" y="570949"/>
                  <a:pt x="1083585" y="501099"/>
                  <a:pt x="1006856" y="450828"/>
                </a:cubicBezTo>
                <a:cubicBezTo>
                  <a:pt x="930127" y="400557"/>
                  <a:pt x="875094" y="362457"/>
                  <a:pt x="800481" y="323828"/>
                </a:cubicBezTo>
                <a:cubicBezTo>
                  <a:pt x="725868" y="285199"/>
                  <a:pt x="674539" y="251332"/>
                  <a:pt x="571881" y="219053"/>
                </a:cubicBezTo>
                <a:close/>
              </a:path>
            </a:pathLst>
          </a:cu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0C913308-F349-4B6D-A68A-DD1791B4A57B}" type="slidenum">
              <a:rPr lang="zh-CN" altLang="en-US" smtClean="0"/>
              <a:t>190</a:t>
            </a:fld>
            <a:endParaRPr lang="zh-CN" altLang="en-US"/>
          </a:p>
        </p:txBody>
      </p:sp>
      <p:sp>
        <p:nvSpPr>
          <p:cNvPr id="2" name="TextBox 1"/>
          <p:cNvSpPr txBox="1"/>
          <p:nvPr/>
        </p:nvSpPr>
        <p:spPr>
          <a:xfrm>
            <a:off x="623393" y="1481946"/>
            <a:ext cx="1963294" cy="400110"/>
          </a:xfrm>
          <a:prstGeom prst="rect">
            <a:avLst/>
          </a:prstGeom>
          <a:noFill/>
        </p:spPr>
        <p:txBody>
          <a:bodyPr wrap="none" rtlCol="0">
            <a:spAutoFit/>
          </a:bodyPr>
          <a:lstStyle/>
          <a:p>
            <a:r>
              <a:rPr lang="en-US" sz="2000" b="1" dirty="0" smtClean="0">
                <a:solidFill>
                  <a:srgbClr val="0000FF"/>
                </a:solidFill>
              </a:rPr>
              <a:t>internal multiple</a:t>
            </a:r>
            <a:endParaRPr lang="en-US" sz="2000" b="1" dirty="0">
              <a:solidFill>
                <a:srgbClr val="0000FF"/>
              </a:solidFill>
            </a:endParaRPr>
          </a:p>
        </p:txBody>
      </p:sp>
      <p:sp>
        <p:nvSpPr>
          <p:cNvPr id="12" name="Right Arrow 11"/>
          <p:cNvSpPr/>
          <p:nvPr/>
        </p:nvSpPr>
        <p:spPr>
          <a:xfrm rot="6151946">
            <a:off x="1811917" y="1826966"/>
            <a:ext cx="481159" cy="424864"/>
          </a:xfrm>
          <a:prstGeom prst="right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239350" y="1"/>
            <a:ext cx="11760629" cy="830997"/>
          </a:xfrm>
          <a:prstGeom prst="rect">
            <a:avLst/>
          </a:prstGeom>
          <a:noFill/>
        </p:spPr>
        <p:txBody>
          <a:bodyPr wrap="square" rtlCol="0">
            <a:spAutoFit/>
          </a:bodyPr>
          <a:lstStyle/>
          <a:p>
            <a:pPr algn="ctr"/>
            <a:r>
              <a:rPr lang="en-US" altLang="zh-CN" sz="2400" b="1" dirty="0" smtClean="0">
                <a:solidFill>
                  <a:srgbClr val="000000"/>
                </a:solidFill>
              </a:rPr>
              <a:t>ISS</a:t>
            </a:r>
            <a:r>
              <a:rPr lang="zh-CN" altLang="en-US" sz="2400" b="1" dirty="0" smtClean="0">
                <a:solidFill>
                  <a:srgbClr val="000000"/>
                </a:solidFill>
              </a:rPr>
              <a:t> </a:t>
            </a:r>
            <a:r>
              <a:rPr lang="en-US" altLang="zh-CN" sz="2400" b="1" dirty="0" smtClean="0">
                <a:solidFill>
                  <a:srgbClr val="000000"/>
                </a:solidFill>
              </a:rPr>
              <a:t>internal</a:t>
            </a:r>
            <a:r>
              <a:rPr lang="zh-CN" altLang="en-US" sz="2400" b="1" dirty="0" smtClean="0">
                <a:solidFill>
                  <a:srgbClr val="000000"/>
                </a:solidFill>
              </a:rPr>
              <a:t> </a:t>
            </a:r>
            <a:r>
              <a:rPr lang="en-US" altLang="zh-CN" sz="2400" b="1" dirty="0" smtClean="0">
                <a:solidFill>
                  <a:srgbClr val="000000"/>
                </a:solidFill>
              </a:rPr>
              <a:t>multiple</a:t>
            </a:r>
            <a:r>
              <a:rPr lang="zh-CN" altLang="en-US" sz="2400" b="1" dirty="0" smtClean="0">
                <a:solidFill>
                  <a:srgbClr val="000000"/>
                </a:solidFill>
              </a:rPr>
              <a:t> </a:t>
            </a:r>
            <a:r>
              <a:rPr lang="en-US" altLang="zh-CN" sz="2400" b="1" dirty="0" smtClean="0">
                <a:solidFill>
                  <a:srgbClr val="FF0000"/>
                </a:solidFill>
              </a:rPr>
              <a:t>elimination </a:t>
            </a:r>
            <a:r>
              <a:rPr lang="en-US" sz="2400" b="1" dirty="0"/>
              <a:t>in an </a:t>
            </a:r>
            <a:r>
              <a:rPr lang="en-US" sz="2400" b="1" dirty="0">
                <a:solidFill>
                  <a:srgbClr val="FF0000"/>
                </a:solidFill>
              </a:rPr>
              <a:t>elastic</a:t>
            </a:r>
            <a:r>
              <a:rPr lang="en-US" sz="2400" b="1" dirty="0"/>
              <a:t> </a:t>
            </a:r>
            <a:r>
              <a:rPr lang="en-US" sz="2400" b="1" dirty="0" smtClean="0"/>
              <a:t>earth</a:t>
            </a:r>
            <a:endParaRPr lang="en-US" altLang="zh-CN" sz="2400" b="1" dirty="0" smtClean="0">
              <a:solidFill>
                <a:srgbClr val="FF0000"/>
              </a:solidFill>
            </a:endParaRPr>
          </a:p>
          <a:p>
            <a:pPr algn="ctr"/>
            <a:r>
              <a:rPr lang="en-US" sz="2400" b="1" dirty="0" smtClean="0">
                <a:solidFill>
                  <a:srgbClr val="000000"/>
                </a:solidFill>
              </a:rPr>
              <a:t>( Numerical test I )</a:t>
            </a:r>
            <a:endParaRPr lang="en-US" sz="2400" b="1" dirty="0">
              <a:solidFill>
                <a:srgbClr val="000000"/>
              </a:solidFill>
            </a:endParaRPr>
          </a:p>
        </p:txBody>
      </p:sp>
      <p:cxnSp>
        <p:nvCxnSpPr>
          <p:cNvPr id="14" name="Straight Connector 13"/>
          <p:cNvCxnSpPr/>
          <p:nvPr/>
        </p:nvCxnSpPr>
        <p:spPr>
          <a:xfrm>
            <a:off x="0" y="908720"/>
            <a:ext cx="12192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8075914"/>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9856"/>
            <a:ext cx="4267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6784" y="1189856"/>
            <a:ext cx="4267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1189856"/>
            <a:ext cx="4267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053511" y="908917"/>
            <a:ext cx="1905715" cy="461665"/>
          </a:xfrm>
          <a:prstGeom prst="rect">
            <a:avLst/>
          </a:prstGeom>
          <a:noFill/>
        </p:spPr>
        <p:txBody>
          <a:bodyPr wrap="none" rtlCol="0">
            <a:spAutoFit/>
          </a:bodyPr>
          <a:lstStyle/>
          <a:p>
            <a:pPr lvl="0"/>
            <a:r>
              <a:rPr lang="en-US" sz="2400" dirty="0" smtClean="0"/>
              <a:t>2.Attenuation</a:t>
            </a:r>
            <a:endParaRPr lang="en-US" sz="2400" dirty="0"/>
          </a:p>
        </p:txBody>
      </p:sp>
      <p:sp>
        <p:nvSpPr>
          <p:cNvPr id="9" name="TextBox 8"/>
          <p:cNvSpPr txBox="1"/>
          <p:nvPr/>
        </p:nvSpPr>
        <p:spPr>
          <a:xfrm>
            <a:off x="9170179" y="919355"/>
            <a:ext cx="1896994" cy="461665"/>
          </a:xfrm>
          <a:prstGeom prst="rect">
            <a:avLst/>
          </a:prstGeom>
          <a:noFill/>
        </p:spPr>
        <p:txBody>
          <a:bodyPr wrap="none" rtlCol="0">
            <a:spAutoFit/>
          </a:bodyPr>
          <a:lstStyle/>
          <a:p>
            <a:pPr lvl="0" algn="ctr"/>
            <a:r>
              <a:rPr lang="en-US" sz="2400" dirty="0" smtClean="0"/>
              <a:t>3. Elimination</a:t>
            </a:r>
            <a:endParaRPr lang="en-US" sz="2400" dirty="0"/>
          </a:p>
        </p:txBody>
      </p:sp>
      <p:sp>
        <p:nvSpPr>
          <p:cNvPr id="10" name="TextBox 9"/>
          <p:cNvSpPr txBox="1"/>
          <p:nvPr/>
        </p:nvSpPr>
        <p:spPr>
          <a:xfrm>
            <a:off x="1152519" y="911179"/>
            <a:ext cx="1772986" cy="461665"/>
          </a:xfrm>
          <a:prstGeom prst="rect">
            <a:avLst/>
          </a:prstGeom>
          <a:noFill/>
        </p:spPr>
        <p:txBody>
          <a:bodyPr wrap="none" rtlCol="0">
            <a:spAutoFit/>
          </a:bodyPr>
          <a:lstStyle/>
          <a:p>
            <a:pPr lvl="0"/>
            <a:r>
              <a:rPr lang="en-US" sz="2400" dirty="0" smtClean="0"/>
              <a:t>1. Input data</a:t>
            </a:r>
            <a:endParaRPr lang="en-US" sz="2400" dirty="0"/>
          </a:p>
        </p:txBody>
      </p:sp>
      <p:sp>
        <p:nvSpPr>
          <p:cNvPr id="18" name="Freeform 17"/>
          <p:cNvSpPr/>
          <p:nvPr/>
        </p:nvSpPr>
        <p:spPr>
          <a:xfrm>
            <a:off x="590789" y="2284794"/>
            <a:ext cx="2454420" cy="1312961"/>
          </a:xfrm>
          <a:custGeom>
            <a:avLst/>
            <a:gdLst>
              <a:gd name="connsiteX0" fmla="*/ 39509 w 1840815"/>
              <a:gd name="connsiteY0" fmla="*/ 971 h 1312961"/>
              <a:gd name="connsiteX1" fmla="*/ 550684 w 1840815"/>
              <a:gd name="connsiteY1" fmla="*/ 86696 h 1312961"/>
              <a:gd name="connsiteX2" fmla="*/ 1106309 w 1840815"/>
              <a:gd name="connsiteY2" fmla="*/ 407371 h 1312961"/>
              <a:gd name="connsiteX3" fmla="*/ 1547634 w 1840815"/>
              <a:gd name="connsiteY3" fmla="*/ 861396 h 1312961"/>
              <a:gd name="connsiteX4" fmla="*/ 1823859 w 1840815"/>
              <a:gd name="connsiteY4" fmla="*/ 1229696 h 1312961"/>
              <a:gd name="connsiteX5" fmla="*/ 1782584 w 1840815"/>
              <a:gd name="connsiteY5" fmla="*/ 1296371 h 1312961"/>
              <a:gd name="connsiteX6" fmla="*/ 1550809 w 1840815"/>
              <a:gd name="connsiteY6" fmla="*/ 994746 h 1312961"/>
              <a:gd name="connsiteX7" fmla="*/ 1166634 w 1840815"/>
              <a:gd name="connsiteY7" fmla="*/ 610571 h 1312961"/>
              <a:gd name="connsiteX8" fmla="*/ 782459 w 1840815"/>
              <a:gd name="connsiteY8" fmla="*/ 321646 h 1312961"/>
              <a:gd name="connsiteX9" fmla="*/ 306209 w 1840815"/>
              <a:gd name="connsiteY9" fmla="*/ 147021 h 1312961"/>
              <a:gd name="connsiteX10" fmla="*/ 64909 w 1840815"/>
              <a:gd name="connsiteY10" fmla="*/ 124796 h 1312961"/>
              <a:gd name="connsiteX11" fmla="*/ 39509 w 1840815"/>
              <a:gd name="connsiteY11" fmla="*/ 971 h 131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0815" h="1312961">
                <a:moveTo>
                  <a:pt x="39509" y="971"/>
                </a:moveTo>
                <a:cubicBezTo>
                  <a:pt x="120471" y="-5379"/>
                  <a:pt x="372884" y="18963"/>
                  <a:pt x="550684" y="86696"/>
                </a:cubicBezTo>
                <a:cubicBezTo>
                  <a:pt x="728484" y="154429"/>
                  <a:pt x="940151" y="278254"/>
                  <a:pt x="1106309" y="407371"/>
                </a:cubicBezTo>
                <a:cubicBezTo>
                  <a:pt x="1272467" y="536488"/>
                  <a:pt x="1428042" y="724342"/>
                  <a:pt x="1547634" y="861396"/>
                </a:cubicBezTo>
                <a:cubicBezTo>
                  <a:pt x="1667226" y="998450"/>
                  <a:pt x="1784701" y="1157200"/>
                  <a:pt x="1823859" y="1229696"/>
                </a:cubicBezTo>
                <a:cubicBezTo>
                  <a:pt x="1863017" y="1302192"/>
                  <a:pt x="1828092" y="1335529"/>
                  <a:pt x="1782584" y="1296371"/>
                </a:cubicBezTo>
                <a:cubicBezTo>
                  <a:pt x="1737076" y="1257213"/>
                  <a:pt x="1653467" y="1109046"/>
                  <a:pt x="1550809" y="994746"/>
                </a:cubicBezTo>
                <a:cubicBezTo>
                  <a:pt x="1448151" y="880446"/>
                  <a:pt x="1294692" y="722754"/>
                  <a:pt x="1166634" y="610571"/>
                </a:cubicBezTo>
                <a:cubicBezTo>
                  <a:pt x="1038576" y="498388"/>
                  <a:pt x="925863" y="398904"/>
                  <a:pt x="782459" y="321646"/>
                </a:cubicBezTo>
                <a:cubicBezTo>
                  <a:pt x="639055" y="244388"/>
                  <a:pt x="425801" y="179829"/>
                  <a:pt x="306209" y="147021"/>
                </a:cubicBezTo>
                <a:cubicBezTo>
                  <a:pt x="186617" y="114213"/>
                  <a:pt x="109888" y="149138"/>
                  <a:pt x="64909" y="124796"/>
                </a:cubicBezTo>
                <a:cubicBezTo>
                  <a:pt x="19930" y="100454"/>
                  <a:pt x="-41453" y="7321"/>
                  <a:pt x="39509" y="971"/>
                </a:cubicBezTo>
                <a:close/>
              </a:path>
            </a:pathLst>
          </a:cu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ight Arrow 18"/>
          <p:cNvSpPr/>
          <p:nvPr/>
        </p:nvSpPr>
        <p:spPr>
          <a:xfrm rot="18608440">
            <a:off x="1422232" y="2821756"/>
            <a:ext cx="481159" cy="424864"/>
          </a:xfrm>
          <a:prstGeom prst="right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0C913308-F349-4B6D-A68A-DD1791B4A57B}" type="slidenum">
              <a:rPr lang="zh-CN" altLang="en-US" smtClean="0"/>
              <a:t>191</a:t>
            </a:fld>
            <a:endParaRPr lang="zh-CN" altLang="en-US"/>
          </a:p>
        </p:txBody>
      </p:sp>
      <p:sp>
        <p:nvSpPr>
          <p:cNvPr id="12" name="TextBox 11"/>
          <p:cNvSpPr txBox="1"/>
          <p:nvPr/>
        </p:nvSpPr>
        <p:spPr>
          <a:xfrm>
            <a:off x="239350" y="3210334"/>
            <a:ext cx="1963294" cy="400110"/>
          </a:xfrm>
          <a:prstGeom prst="rect">
            <a:avLst/>
          </a:prstGeom>
          <a:noFill/>
        </p:spPr>
        <p:txBody>
          <a:bodyPr wrap="none" rtlCol="0">
            <a:spAutoFit/>
          </a:bodyPr>
          <a:lstStyle/>
          <a:p>
            <a:r>
              <a:rPr lang="en-US" sz="2000" b="1" dirty="0" smtClean="0">
                <a:solidFill>
                  <a:srgbClr val="0000FF"/>
                </a:solidFill>
              </a:rPr>
              <a:t>internal multiple</a:t>
            </a:r>
            <a:endParaRPr lang="en-US" sz="2000" b="1" dirty="0">
              <a:solidFill>
                <a:srgbClr val="0000FF"/>
              </a:solidFill>
            </a:endParaRPr>
          </a:p>
        </p:txBody>
      </p:sp>
      <p:sp>
        <p:nvSpPr>
          <p:cNvPr id="13" name="TextBox 12"/>
          <p:cNvSpPr txBox="1"/>
          <p:nvPr/>
        </p:nvSpPr>
        <p:spPr>
          <a:xfrm>
            <a:off x="239350" y="1"/>
            <a:ext cx="11760629" cy="830997"/>
          </a:xfrm>
          <a:prstGeom prst="rect">
            <a:avLst/>
          </a:prstGeom>
          <a:noFill/>
        </p:spPr>
        <p:txBody>
          <a:bodyPr wrap="square" rtlCol="0">
            <a:spAutoFit/>
          </a:bodyPr>
          <a:lstStyle/>
          <a:p>
            <a:pPr algn="ctr"/>
            <a:r>
              <a:rPr lang="en-US" altLang="zh-CN" sz="2400" b="1" dirty="0" smtClean="0">
                <a:solidFill>
                  <a:srgbClr val="000000"/>
                </a:solidFill>
              </a:rPr>
              <a:t>ISS</a:t>
            </a:r>
            <a:r>
              <a:rPr lang="zh-CN" altLang="en-US" sz="2400" b="1" dirty="0" smtClean="0">
                <a:solidFill>
                  <a:srgbClr val="000000"/>
                </a:solidFill>
              </a:rPr>
              <a:t> </a:t>
            </a:r>
            <a:r>
              <a:rPr lang="en-US" altLang="zh-CN" sz="2400" b="1" dirty="0" smtClean="0">
                <a:solidFill>
                  <a:srgbClr val="000000"/>
                </a:solidFill>
              </a:rPr>
              <a:t>internal</a:t>
            </a:r>
            <a:r>
              <a:rPr lang="zh-CN" altLang="en-US" sz="2400" b="1" dirty="0" smtClean="0">
                <a:solidFill>
                  <a:srgbClr val="000000"/>
                </a:solidFill>
              </a:rPr>
              <a:t> </a:t>
            </a:r>
            <a:r>
              <a:rPr lang="en-US" altLang="zh-CN" sz="2400" b="1" dirty="0" smtClean="0">
                <a:solidFill>
                  <a:srgbClr val="000000"/>
                </a:solidFill>
              </a:rPr>
              <a:t>multiple</a:t>
            </a:r>
            <a:r>
              <a:rPr lang="zh-CN" altLang="en-US" sz="2400" b="1" dirty="0" smtClean="0">
                <a:solidFill>
                  <a:srgbClr val="000000"/>
                </a:solidFill>
              </a:rPr>
              <a:t> </a:t>
            </a:r>
            <a:r>
              <a:rPr lang="en-US" altLang="zh-CN" sz="2400" b="1" dirty="0" smtClean="0">
                <a:solidFill>
                  <a:srgbClr val="FF0000"/>
                </a:solidFill>
              </a:rPr>
              <a:t>elimination </a:t>
            </a:r>
            <a:r>
              <a:rPr lang="en-US" sz="2400" b="1" dirty="0"/>
              <a:t>in an </a:t>
            </a:r>
            <a:r>
              <a:rPr lang="en-US" sz="2400" b="1" dirty="0">
                <a:solidFill>
                  <a:srgbClr val="FF0000"/>
                </a:solidFill>
              </a:rPr>
              <a:t>elastic</a:t>
            </a:r>
            <a:r>
              <a:rPr lang="en-US" sz="2400" b="1" dirty="0"/>
              <a:t> </a:t>
            </a:r>
            <a:r>
              <a:rPr lang="en-US" sz="2400" b="1" dirty="0" smtClean="0"/>
              <a:t>earth</a:t>
            </a:r>
            <a:endParaRPr lang="en-US" altLang="zh-CN" sz="2400" b="1" dirty="0" smtClean="0">
              <a:solidFill>
                <a:srgbClr val="FF0000"/>
              </a:solidFill>
            </a:endParaRPr>
          </a:p>
          <a:p>
            <a:pPr algn="ctr"/>
            <a:r>
              <a:rPr lang="en-US" sz="2400" b="1" dirty="0" smtClean="0">
                <a:solidFill>
                  <a:srgbClr val="000000"/>
                </a:solidFill>
              </a:rPr>
              <a:t>( Numerical test I )</a:t>
            </a:r>
            <a:endParaRPr lang="en-US" sz="2400" b="1" dirty="0">
              <a:solidFill>
                <a:srgbClr val="000000"/>
              </a:solidFill>
            </a:endParaRPr>
          </a:p>
        </p:txBody>
      </p:sp>
      <p:cxnSp>
        <p:nvCxnSpPr>
          <p:cNvPr id="14" name="Straight Connector 13"/>
          <p:cNvCxnSpPr/>
          <p:nvPr/>
        </p:nvCxnSpPr>
        <p:spPr>
          <a:xfrm>
            <a:off x="0" y="908720"/>
            <a:ext cx="12192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3013964"/>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9856"/>
            <a:ext cx="4267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6784" y="1189856"/>
            <a:ext cx="4267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1189856"/>
            <a:ext cx="4267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053511" y="908917"/>
            <a:ext cx="1905715" cy="461665"/>
          </a:xfrm>
          <a:prstGeom prst="rect">
            <a:avLst/>
          </a:prstGeom>
          <a:noFill/>
        </p:spPr>
        <p:txBody>
          <a:bodyPr wrap="none" rtlCol="0">
            <a:spAutoFit/>
          </a:bodyPr>
          <a:lstStyle/>
          <a:p>
            <a:pPr lvl="0"/>
            <a:r>
              <a:rPr lang="en-US" sz="2400" dirty="0" smtClean="0"/>
              <a:t>2.Attenuation</a:t>
            </a:r>
            <a:endParaRPr lang="en-US" sz="2400" dirty="0"/>
          </a:p>
        </p:txBody>
      </p:sp>
      <p:sp>
        <p:nvSpPr>
          <p:cNvPr id="9" name="TextBox 8"/>
          <p:cNvSpPr txBox="1"/>
          <p:nvPr/>
        </p:nvSpPr>
        <p:spPr>
          <a:xfrm>
            <a:off x="9170179" y="919355"/>
            <a:ext cx="1896994" cy="461665"/>
          </a:xfrm>
          <a:prstGeom prst="rect">
            <a:avLst/>
          </a:prstGeom>
          <a:noFill/>
        </p:spPr>
        <p:txBody>
          <a:bodyPr wrap="none" rtlCol="0">
            <a:spAutoFit/>
          </a:bodyPr>
          <a:lstStyle/>
          <a:p>
            <a:pPr lvl="0" algn="ctr"/>
            <a:r>
              <a:rPr lang="en-US" sz="2400" dirty="0" smtClean="0"/>
              <a:t>3. Elimination</a:t>
            </a:r>
            <a:endParaRPr lang="en-US" sz="2400" dirty="0"/>
          </a:p>
        </p:txBody>
      </p:sp>
      <p:sp>
        <p:nvSpPr>
          <p:cNvPr id="10" name="TextBox 9"/>
          <p:cNvSpPr txBox="1"/>
          <p:nvPr/>
        </p:nvSpPr>
        <p:spPr>
          <a:xfrm>
            <a:off x="1152519" y="911179"/>
            <a:ext cx="1772986" cy="461665"/>
          </a:xfrm>
          <a:prstGeom prst="rect">
            <a:avLst/>
          </a:prstGeom>
          <a:noFill/>
        </p:spPr>
        <p:txBody>
          <a:bodyPr wrap="none" rtlCol="0">
            <a:spAutoFit/>
          </a:bodyPr>
          <a:lstStyle/>
          <a:p>
            <a:pPr lvl="0"/>
            <a:r>
              <a:rPr lang="en-US" sz="2400" dirty="0" smtClean="0"/>
              <a:t>1. Input data</a:t>
            </a:r>
            <a:endParaRPr lang="en-US" sz="2400" dirty="0"/>
          </a:p>
        </p:txBody>
      </p:sp>
      <p:sp>
        <p:nvSpPr>
          <p:cNvPr id="18" name="Freeform 17"/>
          <p:cNvSpPr/>
          <p:nvPr/>
        </p:nvSpPr>
        <p:spPr>
          <a:xfrm>
            <a:off x="609600" y="1873015"/>
            <a:ext cx="2562579" cy="1762777"/>
          </a:xfrm>
          <a:custGeom>
            <a:avLst/>
            <a:gdLst>
              <a:gd name="connsiteX0" fmla="*/ 46282 w 1921934"/>
              <a:gd name="connsiteY0" fmla="*/ 51851 h 1762777"/>
              <a:gd name="connsiteX1" fmla="*/ 592382 w 1921934"/>
              <a:gd name="connsiteY1" fmla="*/ 305851 h 1762777"/>
              <a:gd name="connsiteX2" fmla="*/ 1090857 w 1921934"/>
              <a:gd name="connsiteY2" fmla="*/ 782101 h 1762777"/>
              <a:gd name="connsiteX3" fmla="*/ 1624257 w 1921934"/>
              <a:gd name="connsiteY3" fmla="*/ 1445676 h 1762777"/>
              <a:gd name="connsiteX4" fmla="*/ 1802057 w 1921934"/>
              <a:gd name="connsiteY4" fmla="*/ 1737776 h 1762777"/>
              <a:gd name="connsiteX5" fmla="*/ 1913182 w 1921934"/>
              <a:gd name="connsiteY5" fmla="*/ 1680626 h 1762777"/>
              <a:gd name="connsiteX6" fmla="*/ 1567107 w 1921934"/>
              <a:gd name="connsiteY6" fmla="*/ 1150401 h 1762777"/>
              <a:gd name="connsiteX7" fmla="*/ 1243257 w 1921934"/>
              <a:gd name="connsiteY7" fmla="*/ 750351 h 1762777"/>
              <a:gd name="connsiteX8" fmla="*/ 836857 w 1921934"/>
              <a:gd name="connsiteY8" fmla="*/ 350301 h 1762777"/>
              <a:gd name="connsiteX9" fmla="*/ 405057 w 1921934"/>
              <a:gd name="connsiteY9" fmla="*/ 80426 h 1762777"/>
              <a:gd name="connsiteX10" fmla="*/ 68507 w 1921934"/>
              <a:gd name="connsiteY10" fmla="*/ 1051 h 1762777"/>
              <a:gd name="connsiteX11" fmla="*/ 46282 w 1921934"/>
              <a:gd name="connsiteY11" fmla="*/ 51851 h 176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21934" h="1762777">
                <a:moveTo>
                  <a:pt x="46282" y="51851"/>
                </a:moveTo>
                <a:cubicBezTo>
                  <a:pt x="133595" y="102651"/>
                  <a:pt x="418286" y="184143"/>
                  <a:pt x="592382" y="305851"/>
                </a:cubicBezTo>
                <a:cubicBezTo>
                  <a:pt x="766478" y="427559"/>
                  <a:pt x="918878" y="592130"/>
                  <a:pt x="1090857" y="782101"/>
                </a:cubicBezTo>
                <a:cubicBezTo>
                  <a:pt x="1262836" y="972072"/>
                  <a:pt x="1505724" y="1286397"/>
                  <a:pt x="1624257" y="1445676"/>
                </a:cubicBezTo>
                <a:cubicBezTo>
                  <a:pt x="1742790" y="1604955"/>
                  <a:pt x="1753903" y="1698618"/>
                  <a:pt x="1802057" y="1737776"/>
                </a:cubicBezTo>
                <a:cubicBezTo>
                  <a:pt x="1850211" y="1776934"/>
                  <a:pt x="1952340" y="1778522"/>
                  <a:pt x="1913182" y="1680626"/>
                </a:cubicBezTo>
                <a:cubicBezTo>
                  <a:pt x="1874024" y="1582730"/>
                  <a:pt x="1678761" y="1305447"/>
                  <a:pt x="1567107" y="1150401"/>
                </a:cubicBezTo>
                <a:cubicBezTo>
                  <a:pt x="1455453" y="995355"/>
                  <a:pt x="1364965" y="883701"/>
                  <a:pt x="1243257" y="750351"/>
                </a:cubicBezTo>
                <a:cubicBezTo>
                  <a:pt x="1121549" y="617001"/>
                  <a:pt x="976557" y="461955"/>
                  <a:pt x="836857" y="350301"/>
                </a:cubicBezTo>
                <a:cubicBezTo>
                  <a:pt x="697157" y="238647"/>
                  <a:pt x="533115" y="138634"/>
                  <a:pt x="405057" y="80426"/>
                </a:cubicBezTo>
                <a:cubicBezTo>
                  <a:pt x="276999" y="22218"/>
                  <a:pt x="125128" y="4755"/>
                  <a:pt x="68507" y="1051"/>
                </a:cubicBezTo>
                <a:cubicBezTo>
                  <a:pt x="11886" y="-2653"/>
                  <a:pt x="-41031" y="1051"/>
                  <a:pt x="46282" y="51851"/>
                </a:cubicBezTo>
                <a:close/>
              </a:path>
            </a:pathLst>
          </a:cu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0C913308-F349-4B6D-A68A-DD1791B4A57B}" type="slidenum">
              <a:rPr lang="zh-CN" altLang="en-US" smtClean="0"/>
              <a:t>192</a:t>
            </a:fld>
            <a:endParaRPr lang="zh-CN" altLang="en-US"/>
          </a:p>
        </p:txBody>
      </p:sp>
      <p:sp>
        <p:nvSpPr>
          <p:cNvPr id="11" name="Right Arrow 10"/>
          <p:cNvSpPr/>
          <p:nvPr/>
        </p:nvSpPr>
        <p:spPr>
          <a:xfrm rot="18608440">
            <a:off x="1520086" y="2708463"/>
            <a:ext cx="481159" cy="424864"/>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422413" y="3078512"/>
            <a:ext cx="1931939" cy="707886"/>
          </a:xfrm>
          <a:prstGeom prst="rect">
            <a:avLst/>
          </a:prstGeom>
          <a:noFill/>
        </p:spPr>
        <p:txBody>
          <a:bodyPr wrap="none" rtlCol="0">
            <a:spAutoFit/>
          </a:bodyPr>
          <a:lstStyle/>
          <a:p>
            <a:pPr algn="ctr"/>
            <a:r>
              <a:rPr lang="en-US" sz="2000" b="1" dirty="0" smtClean="0">
                <a:solidFill>
                  <a:srgbClr val="FF0000"/>
                </a:solidFill>
              </a:rPr>
              <a:t>converted wave </a:t>
            </a:r>
          </a:p>
          <a:p>
            <a:pPr algn="ctr"/>
            <a:r>
              <a:rPr lang="en-US" sz="2000" b="1" dirty="0" smtClean="0">
                <a:solidFill>
                  <a:srgbClr val="FF0000"/>
                </a:solidFill>
              </a:rPr>
              <a:t>primary</a:t>
            </a:r>
            <a:endParaRPr lang="en-US" sz="2000" b="1" dirty="0">
              <a:solidFill>
                <a:srgbClr val="FF0000"/>
              </a:solidFill>
            </a:endParaRPr>
          </a:p>
        </p:txBody>
      </p:sp>
      <p:sp>
        <p:nvSpPr>
          <p:cNvPr id="13" name="TextBox 12"/>
          <p:cNvSpPr txBox="1"/>
          <p:nvPr/>
        </p:nvSpPr>
        <p:spPr>
          <a:xfrm>
            <a:off x="239350" y="1"/>
            <a:ext cx="11760629" cy="830997"/>
          </a:xfrm>
          <a:prstGeom prst="rect">
            <a:avLst/>
          </a:prstGeom>
          <a:noFill/>
        </p:spPr>
        <p:txBody>
          <a:bodyPr wrap="square" rtlCol="0">
            <a:spAutoFit/>
          </a:bodyPr>
          <a:lstStyle/>
          <a:p>
            <a:pPr algn="ctr"/>
            <a:r>
              <a:rPr lang="en-US" altLang="zh-CN" sz="2400" b="1" dirty="0" smtClean="0">
                <a:solidFill>
                  <a:srgbClr val="000000"/>
                </a:solidFill>
              </a:rPr>
              <a:t>ISS</a:t>
            </a:r>
            <a:r>
              <a:rPr lang="zh-CN" altLang="en-US" sz="2400" b="1" dirty="0" smtClean="0">
                <a:solidFill>
                  <a:srgbClr val="000000"/>
                </a:solidFill>
              </a:rPr>
              <a:t> </a:t>
            </a:r>
            <a:r>
              <a:rPr lang="en-US" altLang="zh-CN" sz="2400" b="1" dirty="0" smtClean="0">
                <a:solidFill>
                  <a:srgbClr val="000000"/>
                </a:solidFill>
              </a:rPr>
              <a:t>internal</a:t>
            </a:r>
            <a:r>
              <a:rPr lang="zh-CN" altLang="en-US" sz="2400" b="1" dirty="0" smtClean="0">
                <a:solidFill>
                  <a:srgbClr val="000000"/>
                </a:solidFill>
              </a:rPr>
              <a:t> </a:t>
            </a:r>
            <a:r>
              <a:rPr lang="en-US" altLang="zh-CN" sz="2400" b="1" dirty="0" smtClean="0">
                <a:solidFill>
                  <a:srgbClr val="000000"/>
                </a:solidFill>
              </a:rPr>
              <a:t>multiple</a:t>
            </a:r>
            <a:r>
              <a:rPr lang="zh-CN" altLang="en-US" sz="2400" b="1" dirty="0" smtClean="0">
                <a:solidFill>
                  <a:srgbClr val="000000"/>
                </a:solidFill>
              </a:rPr>
              <a:t> </a:t>
            </a:r>
            <a:r>
              <a:rPr lang="en-US" altLang="zh-CN" sz="2400" b="1" dirty="0" smtClean="0">
                <a:solidFill>
                  <a:srgbClr val="FF0000"/>
                </a:solidFill>
              </a:rPr>
              <a:t>elimination </a:t>
            </a:r>
            <a:r>
              <a:rPr lang="en-US" sz="2400" b="1" dirty="0"/>
              <a:t>in an </a:t>
            </a:r>
            <a:r>
              <a:rPr lang="en-US" sz="2400" b="1" dirty="0">
                <a:solidFill>
                  <a:srgbClr val="FF0000"/>
                </a:solidFill>
              </a:rPr>
              <a:t>elastic</a:t>
            </a:r>
            <a:r>
              <a:rPr lang="en-US" sz="2400" b="1" dirty="0"/>
              <a:t> </a:t>
            </a:r>
            <a:r>
              <a:rPr lang="en-US" sz="2400" b="1" dirty="0" smtClean="0"/>
              <a:t>earth</a:t>
            </a:r>
            <a:endParaRPr lang="en-US" altLang="zh-CN" sz="2400" b="1" dirty="0" smtClean="0">
              <a:solidFill>
                <a:srgbClr val="FF0000"/>
              </a:solidFill>
            </a:endParaRPr>
          </a:p>
          <a:p>
            <a:pPr algn="ctr"/>
            <a:r>
              <a:rPr lang="en-US" sz="2400" b="1" dirty="0" smtClean="0">
                <a:solidFill>
                  <a:srgbClr val="000000"/>
                </a:solidFill>
              </a:rPr>
              <a:t>( Numerical test I )</a:t>
            </a:r>
            <a:endParaRPr lang="en-US" sz="2400" b="1" dirty="0">
              <a:solidFill>
                <a:srgbClr val="000000"/>
              </a:solidFill>
            </a:endParaRPr>
          </a:p>
        </p:txBody>
      </p:sp>
      <p:cxnSp>
        <p:nvCxnSpPr>
          <p:cNvPr id="14" name="Straight Connector 13"/>
          <p:cNvCxnSpPr/>
          <p:nvPr/>
        </p:nvCxnSpPr>
        <p:spPr>
          <a:xfrm>
            <a:off x="0" y="908720"/>
            <a:ext cx="12192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149330"/>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9856"/>
            <a:ext cx="4267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6784" y="1189856"/>
            <a:ext cx="4267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1189856"/>
            <a:ext cx="4267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053511" y="908917"/>
            <a:ext cx="1905715" cy="461665"/>
          </a:xfrm>
          <a:prstGeom prst="rect">
            <a:avLst/>
          </a:prstGeom>
          <a:noFill/>
        </p:spPr>
        <p:txBody>
          <a:bodyPr wrap="none" rtlCol="0">
            <a:spAutoFit/>
          </a:bodyPr>
          <a:lstStyle/>
          <a:p>
            <a:pPr lvl="0"/>
            <a:r>
              <a:rPr lang="en-US" sz="2400" dirty="0" smtClean="0"/>
              <a:t>2.Attenuation</a:t>
            </a:r>
            <a:endParaRPr lang="en-US" sz="2400" dirty="0"/>
          </a:p>
        </p:txBody>
      </p:sp>
      <p:sp>
        <p:nvSpPr>
          <p:cNvPr id="9" name="TextBox 8"/>
          <p:cNvSpPr txBox="1"/>
          <p:nvPr/>
        </p:nvSpPr>
        <p:spPr>
          <a:xfrm>
            <a:off x="9170179" y="919355"/>
            <a:ext cx="1896994" cy="461665"/>
          </a:xfrm>
          <a:prstGeom prst="rect">
            <a:avLst/>
          </a:prstGeom>
          <a:noFill/>
        </p:spPr>
        <p:txBody>
          <a:bodyPr wrap="none" rtlCol="0">
            <a:spAutoFit/>
          </a:bodyPr>
          <a:lstStyle/>
          <a:p>
            <a:pPr lvl="0" algn="ctr"/>
            <a:r>
              <a:rPr lang="en-US" sz="2400" dirty="0" smtClean="0"/>
              <a:t>3. Elimination</a:t>
            </a:r>
            <a:endParaRPr lang="en-US" sz="2400" dirty="0"/>
          </a:p>
        </p:txBody>
      </p:sp>
      <p:sp>
        <p:nvSpPr>
          <p:cNvPr id="10" name="TextBox 9"/>
          <p:cNvSpPr txBox="1"/>
          <p:nvPr/>
        </p:nvSpPr>
        <p:spPr>
          <a:xfrm>
            <a:off x="1152519" y="911179"/>
            <a:ext cx="1772986" cy="461665"/>
          </a:xfrm>
          <a:prstGeom prst="rect">
            <a:avLst/>
          </a:prstGeom>
          <a:noFill/>
        </p:spPr>
        <p:txBody>
          <a:bodyPr wrap="none" rtlCol="0">
            <a:spAutoFit/>
          </a:bodyPr>
          <a:lstStyle/>
          <a:p>
            <a:pPr lvl="0"/>
            <a:r>
              <a:rPr lang="en-US" sz="2400" dirty="0" smtClean="0"/>
              <a:t>1. Input data</a:t>
            </a:r>
            <a:endParaRPr lang="en-US" sz="2400" dirty="0"/>
          </a:p>
        </p:txBody>
      </p:sp>
      <p:sp>
        <p:nvSpPr>
          <p:cNvPr id="3" name="Slide Number Placeholder 2"/>
          <p:cNvSpPr>
            <a:spLocks noGrp="1"/>
          </p:cNvSpPr>
          <p:nvPr>
            <p:ph type="sldNum" sz="quarter" idx="12"/>
          </p:nvPr>
        </p:nvSpPr>
        <p:spPr/>
        <p:txBody>
          <a:bodyPr/>
          <a:lstStyle/>
          <a:p>
            <a:fld id="{0C913308-F349-4B6D-A68A-DD1791B4A57B}" type="slidenum">
              <a:rPr lang="zh-CN" altLang="en-US" smtClean="0"/>
              <a:t>193</a:t>
            </a:fld>
            <a:endParaRPr lang="zh-CN" altLang="en-US"/>
          </a:p>
        </p:txBody>
      </p:sp>
      <p:sp>
        <p:nvSpPr>
          <p:cNvPr id="11" name="TextBox 10"/>
          <p:cNvSpPr txBox="1"/>
          <p:nvPr/>
        </p:nvSpPr>
        <p:spPr>
          <a:xfrm>
            <a:off x="239350" y="1"/>
            <a:ext cx="11760629" cy="830997"/>
          </a:xfrm>
          <a:prstGeom prst="rect">
            <a:avLst/>
          </a:prstGeom>
          <a:noFill/>
        </p:spPr>
        <p:txBody>
          <a:bodyPr wrap="square" rtlCol="0">
            <a:spAutoFit/>
          </a:bodyPr>
          <a:lstStyle/>
          <a:p>
            <a:pPr algn="ctr"/>
            <a:r>
              <a:rPr lang="en-US" altLang="zh-CN" sz="2400" b="1" dirty="0" smtClean="0">
                <a:solidFill>
                  <a:srgbClr val="000000"/>
                </a:solidFill>
              </a:rPr>
              <a:t>ISS</a:t>
            </a:r>
            <a:r>
              <a:rPr lang="zh-CN" altLang="en-US" sz="2400" b="1" dirty="0" smtClean="0">
                <a:solidFill>
                  <a:srgbClr val="000000"/>
                </a:solidFill>
              </a:rPr>
              <a:t> </a:t>
            </a:r>
            <a:r>
              <a:rPr lang="en-US" altLang="zh-CN" sz="2400" b="1" dirty="0" smtClean="0">
                <a:solidFill>
                  <a:srgbClr val="000000"/>
                </a:solidFill>
              </a:rPr>
              <a:t>internal</a:t>
            </a:r>
            <a:r>
              <a:rPr lang="zh-CN" altLang="en-US" sz="2400" b="1" dirty="0" smtClean="0">
                <a:solidFill>
                  <a:srgbClr val="000000"/>
                </a:solidFill>
              </a:rPr>
              <a:t> </a:t>
            </a:r>
            <a:r>
              <a:rPr lang="en-US" altLang="zh-CN" sz="2400" b="1" dirty="0" smtClean="0">
                <a:solidFill>
                  <a:srgbClr val="000000"/>
                </a:solidFill>
              </a:rPr>
              <a:t>multiple</a:t>
            </a:r>
            <a:r>
              <a:rPr lang="zh-CN" altLang="en-US" sz="2400" b="1" dirty="0" smtClean="0">
                <a:solidFill>
                  <a:srgbClr val="000000"/>
                </a:solidFill>
              </a:rPr>
              <a:t> </a:t>
            </a:r>
            <a:r>
              <a:rPr lang="en-US" altLang="zh-CN" sz="2400" b="1" dirty="0" smtClean="0">
                <a:solidFill>
                  <a:srgbClr val="FF0000"/>
                </a:solidFill>
              </a:rPr>
              <a:t>elimination </a:t>
            </a:r>
            <a:r>
              <a:rPr lang="en-US" sz="2400" b="1" dirty="0"/>
              <a:t>in an </a:t>
            </a:r>
            <a:r>
              <a:rPr lang="en-US" sz="2400" b="1" dirty="0">
                <a:solidFill>
                  <a:srgbClr val="FF0000"/>
                </a:solidFill>
              </a:rPr>
              <a:t>elastic</a:t>
            </a:r>
            <a:r>
              <a:rPr lang="en-US" sz="2400" b="1" dirty="0"/>
              <a:t> </a:t>
            </a:r>
            <a:r>
              <a:rPr lang="en-US" sz="2400" b="1" dirty="0" smtClean="0"/>
              <a:t>earth</a:t>
            </a:r>
            <a:endParaRPr lang="en-US" altLang="zh-CN" sz="2400" b="1" dirty="0" smtClean="0">
              <a:solidFill>
                <a:srgbClr val="FF0000"/>
              </a:solidFill>
            </a:endParaRPr>
          </a:p>
          <a:p>
            <a:pPr algn="ctr"/>
            <a:r>
              <a:rPr lang="en-US" sz="2400" b="1" dirty="0" smtClean="0">
                <a:solidFill>
                  <a:srgbClr val="000000"/>
                </a:solidFill>
              </a:rPr>
              <a:t>( Numerical test I )</a:t>
            </a:r>
            <a:endParaRPr lang="en-US" sz="2400" b="1" dirty="0">
              <a:solidFill>
                <a:srgbClr val="000000"/>
              </a:solidFill>
            </a:endParaRPr>
          </a:p>
        </p:txBody>
      </p:sp>
      <p:cxnSp>
        <p:nvCxnSpPr>
          <p:cNvPr id="12" name="Straight Connector 11"/>
          <p:cNvCxnSpPr/>
          <p:nvPr/>
        </p:nvCxnSpPr>
        <p:spPr>
          <a:xfrm>
            <a:off x="0" y="908720"/>
            <a:ext cx="12192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9477675"/>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9856"/>
            <a:ext cx="4267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6784" y="1189856"/>
            <a:ext cx="4267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1189856"/>
            <a:ext cx="4267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053511" y="908917"/>
            <a:ext cx="1905715" cy="461665"/>
          </a:xfrm>
          <a:prstGeom prst="rect">
            <a:avLst/>
          </a:prstGeom>
          <a:noFill/>
        </p:spPr>
        <p:txBody>
          <a:bodyPr wrap="none" rtlCol="0">
            <a:spAutoFit/>
          </a:bodyPr>
          <a:lstStyle/>
          <a:p>
            <a:pPr lvl="0"/>
            <a:r>
              <a:rPr lang="en-US" sz="2400" dirty="0" smtClean="0"/>
              <a:t>2.Attenuation</a:t>
            </a:r>
            <a:endParaRPr lang="en-US" sz="2400" dirty="0"/>
          </a:p>
        </p:txBody>
      </p:sp>
      <p:sp>
        <p:nvSpPr>
          <p:cNvPr id="9" name="TextBox 8"/>
          <p:cNvSpPr txBox="1"/>
          <p:nvPr/>
        </p:nvSpPr>
        <p:spPr>
          <a:xfrm>
            <a:off x="9170179" y="919355"/>
            <a:ext cx="1896994" cy="461665"/>
          </a:xfrm>
          <a:prstGeom prst="rect">
            <a:avLst/>
          </a:prstGeom>
          <a:noFill/>
        </p:spPr>
        <p:txBody>
          <a:bodyPr wrap="none" rtlCol="0">
            <a:spAutoFit/>
          </a:bodyPr>
          <a:lstStyle/>
          <a:p>
            <a:pPr lvl="0" algn="ctr"/>
            <a:r>
              <a:rPr lang="en-US" sz="2400" dirty="0" smtClean="0"/>
              <a:t>3. Elimination</a:t>
            </a:r>
            <a:endParaRPr lang="en-US" sz="2400" dirty="0"/>
          </a:p>
        </p:txBody>
      </p:sp>
      <p:sp>
        <p:nvSpPr>
          <p:cNvPr id="10" name="TextBox 9"/>
          <p:cNvSpPr txBox="1"/>
          <p:nvPr/>
        </p:nvSpPr>
        <p:spPr>
          <a:xfrm>
            <a:off x="1152519" y="911179"/>
            <a:ext cx="1772986" cy="461665"/>
          </a:xfrm>
          <a:prstGeom prst="rect">
            <a:avLst/>
          </a:prstGeom>
          <a:noFill/>
        </p:spPr>
        <p:txBody>
          <a:bodyPr wrap="none" rtlCol="0">
            <a:spAutoFit/>
          </a:bodyPr>
          <a:lstStyle/>
          <a:p>
            <a:pPr lvl="0"/>
            <a:r>
              <a:rPr lang="en-US" sz="2400" dirty="0" smtClean="0"/>
              <a:t>1. Input data</a:t>
            </a:r>
            <a:endParaRPr lang="en-US" sz="2400" dirty="0"/>
          </a:p>
        </p:txBody>
      </p:sp>
      <p:sp>
        <p:nvSpPr>
          <p:cNvPr id="18" name="Freeform 17"/>
          <p:cNvSpPr/>
          <p:nvPr/>
        </p:nvSpPr>
        <p:spPr>
          <a:xfrm>
            <a:off x="4591080" y="1993686"/>
            <a:ext cx="3028921" cy="1638060"/>
          </a:xfrm>
          <a:custGeom>
            <a:avLst/>
            <a:gdLst>
              <a:gd name="connsiteX0" fmla="*/ 571881 w 2271691"/>
              <a:gd name="connsiteY0" fmla="*/ 219053 h 1638060"/>
              <a:gd name="connsiteX1" fmla="*/ 184531 w 2271691"/>
              <a:gd name="connsiteY1" fmla="*/ 130153 h 1638060"/>
              <a:gd name="connsiteX2" fmla="*/ 44831 w 2271691"/>
              <a:gd name="connsiteY2" fmla="*/ 123803 h 1638060"/>
              <a:gd name="connsiteX3" fmla="*/ 28956 w 2271691"/>
              <a:gd name="connsiteY3" fmla="*/ 3153 h 1638060"/>
              <a:gd name="connsiteX4" fmla="*/ 413131 w 2271691"/>
              <a:gd name="connsiteY4" fmla="*/ 44428 h 1638060"/>
              <a:gd name="connsiteX5" fmla="*/ 686181 w 2271691"/>
              <a:gd name="connsiteY5" fmla="*/ 142853 h 1638060"/>
              <a:gd name="connsiteX6" fmla="*/ 1003681 w 2271691"/>
              <a:gd name="connsiteY6" fmla="*/ 317478 h 1638060"/>
              <a:gd name="connsiteX7" fmla="*/ 1216406 w 2271691"/>
              <a:gd name="connsiteY7" fmla="*/ 469878 h 1638060"/>
              <a:gd name="connsiteX8" fmla="*/ 1371981 w 2271691"/>
              <a:gd name="connsiteY8" fmla="*/ 600053 h 1638060"/>
              <a:gd name="connsiteX9" fmla="*/ 1546606 w 2271691"/>
              <a:gd name="connsiteY9" fmla="*/ 765153 h 1638060"/>
              <a:gd name="connsiteX10" fmla="*/ 1683131 w 2271691"/>
              <a:gd name="connsiteY10" fmla="*/ 904853 h 1638060"/>
              <a:gd name="connsiteX11" fmla="*/ 1864106 w 2271691"/>
              <a:gd name="connsiteY11" fmla="*/ 1101703 h 1638060"/>
              <a:gd name="connsiteX12" fmla="*/ 2006981 w 2271691"/>
              <a:gd name="connsiteY12" fmla="*/ 1285853 h 1638060"/>
              <a:gd name="connsiteX13" fmla="*/ 2143506 w 2271691"/>
              <a:gd name="connsiteY13" fmla="*/ 1447778 h 1638060"/>
              <a:gd name="connsiteX14" fmla="*/ 2270506 w 2271691"/>
              <a:gd name="connsiteY14" fmla="*/ 1609703 h 1638060"/>
              <a:gd name="connsiteX15" fmla="*/ 2197481 w 2271691"/>
              <a:gd name="connsiteY15" fmla="*/ 1619228 h 1638060"/>
              <a:gd name="connsiteX16" fmla="*/ 2041906 w 2271691"/>
              <a:gd name="connsiteY16" fmla="*/ 1416028 h 1638060"/>
              <a:gd name="connsiteX17" fmla="*/ 1864106 w 2271691"/>
              <a:gd name="connsiteY17" fmla="*/ 1206478 h 1638060"/>
              <a:gd name="connsiteX18" fmla="*/ 1638681 w 2271691"/>
              <a:gd name="connsiteY18" fmla="*/ 968353 h 1638060"/>
              <a:gd name="connsiteX19" fmla="*/ 1454531 w 2271691"/>
              <a:gd name="connsiteY19" fmla="*/ 777853 h 1638060"/>
              <a:gd name="connsiteX20" fmla="*/ 1260856 w 2271691"/>
              <a:gd name="connsiteY20" fmla="*/ 625453 h 1638060"/>
              <a:gd name="connsiteX21" fmla="*/ 1006856 w 2271691"/>
              <a:gd name="connsiteY21" fmla="*/ 450828 h 1638060"/>
              <a:gd name="connsiteX22" fmla="*/ 800481 w 2271691"/>
              <a:gd name="connsiteY22" fmla="*/ 323828 h 1638060"/>
              <a:gd name="connsiteX23" fmla="*/ 571881 w 2271691"/>
              <a:gd name="connsiteY23" fmla="*/ 219053 h 1638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71691" h="1638060">
                <a:moveTo>
                  <a:pt x="571881" y="219053"/>
                </a:moveTo>
                <a:cubicBezTo>
                  <a:pt x="469223" y="186774"/>
                  <a:pt x="272372" y="146028"/>
                  <a:pt x="184531" y="130153"/>
                </a:cubicBezTo>
                <a:cubicBezTo>
                  <a:pt x="96690" y="114278"/>
                  <a:pt x="70760" y="144970"/>
                  <a:pt x="44831" y="123803"/>
                </a:cubicBezTo>
                <a:cubicBezTo>
                  <a:pt x="18902" y="102636"/>
                  <a:pt x="-32427" y="16382"/>
                  <a:pt x="28956" y="3153"/>
                </a:cubicBezTo>
                <a:cubicBezTo>
                  <a:pt x="90339" y="-10076"/>
                  <a:pt x="303594" y="21145"/>
                  <a:pt x="413131" y="44428"/>
                </a:cubicBezTo>
                <a:cubicBezTo>
                  <a:pt x="522668" y="67711"/>
                  <a:pt x="587756" y="97345"/>
                  <a:pt x="686181" y="142853"/>
                </a:cubicBezTo>
                <a:cubicBezTo>
                  <a:pt x="784606" y="188361"/>
                  <a:pt x="915310" y="262974"/>
                  <a:pt x="1003681" y="317478"/>
                </a:cubicBezTo>
                <a:cubicBezTo>
                  <a:pt x="1092052" y="371982"/>
                  <a:pt x="1155023" y="422782"/>
                  <a:pt x="1216406" y="469878"/>
                </a:cubicBezTo>
                <a:cubicBezTo>
                  <a:pt x="1277789" y="516974"/>
                  <a:pt x="1316948" y="550841"/>
                  <a:pt x="1371981" y="600053"/>
                </a:cubicBezTo>
                <a:cubicBezTo>
                  <a:pt x="1427014" y="649266"/>
                  <a:pt x="1494748" y="714353"/>
                  <a:pt x="1546606" y="765153"/>
                </a:cubicBezTo>
                <a:cubicBezTo>
                  <a:pt x="1598464" y="815953"/>
                  <a:pt x="1630214" y="848761"/>
                  <a:pt x="1683131" y="904853"/>
                </a:cubicBezTo>
                <a:cubicBezTo>
                  <a:pt x="1736048" y="960945"/>
                  <a:pt x="1810131" y="1038203"/>
                  <a:pt x="1864106" y="1101703"/>
                </a:cubicBezTo>
                <a:cubicBezTo>
                  <a:pt x="1918081" y="1165203"/>
                  <a:pt x="1960414" y="1228174"/>
                  <a:pt x="2006981" y="1285853"/>
                </a:cubicBezTo>
                <a:cubicBezTo>
                  <a:pt x="2053548" y="1343532"/>
                  <a:pt x="2099585" y="1393803"/>
                  <a:pt x="2143506" y="1447778"/>
                </a:cubicBezTo>
                <a:cubicBezTo>
                  <a:pt x="2187427" y="1501753"/>
                  <a:pt x="2261510" y="1581128"/>
                  <a:pt x="2270506" y="1609703"/>
                </a:cubicBezTo>
                <a:cubicBezTo>
                  <a:pt x="2279502" y="1638278"/>
                  <a:pt x="2235581" y="1651507"/>
                  <a:pt x="2197481" y="1619228"/>
                </a:cubicBezTo>
                <a:cubicBezTo>
                  <a:pt x="2159381" y="1586949"/>
                  <a:pt x="2097469" y="1484820"/>
                  <a:pt x="2041906" y="1416028"/>
                </a:cubicBezTo>
                <a:cubicBezTo>
                  <a:pt x="1986344" y="1347236"/>
                  <a:pt x="1931310" y="1281091"/>
                  <a:pt x="1864106" y="1206478"/>
                </a:cubicBezTo>
                <a:cubicBezTo>
                  <a:pt x="1796902" y="1131866"/>
                  <a:pt x="1706944" y="1039791"/>
                  <a:pt x="1638681" y="968353"/>
                </a:cubicBezTo>
                <a:cubicBezTo>
                  <a:pt x="1570419" y="896916"/>
                  <a:pt x="1517502" y="835003"/>
                  <a:pt x="1454531" y="777853"/>
                </a:cubicBezTo>
                <a:cubicBezTo>
                  <a:pt x="1391560" y="720703"/>
                  <a:pt x="1335468" y="679957"/>
                  <a:pt x="1260856" y="625453"/>
                </a:cubicBezTo>
                <a:cubicBezTo>
                  <a:pt x="1186244" y="570949"/>
                  <a:pt x="1083585" y="501099"/>
                  <a:pt x="1006856" y="450828"/>
                </a:cubicBezTo>
                <a:cubicBezTo>
                  <a:pt x="930127" y="400557"/>
                  <a:pt x="875094" y="362457"/>
                  <a:pt x="800481" y="323828"/>
                </a:cubicBezTo>
                <a:cubicBezTo>
                  <a:pt x="725868" y="285199"/>
                  <a:pt x="674539" y="251332"/>
                  <a:pt x="571881" y="219053"/>
                </a:cubicBezTo>
                <a:close/>
              </a:path>
            </a:pathLst>
          </a:cu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ight Arrow 18"/>
          <p:cNvSpPr/>
          <p:nvPr/>
        </p:nvSpPr>
        <p:spPr>
          <a:xfrm rot="8223802">
            <a:off x="6106881" y="2070413"/>
            <a:ext cx="641545" cy="318648"/>
          </a:xfrm>
          <a:prstGeom prst="right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0C913308-F349-4B6D-A68A-DD1791B4A57B}" type="slidenum">
              <a:rPr lang="zh-CN" altLang="en-US" smtClean="0"/>
              <a:t>194</a:t>
            </a:fld>
            <a:endParaRPr lang="zh-CN" altLang="en-US"/>
          </a:p>
        </p:txBody>
      </p:sp>
      <p:sp>
        <p:nvSpPr>
          <p:cNvPr id="11" name="TextBox 10"/>
          <p:cNvSpPr txBox="1"/>
          <p:nvPr/>
        </p:nvSpPr>
        <p:spPr>
          <a:xfrm>
            <a:off x="5327916" y="1626158"/>
            <a:ext cx="1963294" cy="400110"/>
          </a:xfrm>
          <a:prstGeom prst="rect">
            <a:avLst/>
          </a:prstGeom>
          <a:noFill/>
        </p:spPr>
        <p:txBody>
          <a:bodyPr wrap="none" rtlCol="0">
            <a:spAutoFit/>
          </a:bodyPr>
          <a:lstStyle/>
          <a:p>
            <a:r>
              <a:rPr lang="en-US" sz="2000" b="1" dirty="0" smtClean="0">
                <a:solidFill>
                  <a:srgbClr val="0000FF"/>
                </a:solidFill>
              </a:rPr>
              <a:t>internal multiple</a:t>
            </a:r>
            <a:endParaRPr lang="en-US" sz="2000" b="1" dirty="0">
              <a:solidFill>
                <a:srgbClr val="0000FF"/>
              </a:solidFill>
            </a:endParaRPr>
          </a:p>
        </p:txBody>
      </p:sp>
      <p:sp>
        <p:nvSpPr>
          <p:cNvPr id="12" name="TextBox 11"/>
          <p:cNvSpPr txBox="1"/>
          <p:nvPr/>
        </p:nvSpPr>
        <p:spPr>
          <a:xfrm>
            <a:off x="239350" y="1"/>
            <a:ext cx="11760629" cy="830997"/>
          </a:xfrm>
          <a:prstGeom prst="rect">
            <a:avLst/>
          </a:prstGeom>
          <a:noFill/>
        </p:spPr>
        <p:txBody>
          <a:bodyPr wrap="square" rtlCol="0">
            <a:spAutoFit/>
          </a:bodyPr>
          <a:lstStyle/>
          <a:p>
            <a:pPr algn="ctr"/>
            <a:r>
              <a:rPr lang="en-US" altLang="zh-CN" sz="2400" b="1" dirty="0" smtClean="0">
                <a:solidFill>
                  <a:srgbClr val="000000"/>
                </a:solidFill>
              </a:rPr>
              <a:t>ISS</a:t>
            </a:r>
            <a:r>
              <a:rPr lang="zh-CN" altLang="en-US" sz="2400" b="1" dirty="0" smtClean="0">
                <a:solidFill>
                  <a:srgbClr val="000000"/>
                </a:solidFill>
              </a:rPr>
              <a:t> </a:t>
            </a:r>
            <a:r>
              <a:rPr lang="en-US" altLang="zh-CN" sz="2400" b="1" dirty="0" smtClean="0">
                <a:solidFill>
                  <a:srgbClr val="000000"/>
                </a:solidFill>
              </a:rPr>
              <a:t>internal</a:t>
            </a:r>
            <a:r>
              <a:rPr lang="zh-CN" altLang="en-US" sz="2400" b="1" dirty="0" smtClean="0">
                <a:solidFill>
                  <a:srgbClr val="000000"/>
                </a:solidFill>
              </a:rPr>
              <a:t> </a:t>
            </a:r>
            <a:r>
              <a:rPr lang="en-US" altLang="zh-CN" sz="2400" b="1" dirty="0" smtClean="0">
                <a:solidFill>
                  <a:srgbClr val="000000"/>
                </a:solidFill>
              </a:rPr>
              <a:t>multiple</a:t>
            </a:r>
            <a:r>
              <a:rPr lang="zh-CN" altLang="en-US" sz="2400" b="1" dirty="0" smtClean="0">
                <a:solidFill>
                  <a:srgbClr val="000000"/>
                </a:solidFill>
              </a:rPr>
              <a:t> </a:t>
            </a:r>
            <a:r>
              <a:rPr lang="en-US" altLang="zh-CN" sz="2400" b="1" dirty="0" smtClean="0">
                <a:solidFill>
                  <a:srgbClr val="FF0000"/>
                </a:solidFill>
              </a:rPr>
              <a:t>elimination </a:t>
            </a:r>
            <a:r>
              <a:rPr lang="en-US" sz="2400" b="1" dirty="0"/>
              <a:t>in an </a:t>
            </a:r>
            <a:r>
              <a:rPr lang="en-US" sz="2400" b="1" dirty="0">
                <a:solidFill>
                  <a:srgbClr val="FF0000"/>
                </a:solidFill>
              </a:rPr>
              <a:t>elastic</a:t>
            </a:r>
            <a:r>
              <a:rPr lang="en-US" sz="2400" b="1" dirty="0"/>
              <a:t> </a:t>
            </a:r>
            <a:r>
              <a:rPr lang="en-US" sz="2400" b="1" dirty="0" smtClean="0"/>
              <a:t>earth</a:t>
            </a:r>
            <a:endParaRPr lang="en-US" altLang="zh-CN" sz="2400" b="1" dirty="0" smtClean="0">
              <a:solidFill>
                <a:srgbClr val="FF0000"/>
              </a:solidFill>
            </a:endParaRPr>
          </a:p>
          <a:p>
            <a:pPr algn="ctr"/>
            <a:r>
              <a:rPr lang="en-US" sz="2400" b="1" dirty="0" smtClean="0">
                <a:solidFill>
                  <a:srgbClr val="000000"/>
                </a:solidFill>
              </a:rPr>
              <a:t>( Numerical test I )</a:t>
            </a:r>
            <a:endParaRPr lang="en-US" sz="2400" b="1" dirty="0">
              <a:solidFill>
                <a:srgbClr val="000000"/>
              </a:solidFill>
            </a:endParaRPr>
          </a:p>
        </p:txBody>
      </p:sp>
      <p:cxnSp>
        <p:nvCxnSpPr>
          <p:cNvPr id="13" name="Straight Connector 12"/>
          <p:cNvCxnSpPr/>
          <p:nvPr/>
        </p:nvCxnSpPr>
        <p:spPr>
          <a:xfrm>
            <a:off x="0" y="908720"/>
            <a:ext cx="12192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67223291"/>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5940"/>
            <a:ext cx="4267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6784" y="1165940"/>
            <a:ext cx="4267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1165940"/>
            <a:ext cx="4267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053511" y="885001"/>
            <a:ext cx="1905715" cy="461665"/>
          </a:xfrm>
          <a:prstGeom prst="rect">
            <a:avLst/>
          </a:prstGeom>
          <a:noFill/>
        </p:spPr>
        <p:txBody>
          <a:bodyPr wrap="none" rtlCol="0">
            <a:spAutoFit/>
          </a:bodyPr>
          <a:lstStyle/>
          <a:p>
            <a:pPr lvl="0"/>
            <a:r>
              <a:rPr lang="en-US" sz="2400" dirty="0" smtClean="0"/>
              <a:t>2.Attenuation</a:t>
            </a:r>
            <a:endParaRPr lang="en-US" sz="2400" dirty="0"/>
          </a:p>
        </p:txBody>
      </p:sp>
      <p:sp>
        <p:nvSpPr>
          <p:cNvPr id="9" name="TextBox 8"/>
          <p:cNvSpPr txBox="1"/>
          <p:nvPr/>
        </p:nvSpPr>
        <p:spPr>
          <a:xfrm>
            <a:off x="9170179" y="895439"/>
            <a:ext cx="1896994" cy="461665"/>
          </a:xfrm>
          <a:prstGeom prst="rect">
            <a:avLst/>
          </a:prstGeom>
          <a:noFill/>
        </p:spPr>
        <p:txBody>
          <a:bodyPr wrap="none" rtlCol="0">
            <a:spAutoFit/>
          </a:bodyPr>
          <a:lstStyle/>
          <a:p>
            <a:pPr lvl="0" algn="ctr"/>
            <a:r>
              <a:rPr lang="en-US" sz="2400" dirty="0" smtClean="0"/>
              <a:t>3. Elimination</a:t>
            </a:r>
            <a:endParaRPr lang="en-US" sz="2400" dirty="0"/>
          </a:p>
        </p:txBody>
      </p:sp>
      <p:sp>
        <p:nvSpPr>
          <p:cNvPr id="10" name="TextBox 9"/>
          <p:cNvSpPr txBox="1"/>
          <p:nvPr/>
        </p:nvSpPr>
        <p:spPr>
          <a:xfrm>
            <a:off x="1152519" y="887263"/>
            <a:ext cx="1772986" cy="461665"/>
          </a:xfrm>
          <a:prstGeom prst="rect">
            <a:avLst/>
          </a:prstGeom>
          <a:noFill/>
        </p:spPr>
        <p:txBody>
          <a:bodyPr wrap="none" rtlCol="0">
            <a:spAutoFit/>
          </a:bodyPr>
          <a:lstStyle/>
          <a:p>
            <a:pPr lvl="0"/>
            <a:r>
              <a:rPr lang="en-US" sz="2400" dirty="0" smtClean="0"/>
              <a:t>1. Input data</a:t>
            </a:r>
            <a:endParaRPr lang="en-US" sz="2400" dirty="0"/>
          </a:p>
        </p:txBody>
      </p:sp>
      <p:pic>
        <p:nvPicPr>
          <p:cNvPr id="12"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4800" y="4070176"/>
            <a:ext cx="4267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6784" y="4070176"/>
            <a:ext cx="4267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070176"/>
            <a:ext cx="4267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4576763" y="3784895"/>
            <a:ext cx="2553007" cy="461665"/>
          </a:xfrm>
          <a:prstGeom prst="rect">
            <a:avLst/>
          </a:prstGeom>
          <a:noFill/>
        </p:spPr>
        <p:txBody>
          <a:bodyPr wrap="none" rtlCol="0">
            <a:spAutoFit/>
          </a:bodyPr>
          <a:lstStyle/>
          <a:p>
            <a:pPr lvl="0"/>
            <a:r>
              <a:rPr lang="en-US" sz="2400" dirty="0" smtClean="0"/>
              <a:t>5.Data-attenuation</a:t>
            </a:r>
            <a:endParaRPr lang="en-US" sz="2400" dirty="0"/>
          </a:p>
        </p:txBody>
      </p:sp>
      <p:sp>
        <p:nvSpPr>
          <p:cNvPr id="16" name="TextBox 15"/>
          <p:cNvSpPr txBox="1"/>
          <p:nvPr/>
        </p:nvSpPr>
        <p:spPr>
          <a:xfrm>
            <a:off x="8865737" y="3810296"/>
            <a:ext cx="2505879" cy="461665"/>
          </a:xfrm>
          <a:prstGeom prst="rect">
            <a:avLst/>
          </a:prstGeom>
          <a:noFill/>
        </p:spPr>
        <p:txBody>
          <a:bodyPr wrap="none" rtlCol="0">
            <a:spAutoFit/>
          </a:bodyPr>
          <a:lstStyle/>
          <a:p>
            <a:pPr lvl="0" algn="ctr"/>
            <a:r>
              <a:rPr lang="en-US" sz="2400" dirty="0" smtClean="0"/>
              <a:t>6.Data-elimination</a:t>
            </a:r>
            <a:endParaRPr lang="en-US" sz="2400" dirty="0"/>
          </a:p>
        </p:txBody>
      </p:sp>
      <p:sp>
        <p:nvSpPr>
          <p:cNvPr id="17" name="TextBox 16"/>
          <p:cNvSpPr txBox="1"/>
          <p:nvPr/>
        </p:nvSpPr>
        <p:spPr>
          <a:xfrm>
            <a:off x="394756" y="3784895"/>
            <a:ext cx="3008901" cy="461665"/>
          </a:xfrm>
          <a:prstGeom prst="rect">
            <a:avLst/>
          </a:prstGeom>
          <a:noFill/>
        </p:spPr>
        <p:txBody>
          <a:bodyPr wrap="none" rtlCol="0">
            <a:spAutoFit/>
          </a:bodyPr>
          <a:lstStyle/>
          <a:p>
            <a:pPr lvl="0"/>
            <a:r>
              <a:rPr lang="en-US" sz="2400" dirty="0" smtClean="0"/>
              <a:t>4.Primaries in the data</a:t>
            </a:r>
            <a:endParaRPr lang="en-US" sz="2400" dirty="0"/>
          </a:p>
        </p:txBody>
      </p:sp>
      <p:sp>
        <p:nvSpPr>
          <p:cNvPr id="3" name="Slide Number Placeholder 2"/>
          <p:cNvSpPr>
            <a:spLocks noGrp="1"/>
          </p:cNvSpPr>
          <p:nvPr>
            <p:ph type="sldNum" sz="quarter" idx="12"/>
          </p:nvPr>
        </p:nvSpPr>
        <p:spPr/>
        <p:txBody>
          <a:bodyPr/>
          <a:lstStyle/>
          <a:p>
            <a:fld id="{0C913308-F349-4B6D-A68A-DD1791B4A57B}" type="slidenum">
              <a:rPr lang="zh-CN" altLang="en-US" smtClean="0"/>
              <a:t>195</a:t>
            </a:fld>
            <a:endParaRPr lang="zh-CN" altLang="en-US"/>
          </a:p>
        </p:txBody>
      </p:sp>
      <p:sp>
        <p:nvSpPr>
          <p:cNvPr id="18" name="TextBox 17"/>
          <p:cNvSpPr txBox="1"/>
          <p:nvPr/>
        </p:nvSpPr>
        <p:spPr>
          <a:xfrm>
            <a:off x="239350" y="1"/>
            <a:ext cx="11760629" cy="830997"/>
          </a:xfrm>
          <a:prstGeom prst="rect">
            <a:avLst/>
          </a:prstGeom>
          <a:noFill/>
        </p:spPr>
        <p:txBody>
          <a:bodyPr wrap="square" rtlCol="0">
            <a:spAutoFit/>
          </a:bodyPr>
          <a:lstStyle/>
          <a:p>
            <a:pPr algn="ctr"/>
            <a:r>
              <a:rPr lang="en-US" altLang="zh-CN" sz="2400" b="1" dirty="0" smtClean="0">
                <a:solidFill>
                  <a:srgbClr val="000000"/>
                </a:solidFill>
              </a:rPr>
              <a:t>ISS</a:t>
            </a:r>
            <a:r>
              <a:rPr lang="zh-CN" altLang="en-US" sz="2400" b="1" dirty="0" smtClean="0">
                <a:solidFill>
                  <a:srgbClr val="000000"/>
                </a:solidFill>
              </a:rPr>
              <a:t> </a:t>
            </a:r>
            <a:r>
              <a:rPr lang="en-US" altLang="zh-CN" sz="2400" b="1" dirty="0" smtClean="0">
                <a:solidFill>
                  <a:srgbClr val="000000"/>
                </a:solidFill>
              </a:rPr>
              <a:t>internal</a:t>
            </a:r>
            <a:r>
              <a:rPr lang="zh-CN" altLang="en-US" sz="2400" b="1" dirty="0" smtClean="0">
                <a:solidFill>
                  <a:srgbClr val="000000"/>
                </a:solidFill>
              </a:rPr>
              <a:t> </a:t>
            </a:r>
            <a:r>
              <a:rPr lang="en-US" altLang="zh-CN" sz="2400" b="1" dirty="0" smtClean="0">
                <a:solidFill>
                  <a:srgbClr val="000000"/>
                </a:solidFill>
              </a:rPr>
              <a:t>multiple</a:t>
            </a:r>
            <a:r>
              <a:rPr lang="zh-CN" altLang="en-US" sz="2400" b="1" dirty="0" smtClean="0">
                <a:solidFill>
                  <a:srgbClr val="000000"/>
                </a:solidFill>
              </a:rPr>
              <a:t> </a:t>
            </a:r>
            <a:r>
              <a:rPr lang="en-US" altLang="zh-CN" sz="2400" b="1" dirty="0" smtClean="0">
                <a:solidFill>
                  <a:srgbClr val="FF0000"/>
                </a:solidFill>
              </a:rPr>
              <a:t>elimination </a:t>
            </a:r>
            <a:r>
              <a:rPr lang="en-US" sz="2400" b="1" dirty="0"/>
              <a:t>in an </a:t>
            </a:r>
            <a:r>
              <a:rPr lang="en-US" sz="2400" b="1" dirty="0">
                <a:solidFill>
                  <a:srgbClr val="FF0000"/>
                </a:solidFill>
              </a:rPr>
              <a:t>elastic</a:t>
            </a:r>
            <a:r>
              <a:rPr lang="en-US" sz="2400" b="1" dirty="0"/>
              <a:t> </a:t>
            </a:r>
            <a:r>
              <a:rPr lang="en-US" sz="2400" b="1" dirty="0" smtClean="0"/>
              <a:t>earth</a:t>
            </a:r>
            <a:endParaRPr lang="en-US" altLang="zh-CN" sz="2400" b="1" dirty="0" smtClean="0">
              <a:solidFill>
                <a:srgbClr val="FF0000"/>
              </a:solidFill>
            </a:endParaRPr>
          </a:p>
          <a:p>
            <a:pPr algn="ctr"/>
            <a:r>
              <a:rPr lang="en-US" sz="2400" b="1" dirty="0" smtClean="0">
                <a:solidFill>
                  <a:srgbClr val="000000"/>
                </a:solidFill>
              </a:rPr>
              <a:t>( Numerical test I )</a:t>
            </a:r>
            <a:endParaRPr lang="en-US" sz="2400" b="1" dirty="0">
              <a:solidFill>
                <a:srgbClr val="000000"/>
              </a:solidFill>
            </a:endParaRPr>
          </a:p>
        </p:txBody>
      </p:sp>
      <p:cxnSp>
        <p:nvCxnSpPr>
          <p:cNvPr id="19" name="Straight Connector 18"/>
          <p:cNvCxnSpPr/>
          <p:nvPr/>
        </p:nvCxnSpPr>
        <p:spPr>
          <a:xfrm>
            <a:off x="0" y="908720"/>
            <a:ext cx="12192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0966118"/>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7FF217-659E-FB41-8574-CC8F697A85F1}" type="slidenum">
              <a:rPr lang="en-US" smtClean="0"/>
              <a:t>196</a:t>
            </a:fld>
            <a:endParaRPr lang="en-US"/>
          </a:p>
        </p:txBody>
      </p:sp>
      <p:sp>
        <p:nvSpPr>
          <p:cNvPr id="3" name="TextBox 2"/>
          <p:cNvSpPr txBox="1"/>
          <p:nvPr/>
        </p:nvSpPr>
        <p:spPr>
          <a:xfrm>
            <a:off x="1146221" y="631067"/>
            <a:ext cx="10207580" cy="769441"/>
          </a:xfrm>
          <a:prstGeom prst="rect">
            <a:avLst/>
          </a:prstGeom>
          <a:noFill/>
        </p:spPr>
        <p:txBody>
          <a:bodyPr wrap="square" rtlCol="0">
            <a:spAutoFit/>
          </a:bodyPr>
          <a:lstStyle/>
          <a:p>
            <a:pPr algn="ctr"/>
            <a:r>
              <a:rPr lang="en-US" sz="4400" dirty="0" err="1" smtClean="0"/>
              <a:t>Marchenko</a:t>
            </a:r>
            <a:r>
              <a:rPr lang="en-US" sz="4400" dirty="0" smtClean="0"/>
              <a:t> Imaging</a:t>
            </a:r>
            <a:endParaRPr lang="en-US" sz="4400" dirty="0"/>
          </a:p>
        </p:txBody>
      </p:sp>
      <p:sp>
        <p:nvSpPr>
          <p:cNvPr id="5" name="TextBox 4"/>
          <p:cNvSpPr txBox="1"/>
          <p:nvPr/>
        </p:nvSpPr>
        <p:spPr>
          <a:xfrm>
            <a:off x="895082" y="1750333"/>
            <a:ext cx="10375007" cy="4278094"/>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Coen, S. , Cheney, M., </a:t>
            </a:r>
            <a:r>
              <a:rPr lang="en-US" sz="1600" dirty="0"/>
              <a:t>and </a:t>
            </a:r>
            <a:r>
              <a:rPr lang="en-US" sz="1600" dirty="0" smtClean="0"/>
              <a:t>Weglein, A. </a:t>
            </a:r>
            <a:r>
              <a:rPr lang="en-US" sz="1600" dirty="0"/>
              <a:t>B., Velocity and density of a two‐dimensional acoustic medium from point source surface </a:t>
            </a:r>
            <a:r>
              <a:rPr lang="en-US" sz="1600" dirty="0" smtClean="0"/>
              <a:t>data, Journal of Mathematical Physics 25, 1857 (1984)</a:t>
            </a:r>
          </a:p>
          <a:p>
            <a:pPr marL="285750" indent="-285750">
              <a:buFont typeface="Arial" panose="020B0604020202020204" pitchFamily="34" charset="0"/>
              <a:buChar char="•"/>
            </a:pPr>
            <a:r>
              <a:rPr lang="en-US" sz="1600" dirty="0" smtClean="0"/>
              <a:t>Rose, J.H., ‘Single-side’ autofocusing of sound in layered materials, </a:t>
            </a:r>
            <a:r>
              <a:rPr lang="it-IT" sz="1600" dirty="0"/>
              <a:t>Inverse Problems</a:t>
            </a:r>
            <a:r>
              <a:rPr lang="it-IT" sz="1600" dirty="0" smtClean="0"/>
              <a:t>”, 18</a:t>
            </a:r>
            <a:r>
              <a:rPr lang="it-IT" sz="1600" dirty="0"/>
              <a:t>, 1923–1934 (2002</a:t>
            </a:r>
            <a:r>
              <a:rPr lang="it-IT" sz="1600" dirty="0" smtClean="0"/>
              <a:t>).</a:t>
            </a:r>
          </a:p>
          <a:p>
            <a:pPr marL="285750" indent="-285750">
              <a:buFont typeface="Arial" panose="020B0604020202020204" pitchFamily="34" charset="0"/>
              <a:buChar char="•"/>
            </a:pPr>
            <a:r>
              <a:rPr lang="it-IT" sz="1600" dirty="0" smtClean="0"/>
              <a:t>Wapenaar, K., Broggini, F., Slob, E., and Snieder, R., </a:t>
            </a:r>
            <a:r>
              <a:rPr lang="en-US" sz="1600" dirty="0"/>
              <a:t>Three-Dimensional Single-Sided </a:t>
            </a:r>
            <a:r>
              <a:rPr lang="en-US" sz="1600" dirty="0" err="1"/>
              <a:t>Marchenko</a:t>
            </a:r>
            <a:r>
              <a:rPr lang="en-US" sz="1600" dirty="0"/>
              <a:t> Inverse Scattering, Data-Driven Focusing, Green’s Function Retrieval, and their Mutual </a:t>
            </a:r>
            <a:r>
              <a:rPr lang="en-US" sz="1600" dirty="0" smtClean="0"/>
              <a:t>Relations, PRL 110, 084301 (2013)</a:t>
            </a:r>
          </a:p>
          <a:p>
            <a:pPr marL="285750" indent="-285750">
              <a:buFont typeface="Arial" panose="020B0604020202020204" pitchFamily="34" charset="0"/>
              <a:buChar char="•"/>
            </a:pPr>
            <a:r>
              <a:rPr lang="en-US" sz="1600" dirty="0" err="1" smtClean="0"/>
              <a:t>Wapenaar</a:t>
            </a:r>
            <a:r>
              <a:rPr lang="en-US" sz="1600" dirty="0" smtClean="0"/>
              <a:t>, K., </a:t>
            </a:r>
            <a:r>
              <a:rPr lang="en-US" sz="1600" dirty="0" err="1" smtClean="0"/>
              <a:t>Thorbecke</a:t>
            </a:r>
            <a:r>
              <a:rPr lang="en-US" sz="1600" dirty="0" smtClean="0"/>
              <a:t>, J., van der </a:t>
            </a:r>
            <a:r>
              <a:rPr lang="en-US" sz="1600" dirty="0" err="1" smtClean="0"/>
              <a:t>Nuet</a:t>
            </a:r>
            <a:r>
              <a:rPr lang="en-US" sz="1600" dirty="0" smtClean="0"/>
              <a:t>, J., </a:t>
            </a:r>
            <a:r>
              <a:rPr lang="en-US" sz="1600" dirty="0" err="1" smtClean="0"/>
              <a:t>Broggini</a:t>
            </a:r>
            <a:r>
              <a:rPr lang="en-US" sz="1600" dirty="0" smtClean="0"/>
              <a:t>, F., Slob, E., </a:t>
            </a:r>
            <a:r>
              <a:rPr lang="en-US" sz="1600" dirty="0" err="1" smtClean="0"/>
              <a:t>Snieder</a:t>
            </a:r>
            <a:r>
              <a:rPr lang="en-US" sz="1600" dirty="0" smtClean="0"/>
              <a:t>, R., </a:t>
            </a:r>
            <a:r>
              <a:rPr lang="en-US" sz="1600" dirty="0" err="1" smtClean="0"/>
              <a:t>Marchenko</a:t>
            </a:r>
            <a:r>
              <a:rPr lang="en-US" sz="1600" dirty="0" smtClean="0"/>
              <a:t> imaging, Geophysics, 79, 3, (2014)</a:t>
            </a:r>
          </a:p>
          <a:p>
            <a:pPr marL="285750" indent="-285750">
              <a:buFont typeface="Arial" panose="020B0604020202020204" pitchFamily="34" charset="0"/>
              <a:buChar char="•"/>
            </a:pPr>
            <a:r>
              <a:rPr lang="en-US" sz="1600" dirty="0" smtClean="0"/>
              <a:t>Slob, E., </a:t>
            </a:r>
            <a:r>
              <a:rPr lang="en-US" sz="1600" dirty="0" err="1" smtClean="0"/>
              <a:t>Wapenaar</a:t>
            </a:r>
            <a:r>
              <a:rPr lang="en-US" sz="1600" dirty="0" smtClean="0"/>
              <a:t>, K., </a:t>
            </a:r>
            <a:r>
              <a:rPr lang="en-US" sz="1600" dirty="0" err="1" smtClean="0"/>
              <a:t>Broggini</a:t>
            </a:r>
            <a:r>
              <a:rPr lang="en-US" sz="1600" dirty="0" smtClean="0"/>
              <a:t>, F., </a:t>
            </a:r>
            <a:r>
              <a:rPr lang="en-US" sz="1600" dirty="0" err="1" smtClean="0"/>
              <a:t>Snieder</a:t>
            </a:r>
            <a:r>
              <a:rPr lang="en-US" sz="1600" dirty="0" smtClean="0"/>
              <a:t>, R., Seismic reflector imaging using internal multiples with </a:t>
            </a:r>
            <a:r>
              <a:rPr lang="en-US" sz="1600" dirty="0" err="1" smtClean="0"/>
              <a:t>Marchenko</a:t>
            </a:r>
            <a:r>
              <a:rPr lang="en-US" sz="1600" dirty="0" smtClean="0"/>
              <a:t>-type equations, Geophysics, 79,2, (2014)</a:t>
            </a:r>
          </a:p>
          <a:p>
            <a:pPr marL="285750" indent="-285750">
              <a:buFont typeface="Arial" panose="020B0604020202020204" pitchFamily="34" charset="0"/>
              <a:buChar char="•"/>
            </a:pPr>
            <a:r>
              <a:rPr lang="en-US" sz="1600" dirty="0" smtClean="0"/>
              <a:t>Sing, S., Snider, R., </a:t>
            </a:r>
            <a:r>
              <a:rPr lang="en-US" sz="1600" dirty="0" err="1" smtClean="0"/>
              <a:t>Behura</a:t>
            </a:r>
            <a:r>
              <a:rPr lang="en-US" sz="1600" dirty="0" smtClean="0"/>
              <a:t>, J., </a:t>
            </a:r>
            <a:r>
              <a:rPr lang="en-US" sz="1600" dirty="0"/>
              <a:t>van der </a:t>
            </a:r>
            <a:r>
              <a:rPr lang="en-US" sz="1600" dirty="0" err="1"/>
              <a:t>Nuet</a:t>
            </a:r>
            <a:r>
              <a:rPr lang="en-US" sz="1600" dirty="0"/>
              <a:t>, J., </a:t>
            </a:r>
            <a:r>
              <a:rPr lang="en-US" sz="1600" dirty="0" err="1"/>
              <a:t>Wapenaar</a:t>
            </a:r>
            <a:r>
              <a:rPr lang="en-US" sz="1600" dirty="0"/>
              <a:t>, K</a:t>
            </a:r>
            <a:r>
              <a:rPr lang="en-US" sz="1600" dirty="0" smtClean="0"/>
              <a:t>., </a:t>
            </a:r>
            <a:r>
              <a:rPr lang="it-IT" sz="1600" dirty="0"/>
              <a:t>Slob, E., </a:t>
            </a:r>
            <a:r>
              <a:rPr lang="it-IT" sz="1600" dirty="0" smtClean="0"/>
              <a:t>Marchenko imaging: Imaging with primaries, internal multiples, and free-surface multiples, Geophysics, 80,5, (2015)</a:t>
            </a:r>
          </a:p>
          <a:p>
            <a:pPr marL="285750" indent="-285750">
              <a:buFont typeface="Arial" panose="020B0604020202020204" pitchFamily="34" charset="0"/>
              <a:buChar char="•"/>
            </a:pPr>
            <a:r>
              <a:rPr lang="en-US" sz="1600" dirty="0"/>
              <a:t>van der </a:t>
            </a:r>
            <a:r>
              <a:rPr lang="en-US" sz="1600" dirty="0" err="1"/>
              <a:t>Nuet</a:t>
            </a:r>
            <a:r>
              <a:rPr lang="en-US" sz="1600" dirty="0"/>
              <a:t>, J</a:t>
            </a:r>
            <a:r>
              <a:rPr lang="en-US" sz="1600" dirty="0" smtClean="0"/>
              <a:t>.,</a:t>
            </a:r>
            <a:r>
              <a:rPr lang="en-US" sz="1600" dirty="0"/>
              <a:t> </a:t>
            </a:r>
            <a:r>
              <a:rPr lang="en-US" sz="1600" dirty="0" err="1"/>
              <a:t>Wapenaar</a:t>
            </a:r>
            <a:r>
              <a:rPr lang="en-US" sz="1600" dirty="0"/>
              <a:t>, K., </a:t>
            </a:r>
            <a:r>
              <a:rPr lang="en-US" sz="1600" dirty="0" smtClean="0"/>
              <a:t>Adaptive overburden elimination with the multidimensional </a:t>
            </a:r>
            <a:r>
              <a:rPr lang="en-US" sz="1600" dirty="0" err="1" smtClean="0"/>
              <a:t>Marcheno</a:t>
            </a:r>
            <a:r>
              <a:rPr lang="en-US" sz="1600" dirty="0" smtClean="0"/>
              <a:t> equation, Geophysics, 81,5,(2016)</a:t>
            </a:r>
          </a:p>
          <a:p>
            <a:pPr marL="285750" indent="-285750">
              <a:buFont typeface="Arial" panose="020B0604020202020204" pitchFamily="34" charset="0"/>
              <a:buChar char="•"/>
            </a:pPr>
            <a:r>
              <a:rPr lang="en-US" sz="1600" dirty="0" err="1" smtClean="0"/>
              <a:t>Loer</a:t>
            </a:r>
            <a:r>
              <a:rPr lang="en-US" sz="1600" dirty="0" smtClean="0"/>
              <a:t>, K., Curtis, A., </a:t>
            </a:r>
            <a:r>
              <a:rPr lang="en-US" sz="1600" dirty="0" err="1" smtClean="0"/>
              <a:t>Meles</a:t>
            </a:r>
            <a:r>
              <a:rPr lang="en-US" sz="1600" dirty="0" smtClean="0"/>
              <a:t>, G.A., Relating source-receiver interferometry to an inverse scattering series to derive a new method to estimate internal multiples, Geophysics, 81, 3, (2016)</a:t>
            </a:r>
          </a:p>
          <a:p>
            <a:pPr marL="285750" indent="-285750">
              <a:buFont typeface="Arial" panose="020B0604020202020204" pitchFamily="34" charset="0"/>
              <a:buChar char="•"/>
            </a:pPr>
            <a:r>
              <a:rPr lang="en-US" sz="1600" dirty="0" err="1" smtClean="0"/>
              <a:t>Berkhout</a:t>
            </a:r>
            <a:r>
              <a:rPr lang="en-US" sz="1600" dirty="0" smtClean="0"/>
              <a:t>, A.J., Utilization of multiple scattering: the next big step forward in seismic imaging, Geophysics prospecting, 2016</a:t>
            </a:r>
          </a:p>
        </p:txBody>
      </p:sp>
    </p:spTree>
    <p:extLst>
      <p:ext uri="{BB962C8B-B14F-4D97-AF65-F5344CB8AC3E}">
        <p14:creationId xmlns:p14="http://schemas.microsoft.com/office/powerpoint/2010/main" val="3203985998"/>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7FF217-659E-FB41-8574-CC8F697A85F1}" type="slidenum">
              <a:rPr lang="en-US" smtClean="0"/>
              <a:t>197</a:t>
            </a:fld>
            <a:endParaRPr lang="en-US"/>
          </a:p>
        </p:txBody>
      </p:sp>
      <p:sp>
        <p:nvSpPr>
          <p:cNvPr id="3" name="TextBox 2"/>
          <p:cNvSpPr txBox="1"/>
          <p:nvPr/>
        </p:nvSpPr>
        <p:spPr>
          <a:xfrm>
            <a:off x="978795" y="631067"/>
            <a:ext cx="10207580" cy="769441"/>
          </a:xfrm>
          <a:prstGeom prst="rect">
            <a:avLst/>
          </a:prstGeom>
          <a:noFill/>
        </p:spPr>
        <p:txBody>
          <a:bodyPr wrap="square" rtlCol="0">
            <a:spAutoFit/>
          </a:bodyPr>
          <a:lstStyle/>
          <a:p>
            <a:pPr algn="ctr"/>
            <a:r>
              <a:rPr lang="en-US" sz="4400" dirty="0" smtClean="0"/>
              <a:t>Using multiples</a:t>
            </a:r>
            <a:endParaRPr lang="en-US" sz="4400" dirty="0"/>
          </a:p>
        </p:txBody>
      </p:sp>
      <p:sp>
        <p:nvSpPr>
          <p:cNvPr id="4" name="TextBox 3"/>
          <p:cNvSpPr txBox="1"/>
          <p:nvPr/>
        </p:nvSpPr>
        <p:spPr>
          <a:xfrm>
            <a:off x="895082" y="1750333"/>
            <a:ext cx="10375007" cy="4001095"/>
          </a:xfrm>
          <a:prstGeom prst="rect">
            <a:avLst/>
          </a:prstGeom>
          <a:noFill/>
        </p:spPr>
        <p:txBody>
          <a:bodyPr wrap="square" rtlCol="0">
            <a:spAutoFit/>
          </a:bodyPr>
          <a:lstStyle/>
          <a:p>
            <a:pPr marL="285750" indent="-285750">
              <a:buFont typeface="Arial" panose="020B0604020202020204" pitchFamily="34" charset="0"/>
              <a:buChar char="•"/>
            </a:pPr>
            <a:r>
              <a:rPr lang="en-US" sz="2000" dirty="0" err="1"/>
              <a:t>Berkhout</a:t>
            </a:r>
            <a:r>
              <a:rPr lang="en-US" sz="2000" dirty="0"/>
              <a:t>, A. J., and D. J. </a:t>
            </a:r>
            <a:r>
              <a:rPr lang="en-US" sz="2000" dirty="0" err="1"/>
              <a:t>Verschuur</a:t>
            </a:r>
            <a:r>
              <a:rPr lang="en-US" sz="2000" dirty="0"/>
              <a:t>, 1994, </a:t>
            </a:r>
            <a:r>
              <a:rPr lang="en-US" sz="2000" dirty="0" smtClean="0"/>
              <a:t>Multiple technology</a:t>
            </a:r>
            <a:r>
              <a:rPr lang="en-US" sz="2000" dirty="0"/>
              <a:t>: Part 2, migration of multiple reflections: </a:t>
            </a:r>
            <a:r>
              <a:rPr lang="en-US" sz="2000" dirty="0" smtClean="0"/>
              <a:t>SEG Technical </a:t>
            </a:r>
            <a:r>
              <a:rPr lang="en-US" sz="2000" dirty="0"/>
              <a:t>Program Expanded Abstracts, </a:t>
            </a:r>
            <a:r>
              <a:rPr lang="en-US" sz="2000" dirty="0" smtClean="0"/>
              <a:t>1497–1500</a:t>
            </a:r>
          </a:p>
          <a:p>
            <a:pPr marL="285750" indent="-285750">
              <a:buFont typeface="Arial" panose="020B0604020202020204" pitchFamily="34" charset="0"/>
              <a:buChar char="•"/>
            </a:pPr>
            <a:r>
              <a:rPr lang="en-US" sz="2000" dirty="0"/>
              <a:t>Shan, G., 2003, Source-receiver migration of </a:t>
            </a:r>
            <a:r>
              <a:rPr lang="en-US" sz="2000" dirty="0" smtClean="0"/>
              <a:t>multiple reflections</a:t>
            </a:r>
            <a:r>
              <a:rPr lang="en-US" sz="2000" dirty="0"/>
              <a:t>: SEG Technical Program Expanded </a:t>
            </a:r>
            <a:r>
              <a:rPr lang="en-US" sz="2000" dirty="0" smtClean="0"/>
              <a:t>Abstracts, 008–1011</a:t>
            </a:r>
          </a:p>
          <a:p>
            <a:pPr marL="285750" indent="-285750">
              <a:buFont typeface="Arial" panose="020B0604020202020204" pitchFamily="34" charset="0"/>
              <a:buChar char="•"/>
            </a:pPr>
            <a:r>
              <a:rPr lang="en-US" sz="2000" dirty="0" err="1"/>
              <a:t>Muijs</a:t>
            </a:r>
            <a:r>
              <a:rPr lang="en-US" sz="2000" dirty="0"/>
              <a:t>, R., J. O. A. </a:t>
            </a:r>
            <a:r>
              <a:rPr lang="en-US" sz="2000" dirty="0" err="1"/>
              <a:t>Robertsson</a:t>
            </a:r>
            <a:r>
              <a:rPr lang="en-US" sz="2000" dirty="0"/>
              <a:t>, and K. </a:t>
            </a:r>
            <a:r>
              <a:rPr lang="en-US" sz="2000" dirty="0" err="1"/>
              <a:t>Holliger</a:t>
            </a:r>
            <a:r>
              <a:rPr lang="en-US" sz="2000" dirty="0"/>
              <a:t>, 2007, </a:t>
            </a:r>
            <a:r>
              <a:rPr lang="en-US" sz="2000" dirty="0" err="1" smtClean="0"/>
              <a:t>Prestack</a:t>
            </a:r>
            <a:r>
              <a:rPr lang="en-US" sz="2000" dirty="0" smtClean="0"/>
              <a:t> depth </a:t>
            </a:r>
            <a:r>
              <a:rPr lang="en-US" sz="2000" dirty="0"/>
              <a:t>migration of primary and surface-related </a:t>
            </a:r>
            <a:r>
              <a:rPr lang="en-US" sz="2000" dirty="0" smtClean="0"/>
              <a:t>multiple reflections</a:t>
            </a:r>
            <a:r>
              <a:rPr lang="en-US" sz="2000" dirty="0"/>
              <a:t>: Part </a:t>
            </a:r>
            <a:r>
              <a:rPr lang="en-US" sz="2000" dirty="0" err="1"/>
              <a:t>i</a:t>
            </a:r>
            <a:r>
              <a:rPr lang="en-US" sz="2000" dirty="0"/>
              <a:t> imaging: Geophysics, S59–S69</a:t>
            </a:r>
            <a:r>
              <a:rPr lang="en-US" sz="2000" dirty="0" smtClean="0"/>
              <a:t>.</a:t>
            </a:r>
          </a:p>
          <a:p>
            <a:pPr marL="285750" indent="-285750">
              <a:buFont typeface="Arial" panose="020B0604020202020204" pitchFamily="34" charset="0"/>
              <a:buChar char="•"/>
            </a:pPr>
            <a:r>
              <a:rPr lang="en-US" sz="2000" dirty="0"/>
              <a:t>Whitmore, N. D., A. </a:t>
            </a:r>
            <a:r>
              <a:rPr lang="en-US" sz="2000" dirty="0" err="1"/>
              <a:t>Valenciano</a:t>
            </a:r>
            <a:r>
              <a:rPr lang="en-US" sz="2000" dirty="0"/>
              <a:t>, W. </a:t>
            </a:r>
            <a:r>
              <a:rPr lang="en-US" sz="2000" dirty="0" err="1"/>
              <a:t>Sllner</a:t>
            </a:r>
            <a:r>
              <a:rPr lang="en-US" sz="2000" dirty="0"/>
              <a:t>, and S. Lu, </a:t>
            </a:r>
            <a:r>
              <a:rPr lang="en-US" sz="2000" dirty="0" smtClean="0"/>
              <a:t>2010, Imaging </a:t>
            </a:r>
            <a:r>
              <a:rPr lang="en-US" sz="2000" dirty="0"/>
              <a:t>of primaries and multiples using </a:t>
            </a:r>
            <a:r>
              <a:rPr lang="en-US" sz="2000" dirty="0" err="1" smtClean="0"/>
              <a:t>adual</a:t>
            </a:r>
            <a:r>
              <a:rPr lang="en-US" sz="2000" dirty="0" smtClean="0"/>
              <a:t>-sensor towed </a:t>
            </a:r>
            <a:r>
              <a:rPr lang="en-US" sz="2000" dirty="0"/>
              <a:t>streamer: SEG Technical Program </a:t>
            </a:r>
            <a:r>
              <a:rPr lang="en-US" sz="2000" dirty="0" smtClean="0"/>
              <a:t>Expanded Abstracts</a:t>
            </a:r>
            <a:r>
              <a:rPr lang="en-US" sz="2000" dirty="0"/>
              <a:t>, 3187–3192</a:t>
            </a:r>
            <a:r>
              <a:rPr lang="en-US" sz="2000" dirty="0" smtClean="0"/>
              <a:t>.</a:t>
            </a:r>
          </a:p>
          <a:p>
            <a:pPr marL="285750" indent="-285750">
              <a:buFont typeface="Arial" panose="020B0604020202020204" pitchFamily="34" charset="0"/>
              <a:buChar char="•"/>
            </a:pPr>
            <a:r>
              <a:rPr lang="en-US" sz="2000" dirty="0"/>
              <a:t>Lu, S., N. </a:t>
            </a:r>
            <a:r>
              <a:rPr lang="en-US" sz="2000" dirty="0" err="1"/>
              <a:t>Whitemore</a:t>
            </a:r>
            <a:r>
              <a:rPr lang="en-US" sz="2000" dirty="0"/>
              <a:t>, A. </a:t>
            </a:r>
            <a:r>
              <a:rPr lang="en-US" sz="2000" dirty="0" err="1"/>
              <a:t>Valenciano</a:t>
            </a:r>
            <a:r>
              <a:rPr lang="en-US" sz="2000" dirty="0"/>
              <a:t>, and N. </a:t>
            </a:r>
            <a:r>
              <a:rPr lang="en-US" sz="2000" dirty="0" err="1" smtClean="0"/>
              <a:t>Chemingui</a:t>
            </a:r>
            <a:r>
              <a:rPr lang="en-US" sz="2000" dirty="0" smtClean="0"/>
              <a:t>, 2011</a:t>
            </a:r>
            <a:r>
              <a:rPr lang="en-US" sz="2000" dirty="0"/>
              <a:t>, Imaging of primaries and multiples with 3d </a:t>
            </a:r>
            <a:r>
              <a:rPr lang="en-US" sz="2000" dirty="0" smtClean="0"/>
              <a:t>seam synthetic</a:t>
            </a:r>
            <a:r>
              <a:rPr lang="en-US" sz="2000" dirty="0"/>
              <a:t>: SEG Technical Program Expanded </a:t>
            </a:r>
            <a:r>
              <a:rPr lang="en-US" sz="2000" dirty="0" smtClean="0"/>
              <a:t>Abstracts, 3217–3221.</a:t>
            </a:r>
          </a:p>
          <a:p>
            <a:pPr marL="285750" indent="-285750">
              <a:buFont typeface="Arial" panose="020B0604020202020204" pitchFamily="34" charset="0"/>
              <a:buChar char="•"/>
            </a:pPr>
            <a:r>
              <a:rPr lang="en-US" sz="2000" dirty="0" smtClean="0"/>
              <a:t>Ma, C. Weglein, A. B. , </a:t>
            </a:r>
            <a:r>
              <a:rPr lang="en-US" sz="2000" dirty="0"/>
              <a:t>A clear example of using multiples to enhance and improve imaging. SEG Technical Program Expanded Abstracts 2016: pp. </a:t>
            </a:r>
            <a:r>
              <a:rPr lang="en-US" sz="2000" dirty="0" smtClean="0"/>
              <a:t>4592-4595.</a:t>
            </a:r>
          </a:p>
          <a:p>
            <a:pPr marL="285750" indent="-285750">
              <a:buFont typeface="Arial" panose="020B0604020202020204" pitchFamily="34" charset="0"/>
              <a:buChar char="•"/>
            </a:pPr>
            <a:endParaRPr lang="en-US" sz="1600" dirty="0"/>
          </a:p>
        </p:txBody>
      </p:sp>
    </p:spTree>
    <p:extLst>
      <p:ext uri="{BB962C8B-B14F-4D97-AF65-F5344CB8AC3E}">
        <p14:creationId xmlns:p14="http://schemas.microsoft.com/office/powerpoint/2010/main" val="1534972199"/>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3"/>
          <p:cNvSpPr>
            <a:spLocks noChangeArrowheads="1"/>
          </p:cNvSpPr>
          <p:nvPr/>
        </p:nvSpPr>
        <p:spPr bwMode="auto">
          <a:xfrm>
            <a:off x="1524000" y="3733800"/>
            <a:ext cx="9144000" cy="1752600"/>
          </a:xfrm>
          <a:prstGeom prst="rect">
            <a:avLst/>
          </a:prstGeom>
          <a:solidFill>
            <a:srgbClr val="FFFF99"/>
          </a:solidFill>
          <a:ln w="9525">
            <a:noFill/>
            <a:miter lim="800000"/>
            <a:headEnd/>
            <a:tailEnd/>
          </a:ln>
        </p:spPr>
        <p:txBody>
          <a:bodyPr wrap="none" anchor="ctr">
            <a:prstTxWarp prst="textNoShape">
              <a:avLst/>
            </a:prstTxWarp>
          </a:bodyPr>
          <a:lstStyle/>
          <a:p>
            <a:pPr algn="ctr"/>
            <a:r>
              <a:rPr lang="en-US" altLang="zh-CN" sz="2400" dirty="0">
                <a:solidFill>
                  <a:prstClr val="black"/>
                </a:solidFill>
              </a:rPr>
              <a:t>Fang Liu and Arthur B. Weglein*</a:t>
            </a:r>
          </a:p>
        </p:txBody>
      </p:sp>
      <p:sp>
        <p:nvSpPr>
          <p:cNvPr id="146435" name="Rectangle 4"/>
          <p:cNvSpPr>
            <a:spLocks noChangeArrowheads="1"/>
          </p:cNvSpPr>
          <p:nvPr/>
        </p:nvSpPr>
        <p:spPr bwMode="auto">
          <a:xfrm>
            <a:off x="1524000" y="1447800"/>
            <a:ext cx="9144000" cy="2308324"/>
          </a:xfrm>
          <a:prstGeom prst="rect">
            <a:avLst/>
          </a:prstGeom>
          <a:solidFill>
            <a:srgbClr val="99CCFF"/>
          </a:solidFill>
          <a:ln w="9525">
            <a:noFill/>
            <a:miter lim="800000"/>
            <a:headEnd/>
            <a:tailEnd/>
          </a:ln>
        </p:spPr>
        <p:txBody>
          <a:bodyPr wrap="none" anchor="ctr">
            <a:prstTxWarp prst="textNoShape">
              <a:avLst/>
            </a:prstTxWarp>
          </a:bodyPr>
          <a:lstStyle/>
          <a:p>
            <a:pPr algn="ctr"/>
            <a:r>
              <a:rPr lang="en-US" altLang="zh-CN" sz="3000" dirty="0">
                <a:solidFill>
                  <a:prstClr val="black"/>
                </a:solidFill>
              </a:rPr>
              <a:t>ISS Depth Imaging without A Velocity Model</a:t>
            </a:r>
            <a:endParaRPr lang="en-US" altLang="zh-CN" sz="3000" dirty="0">
              <a:solidFill>
                <a:srgbClr val="0000CC"/>
              </a:solidFill>
              <a:ea typeface="Arial Unicode MS" charset="0"/>
              <a:cs typeface="Arial Unicode MS" charset="0"/>
            </a:endParaRPr>
          </a:p>
        </p:txBody>
      </p:sp>
      <p:sp>
        <p:nvSpPr>
          <p:cNvPr id="146441" name="Rectangle 7"/>
          <p:cNvSpPr>
            <a:spLocks noChangeArrowheads="1"/>
          </p:cNvSpPr>
          <p:nvPr/>
        </p:nvSpPr>
        <p:spPr bwMode="auto">
          <a:xfrm>
            <a:off x="4114800" y="5715001"/>
            <a:ext cx="3886200" cy="830997"/>
          </a:xfrm>
          <a:prstGeom prst="rect">
            <a:avLst/>
          </a:prstGeom>
          <a:noFill/>
          <a:ln w="9525">
            <a:noFill/>
            <a:miter lim="800000"/>
            <a:headEnd/>
            <a:tailEnd/>
          </a:ln>
        </p:spPr>
        <p:txBody>
          <a:bodyPr wrap="square">
            <a:prstTxWarp prst="textNoShape">
              <a:avLst/>
            </a:prstTxWarp>
            <a:spAutoFit/>
          </a:bodyPr>
          <a:lstStyle/>
          <a:p>
            <a:pPr algn="ctr"/>
            <a:r>
              <a:rPr lang="en-US" altLang="zh-CN" sz="2400" dirty="0">
                <a:solidFill>
                  <a:prstClr val="black"/>
                </a:solidFill>
              </a:rPr>
              <a:t>June 9, 2016</a:t>
            </a:r>
          </a:p>
          <a:p>
            <a:pPr algn="ctr"/>
            <a:r>
              <a:rPr lang="en-US" altLang="zh-CN" sz="2400" dirty="0">
                <a:solidFill>
                  <a:prstClr val="black"/>
                </a:solidFill>
              </a:rPr>
              <a:t>Houston, Texas</a:t>
            </a:r>
            <a:endParaRPr lang="zh-CN" altLang="en-US" sz="2400" dirty="0">
              <a:solidFill>
                <a:prstClr val="black"/>
              </a:solidFill>
            </a:endParaRPr>
          </a:p>
        </p:txBody>
      </p:sp>
      <p:pic>
        <p:nvPicPr>
          <p:cNvPr id="49154" name="Picture 2" descr="http://i1209.photobucket.com/albums/cc382/illwauk/houston_uh.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4" r="52829" b="50000"/>
          <a:stretch/>
        </p:blipFill>
        <p:spPr bwMode="auto">
          <a:xfrm>
            <a:off x="9220200" y="76200"/>
            <a:ext cx="1242325" cy="1238250"/>
          </a:xfrm>
          <a:prstGeom prst="rect">
            <a:avLst/>
          </a:prstGeom>
          <a:noFill/>
          <a:extLst>
            <a:ext uri="{909E8E84-426E-40DD-AFC4-6F175D3DCCD1}">
              <a14:hiddenFill xmlns:a14="http://schemas.microsoft.com/office/drawing/2010/main">
                <a:solidFill>
                  <a:srgbClr val="FFFFFF"/>
                </a:solidFill>
              </a14:hiddenFill>
            </a:ext>
          </a:extLst>
        </p:spPr>
      </p:pic>
      <p:pic>
        <p:nvPicPr>
          <p:cNvPr id="49156" name="Picture 4" descr="M-OSR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9576" y="152400"/>
            <a:ext cx="4219575" cy="94297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0F7FF217-659E-FB41-8574-CC8F697A85F1}" type="slidenum">
              <a:rPr lang="en-US" smtClean="0"/>
              <a:t>198</a:t>
            </a:fld>
            <a:endParaRPr lang="en-US"/>
          </a:p>
        </p:txBody>
      </p:sp>
    </p:spTree>
    <p:extLst>
      <p:ext uri="{BB962C8B-B14F-4D97-AF65-F5344CB8AC3E}">
        <p14:creationId xmlns:p14="http://schemas.microsoft.com/office/powerpoint/2010/main" val="420238663"/>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7FF217-659E-FB41-8574-CC8F697A85F1}" type="slidenum">
              <a:rPr lang="en-US" smtClean="0"/>
              <a:t>199</a:t>
            </a:fld>
            <a:endParaRPr lang="en-US"/>
          </a:p>
        </p:txBody>
      </p:sp>
      <p:pic>
        <p:nvPicPr>
          <p:cNvPr id="747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1738" y="-46038"/>
            <a:ext cx="9791700" cy="6956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2794715" y="4906851"/>
            <a:ext cx="1481071" cy="1249250"/>
          </a:xfrm>
          <a:prstGeom prst="round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87544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600" dirty="0" smtClean="0"/>
              <a:t>This presentation</a:t>
            </a:r>
            <a:endParaRPr lang="en-US" sz="6600" dirty="0"/>
          </a:p>
        </p:txBody>
      </p:sp>
      <p:sp>
        <p:nvSpPr>
          <p:cNvPr id="3" name="Content Placeholder 2"/>
          <p:cNvSpPr>
            <a:spLocks noGrp="1"/>
          </p:cNvSpPr>
          <p:nvPr>
            <p:ph idx="1"/>
          </p:nvPr>
        </p:nvSpPr>
        <p:spPr/>
        <p:txBody>
          <a:bodyPr>
            <a:normAutofit/>
          </a:bodyPr>
          <a:lstStyle/>
          <a:p>
            <a:r>
              <a:rPr lang="en-US" sz="3600" dirty="0" smtClean="0"/>
              <a:t>A broad and general perspective on our strategy for identifying and addressing seismic exploration challenges</a:t>
            </a:r>
          </a:p>
          <a:p>
            <a:endParaRPr lang="en-US" sz="3600" dirty="0"/>
          </a:p>
          <a:p>
            <a:r>
              <a:rPr lang="en-US" sz="3600" dirty="0" smtClean="0"/>
              <a:t>Illustrating how we execute that strategy by providing an overview of our projects, recent progress, plans, and deliverables.</a:t>
            </a:r>
            <a:endParaRPr lang="en-US" sz="3600" dirty="0"/>
          </a:p>
        </p:txBody>
      </p:sp>
      <p:sp>
        <p:nvSpPr>
          <p:cNvPr id="4" name="Slide Number Placeholder 3"/>
          <p:cNvSpPr>
            <a:spLocks noGrp="1"/>
          </p:cNvSpPr>
          <p:nvPr>
            <p:ph type="sldNum" sz="quarter" idx="12"/>
          </p:nvPr>
        </p:nvSpPr>
        <p:spPr/>
        <p:txBody>
          <a:bodyPr/>
          <a:lstStyle/>
          <a:p>
            <a:fld id="{0F7FF217-659E-FB41-8574-CC8F697A85F1}" type="slidenum">
              <a:rPr lang="en-US" smtClean="0"/>
              <a:t>2</a:t>
            </a:fld>
            <a:endParaRPr lang="en-US"/>
          </a:p>
        </p:txBody>
      </p:sp>
    </p:spTree>
    <p:extLst>
      <p:ext uri="{BB962C8B-B14F-4D97-AF65-F5344CB8AC3E}">
        <p14:creationId xmlns:p14="http://schemas.microsoft.com/office/powerpoint/2010/main" val="6211639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
            <a:ext cx="12192000" cy="6857999"/>
          </a:xfrm>
          <a:prstGeom prst="rect">
            <a:avLst/>
          </a:prstGeom>
        </p:spPr>
      </p:pic>
      <p:sp>
        <p:nvSpPr>
          <p:cNvPr id="3" name="Slide Number Placeholder 2"/>
          <p:cNvSpPr>
            <a:spLocks noGrp="1"/>
          </p:cNvSpPr>
          <p:nvPr>
            <p:ph type="sldNum" sz="quarter" idx="4294967295"/>
          </p:nvPr>
        </p:nvSpPr>
        <p:spPr>
          <a:xfrm>
            <a:off x="8610600" y="6356356"/>
            <a:ext cx="2743200" cy="365125"/>
          </a:xfrm>
          <a:prstGeom prst="rect">
            <a:avLst/>
          </a:prstGeom>
        </p:spPr>
        <p:txBody>
          <a:bodyPr/>
          <a:lstStyle/>
          <a:p>
            <a:pPr marL="153670"/>
            <a:fld id="{81D60167-4931-47E6-BA6A-407CBD079E47}" type="slidenum">
              <a:rPr lang="en-US" spc="-15" smtClean="0">
                <a:solidFill>
                  <a:prstClr val="black"/>
                </a:solidFill>
              </a:rPr>
              <a:pPr marL="153670"/>
              <a:t>20</a:t>
            </a:fld>
            <a:endParaRPr lang="en-US" spc="-15" dirty="0">
              <a:solidFill>
                <a:prstClr val="black"/>
              </a:solidFill>
            </a:endParaRPr>
          </a:p>
        </p:txBody>
      </p:sp>
    </p:spTree>
    <p:extLst>
      <p:ext uri="{BB962C8B-B14F-4D97-AF65-F5344CB8AC3E}">
        <p14:creationId xmlns:p14="http://schemas.microsoft.com/office/powerpoint/2010/main" val="3998319170"/>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s-for-ABW-W18_Page_1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24000" y="-27310"/>
            <a:ext cx="9144000" cy="6858000"/>
          </a:xfrm>
          <a:prstGeom prst="rect">
            <a:avLst/>
          </a:prstGeom>
          <a:noFill/>
          <a:ln>
            <a:noFill/>
          </a:ln>
        </p:spPr>
      </p:pic>
      <p:sp>
        <p:nvSpPr>
          <p:cNvPr id="6" name="文本框 4"/>
          <p:cNvSpPr txBox="1"/>
          <p:nvPr/>
        </p:nvSpPr>
        <p:spPr>
          <a:xfrm>
            <a:off x="5597236" y="5838382"/>
            <a:ext cx="1673068" cy="400110"/>
          </a:xfrm>
          <a:prstGeom prst="rect">
            <a:avLst/>
          </a:prstGeom>
          <a:noFill/>
        </p:spPr>
        <p:txBody>
          <a:bodyPr wrap="square" rtlCol="0">
            <a:spAutoFit/>
          </a:bodyPr>
          <a:lstStyle/>
          <a:p>
            <a:pPr algn="ctr"/>
            <a:r>
              <a:rPr lang="en-US" sz="2000" b="1" dirty="0"/>
              <a:t>Fang Liu</a:t>
            </a:r>
          </a:p>
        </p:txBody>
      </p:sp>
      <p:sp>
        <p:nvSpPr>
          <p:cNvPr id="4" name="Slide Number Placeholder 3"/>
          <p:cNvSpPr>
            <a:spLocks noGrp="1"/>
          </p:cNvSpPr>
          <p:nvPr>
            <p:ph type="sldNum" sz="quarter" idx="12"/>
          </p:nvPr>
        </p:nvSpPr>
        <p:spPr/>
        <p:txBody>
          <a:bodyPr/>
          <a:lstStyle/>
          <a:p>
            <a:fld id="{0F7FF217-659E-FB41-8574-CC8F697A85F1}" type="slidenum">
              <a:rPr lang="en-US" smtClean="0"/>
              <a:t>200</a:t>
            </a:fld>
            <a:endParaRPr lang="en-US"/>
          </a:p>
        </p:txBody>
      </p:sp>
      <p:sp>
        <p:nvSpPr>
          <p:cNvPr id="5" name="Rectangle 4"/>
          <p:cNvSpPr/>
          <p:nvPr/>
        </p:nvSpPr>
        <p:spPr>
          <a:xfrm>
            <a:off x="1339403" y="6356351"/>
            <a:ext cx="9517487" cy="50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2306873"/>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s-for-ABW-W18_Page_1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
        <p:nvSpPr>
          <p:cNvPr id="4" name="文本框 4"/>
          <p:cNvSpPr txBox="1"/>
          <p:nvPr/>
        </p:nvSpPr>
        <p:spPr>
          <a:xfrm>
            <a:off x="5597236" y="6238492"/>
            <a:ext cx="1673068" cy="400110"/>
          </a:xfrm>
          <a:prstGeom prst="rect">
            <a:avLst/>
          </a:prstGeom>
          <a:noFill/>
        </p:spPr>
        <p:txBody>
          <a:bodyPr wrap="square" rtlCol="0">
            <a:spAutoFit/>
          </a:bodyPr>
          <a:lstStyle/>
          <a:p>
            <a:pPr algn="ctr"/>
            <a:r>
              <a:rPr lang="en-US" sz="2000" b="1" dirty="0"/>
              <a:t>Fang Liu</a:t>
            </a:r>
          </a:p>
        </p:txBody>
      </p:sp>
      <p:sp>
        <p:nvSpPr>
          <p:cNvPr id="5" name="Slide Number Placeholder 4"/>
          <p:cNvSpPr>
            <a:spLocks noGrp="1"/>
          </p:cNvSpPr>
          <p:nvPr>
            <p:ph type="sldNum" sz="quarter" idx="12"/>
          </p:nvPr>
        </p:nvSpPr>
        <p:spPr/>
        <p:txBody>
          <a:bodyPr/>
          <a:lstStyle/>
          <a:p>
            <a:fld id="{0F7FF217-659E-FB41-8574-CC8F697A85F1}" type="slidenum">
              <a:rPr lang="en-US" smtClean="0"/>
              <a:t>201</a:t>
            </a:fld>
            <a:endParaRPr lang="en-US"/>
          </a:p>
        </p:txBody>
      </p:sp>
      <p:sp>
        <p:nvSpPr>
          <p:cNvPr id="6" name="Rectangle 5"/>
          <p:cNvSpPr/>
          <p:nvPr/>
        </p:nvSpPr>
        <p:spPr>
          <a:xfrm>
            <a:off x="1339403" y="6356351"/>
            <a:ext cx="9517487" cy="50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2079849"/>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s-for-ABW-W18_Page_1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
        <p:nvSpPr>
          <p:cNvPr id="4" name="文本框 3"/>
          <p:cNvSpPr txBox="1"/>
          <p:nvPr/>
        </p:nvSpPr>
        <p:spPr>
          <a:xfrm>
            <a:off x="7708691" y="5975311"/>
            <a:ext cx="831461" cy="323165"/>
          </a:xfrm>
          <a:prstGeom prst="rect">
            <a:avLst/>
          </a:prstGeom>
          <a:solidFill>
            <a:schemeClr val="bg1"/>
          </a:solidFill>
        </p:spPr>
        <p:txBody>
          <a:bodyPr wrap="square" rtlCol="0">
            <a:spAutoFit/>
          </a:bodyPr>
          <a:lstStyle/>
          <a:p>
            <a:r>
              <a:rPr lang="en-US" sz="1500" dirty="0"/>
              <a:t>Fang Liu</a:t>
            </a:r>
          </a:p>
        </p:txBody>
      </p:sp>
      <p:sp>
        <p:nvSpPr>
          <p:cNvPr id="5" name="文本框 4"/>
          <p:cNvSpPr txBox="1"/>
          <p:nvPr/>
        </p:nvSpPr>
        <p:spPr>
          <a:xfrm>
            <a:off x="5597236" y="6238492"/>
            <a:ext cx="1673068" cy="400110"/>
          </a:xfrm>
          <a:prstGeom prst="rect">
            <a:avLst/>
          </a:prstGeom>
          <a:noFill/>
        </p:spPr>
        <p:txBody>
          <a:bodyPr wrap="square" rtlCol="0">
            <a:spAutoFit/>
          </a:bodyPr>
          <a:lstStyle/>
          <a:p>
            <a:pPr algn="ctr"/>
            <a:r>
              <a:rPr lang="en-US" sz="2000" b="1" dirty="0"/>
              <a:t>Fang Liu</a:t>
            </a:r>
          </a:p>
        </p:txBody>
      </p:sp>
      <p:sp>
        <p:nvSpPr>
          <p:cNvPr id="6" name="Slide Number Placeholder 5"/>
          <p:cNvSpPr>
            <a:spLocks noGrp="1"/>
          </p:cNvSpPr>
          <p:nvPr>
            <p:ph type="sldNum" sz="quarter" idx="12"/>
          </p:nvPr>
        </p:nvSpPr>
        <p:spPr/>
        <p:txBody>
          <a:bodyPr/>
          <a:lstStyle/>
          <a:p>
            <a:fld id="{0F7FF217-659E-FB41-8574-CC8F697A85F1}" type="slidenum">
              <a:rPr lang="en-US" smtClean="0"/>
              <a:t>202</a:t>
            </a:fld>
            <a:endParaRPr lang="en-US"/>
          </a:p>
        </p:txBody>
      </p:sp>
      <p:sp>
        <p:nvSpPr>
          <p:cNvPr id="7" name="Rectangle 6"/>
          <p:cNvSpPr/>
          <p:nvPr/>
        </p:nvSpPr>
        <p:spPr>
          <a:xfrm>
            <a:off x="1339403" y="6356351"/>
            <a:ext cx="9517487" cy="50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877797"/>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s-for-ABW-W18_Page_1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
        <p:nvSpPr>
          <p:cNvPr id="4" name="文本框 4"/>
          <p:cNvSpPr txBox="1"/>
          <p:nvPr/>
        </p:nvSpPr>
        <p:spPr>
          <a:xfrm>
            <a:off x="5597236" y="6238492"/>
            <a:ext cx="1673068" cy="400110"/>
          </a:xfrm>
          <a:prstGeom prst="rect">
            <a:avLst/>
          </a:prstGeom>
          <a:noFill/>
        </p:spPr>
        <p:txBody>
          <a:bodyPr wrap="square" rtlCol="0">
            <a:spAutoFit/>
          </a:bodyPr>
          <a:lstStyle/>
          <a:p>
            <a:pPr algn="ctr"/>
            <a:r>
              <a:rPr lang="en-US" sz="2000" b="1" dirty="0"/>
              <a:t>Fang Liu</a:t>
            </a:r>
          </a:p>
        </p:txBody>
      </p:sp>
      <p:sp>
        <p:nvSpPr>
          <p:cNvPr id="5" name="Slide Number Placeholder 4"/>
          <p:cNvSpPr>
            <a:spLocks noGrp="1"/>
          </p:cNvSpPr>
          <p:nvPr>
            <p:ph type="sldNum" sz="quarter" idx="12"/>
          </p:nvPr>
        </p:nvSpPr>
        <p:spPr/>
        <p:txBody>
          <a:bodyPr/>
          <a:lstStyle/>
          <a:p>
            <a:fld id="{0F7FF217-659E-FB41-8574-CC8F697A85F1}" type="slidenum">
              <a:rPr lang="en-US" smtClean="0"/>
              <a:t>203</a:t>
            </a:fld>
            <a:endParaRPr lang="en-US"/>
          </a:p>
        </p:txBody>
      </p:sp>
      <p:sp>
        <p:nvSpPr>
          <p:cNvPr id="6" name="Rectangle 5"/>
          <p:cNvSpPr/>
          <p:nvPr/>
        </p:nvSpPr>
        <p:spPr>
          <a:xfrm>
            <a:off x="1339403" y="6356351"/>
            <a:ext cx="9517487" cy="50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7687723"/>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s-for-ABW-W18_Page_1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
        <p:nvSpPr>
          <p:cNvPr id="4" name="文本框 3"/>
          <p:cNvSpPr txBox="1"/>
          <p:nvPr/>
        </p:nvSpPr>
        <p:spPr>
          <a:xfrm>
            <a:off x="7708691" y="5975311"/>
            <a:ext cx="831461" cy="323165"/>
          </a:xfrm>
          <a:prstGeom prst="rect">
            <a:avLst/>
          </a:prstGeom>
          <a:solidFill>
            <a:schemeClr val="bg1"/>
          </a:solidFill>
        </p:spPr>
        <p:txBody>
          <a:bodyPr wrap="square" rtlCol="0">
            <a:spAutoFit/>
          </a:bodyPr>
          <a:lstStyle/>
          <a:p>
            <a:r>
              <a:rPr lang="en-US" sz="1500" b="1" dirty="0"/>
              <a:t>Fang Liu</a:t>
            </a:r>
          </a:p>
        </p:txBody>
      </p:sp>
      <p:sp>
        <p:nvSpPr>
          <p:cNvPr id="5" name="Slide Number Placeholder 4"/>
          <p:cNvSpPr>
            <a:spLocks noGrp="1"/>
          </p:cNvSpPr>
          <p:nvPr>
            <p:ph type="sldNum" sz="quarter" idx="12"/>
          </p:nvPr>
        </p:nvSpPr>
        <p:spPr/>
        <p:txBody>
          <a:bodyPr/>
          <a:lstStyle/>
          <a:p>
            <a:fld id="{0F7FF217-659E-FB41-8574-CC8F697A85F1}" type="slidenum">
              <a:rPr lang="en-US" smtClean="0"/>
              <a:t>204</a:t>
            </a:fld>
            <a:endParaRPr lang="en-US"/>
          </a:p>
        </p:txBody>
      </p:sp>
      <p:sp>
        <p:nvSpPr>
          <p:cNvPr id="6" name="Rectangle 5"/>
          <p:cNvSpPr/>
          <p:nvPr/>
        </p:nvSpPr>
        <p:spPr>
          <a:xfrm>
            <a:off x="1339403" y="6356351"/>
            <a:ext cx="9517487" cy="50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5040843"/>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s-for-ABW-W18_Page_1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
        <p:nvSpPr>
          <p:cNvPr id="4" name="文本框 3"/>
          <p:cNvSpPr txBox="1"/>
          <p:nvPr/>
        </p:nvSpPr>
        <p:spPr>
          <a:xfrm>
            <a:off x="7564918" y="5843039"/>
            <a:ext cx="831461" cy="323165"/>
          </a:xfrm>
          <a:prstGeom prst="rect">
            <a:avLst/>
          </a:prstGeom>
          <a:solidFill>
            <a:schemeClr val="bg1"/>
          </a:solidFill>
        </p:spPr>
        <p:txBody>
          <a:bodyPr wrap="square" rtlCol="0">
            <a:spAutoFit/>
          </a:bodyPr>
          <a:lstStyle/>
          <a:p>
            <a:r>
              <a:rPr lang="en-US" sz="1500" dirty="0"/>
              <a:t>Fang Liu</a:t>
            </a:r>
          </a:p>
        </p:txBody>
      </p:sp>
      <p:sp>
        <p:nvSpPr>
          <p:cNvPr id="5" name="Slide Number Placeholder 4"/>
          <p:cNvSpPr>
            <a:spLocks noGrp="1"/>
          </p:cNvSpPr>
          <p:nvPr>
            <p:ph type="sldNum" sz="quarter" idx="12"/>
          </p:nvPr>
        </p:nvSpPr>
        <p:spPr/>
        <p:txBody>
          <a:bodyPr/>
          <a:lstStyle/>
          <a:p>
            <a:fld id="{0F7FF217-659E-FB41-8574-CC8F697A85F1}" type="slidenum">
              <a:rPr lang="en-US" smtClean="0"/>
              <a:t>205</a:t>
            </a:fld>
            <a:endParaRPr lang="en-US"/>
          </a:p>
        </p:txBody>
      </p:sp>
      <p:sp>
        <p:nvSpPr>
          <p:cNvPr id="6" name="Rectangle 5"/>
          <p:cNvSpPr/>
          <p:nvPr/>
        </p:nvSpPr>
        <p:spPr>
          <a:xfrm>
            <a:off x="1339403" y="6356351"/>
            <a:ext cx="9517487" cy="50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4876498"/>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s-for-ABW-W18_Page_1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
        <p:nvSpPr>
          <p:cNvPr id="4" name="文本框 3"/>
          <p:cNvSpPr txBox="1"/>
          <p:nvPr/>
        </p:nvSpPr>
        <p:spPr>
          <a:xfrm>
            <a:off x="7571971" y="5843040"/>
            <a:ext cx="831461" cy="323165"/>
          </a:xfrm>
          <a:prstGeom prst="rect">
            <a:avLst/>
          </a:prstGeom>
          <a:solidFill>
            <a:schemeClr val="bg1"/>
          </a:solidFill>
        </p:spPr>
        <p:txBody>
          <a:bodyPr wrap="square" rtlCol="0">
            <a:spAutoFit/>
          </a:bodyPr>
          <a:lstStyle/>
          <a:p>
            <a:r>
              <a:rPr lang="en-US" sz="1500" dirty="0"/>
              <a:t>Fang Liu</a:t>
            </a:r>
          </a:p>
        </p:txBody>
      </p:sp>
      <p:sp>
        <p:nvSpPr>
          <p:cNvPr id="5" name="Slide Number Placeholder 4"/>
          <p:cNvSpPr>
            <a:spLocks noGrp="1"/>
          </p:cNvSpPr>
          <p:nvPr>
            <p:ph type="sldNum" sz="quarter" idx="12"/>
          </p:nvPr>
        </p:nvSpPr>
        <p:spPr/>
        <p:txBody>
          <a:bodyPr/>
          <a:lstStyle/>
          <a:p>
            <a:fld id="{0F7FF217-659E-FB41-8574-CC8F697A85F1}" type="slidenum">
              <a:rPr lang="en-US" smtClean="0"/>
              <a:t>206</a:t>
            </a:fld>
            <a:endParaRPr lang="en-US"/>
          </a:p>
        </p:txBody>
      </p:sp>
      <p:sp>
        <p:nvSpPr>
          <p:cNvPr id="6" name="Rectangle 5"/>
          <p:cNvSpPr/>
          <p:nvPr/>
        </p:nvSpPr>
        <p:spPr>
          <a:xfrm>
            <a:off x="1339403" y="6356351"/>
            <a:ext cx="9517487" cy="50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8564953"/>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s-for-ABW-W18_Page_1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
        <p:nvSpPr>
          <p:cNvPr id="4" name="Slide Number Placeholder 3"/>
          <p:cNvSpPr>
            <a:spLocks noGrp="1"/>
          </p:cNvSpPr>
          <p:nvPr>
            <p:ph type="sldNum" sz="quarter" idx="12"/>
          </p:nvPr>
        </p:nvSpPr>
        <p:spPr/>
        <p:txBody>
          <a:bodyPr/>
          <a:lstStyle/>
          <a:p>
            <a:fld id="{0F7FF217-659E-FB41-8574-CC8F697A85F1}" type="slidenum">
              <a:rPr lang="en-US" smtClean="0"/>
              <a:t>207</a:t>
            </a:fld>
            <a:endParaRPr lang="en-US"/>
          </a:p>
        </p:txBody>
      </p:sp>
      <p:sp>
        <p:nvSpPr>
          <p:cNvPr id="5" name="Rectangle 4"/>
          <p:cNvSpPr/>
          <p:nvPr/>
        </p:nvSpPr>
        <p:spPr>
          <a:xfrm>
            <a:off x="1339403" y="6356351"/>
            <a:ext cx="9517487" cy="50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6193614"/>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ang-slides3_Page_0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25589" y="0"/>
            <a:ext cx="9140825" cy="6858000"/>
          </a:xfrm>
          <a:prstGeom prst="rect">
            <a:avLst/>
          </a:prstGeom>
          <a:noFill/>
          <a:ln>
            <a:noFill/>
          </a:ln>
        </p:spPr>
      </p:pic>
      <p:sp>
        <p:nvSpPr>
          <p:cNvPr id="3" name="Rectangle 2"/>
          <p:cNvSpPr/>
          <p:nvPr/>
        </p:nvSpPr>
        <p:spPr>
          <a:xfrm>
            <a:off x="2057400" y="2590800"/>
            <a:ext cx="8153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Slide Number Placeholder 3"/>
          <p:cNvSpPr>
            <a:spLocks noGrp="1"/>
          </p:cNvSpPr>
          <p:nvPr>
            <p:ph type="sldNum" sz="quarter" idx="12"/>
          </p:nvPr>
        </p:nvSpPr>
        <p:spPr/>
        <p:txBody>
          <a:bodyPr/>
          <a:lstStyle/>
          <a:p>
            <a:fld id="{0F7FF217-659E-FB41-8574-CC8F697A85F1}" type="slidenum">
              <a:rPr lang="en-US" smtClean="0"/>
              <a:t>208</a:t>
            </a:fld>
            <a:endParaRPr lang="en-US"/>
          </a:p>
        </p:txBody>
      </p:sp>
    </p:spTree>
    <p:extLst>
      <p:ext uri="{BB962C8B-B14F-4D97-AF65-F5344CB8AC3E}">
        <p14:creationId xmlns:p14="http://schemas.microsoft.com/office/powerpoint/2010/main" val="3905513013"/>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ang-slides2_Page_09"/>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1527175" y="0"/>
            <a:ext cx="9137650" cy="6858000"/>
          </a:xfrm>
          <a:prstGeom prst="rect">
            <a:avLst/>
          </a:prstGeom>
          <a:noFill/>
          <a:ln>
            <a:noFill/>
          </a:ln>
        </p:spPr>
      </p:pic>
      <p:grpSp>
        <p:nvGrpSpPr>
          <p:cNvPr id="5" name="Group 4"/>
          <p:cNvGrpSpPr/>
          <p:nvPr/>
        </p:nvGrpSpPr>
        <p:grpSpPr>
          <a:xfrm>
            <a:off x="1676400" y="163284"/>
            <a:ext cx="4738688" cy="465426"/>
            <a:chOff x="152400" y="163284"/>
            <a:chExt cx="4738688" cy="465426"/>
          </a:xfrm>
        </p:grpSpPr>
        <p:sp>
          <p:nvSpPr>
            <p:cNvPr id="3" name="TextBox 2"/>
            <p:cNvSpPr txBox="1"/>
            <p:nvPr/>
          </p:nvSpPr>
          <p:spPr>
            <a:xfrm>
              <a:off x="152400" y="228600"/>
              <a:ext cx="4648200" cy="400110"/>
            </a:xfrm>
            <a:prstGeom prst="rect">
              <a:avLst/>
            </a:prstGeom>
            <a:solidFill>
              <a:schemeClr val="bg1"/>
            </a:solidFill>
          </p:spPr>
          <p:txBody>
            <a:bodyPr wrap="square" rtlCol="0">
              <a:spAutoFit/>
            </a:bodyPr>
            <a:lstStyle/>
            <a:p>
              <a:r>
                <a:rPr lang="en-US" sz="2000" dirty="0" err="1">
                  <a:solidFill>
                    <a:srgbClr val="00B0F0"/>
                  </a:solidFill>
                  <a:latin typeface="Arial" panose="020B0604020202020204" pitchFamily="34" charset="0"/>
                  <a:cs typeface="Arial" panose="020B0604020202020204" pitchFamily="34" charset="0"/>
                </a:rPr>
                <a:t>Prestack</a:t>
              </a:r>
              <a:r>
                <a:rPr lang="en-US" sz="2000" dirty="0">
                  <a:solidFill>
                    <a:srgbClr val="00B0F0"/>
                  </a:solidFill>
                  <a:latin typeface="Arial" panose="020B0604020202020204" pitchFamily="34" charset="0"/>
                  <a:cs typeface="Arial" panose="020B0604020202020204" pitchFamily="34" charset="0"/>
                </a:rPr>
                <a:t> FK water-speed image, </a:t>
              </a:r>
            </a:p>
          </p:txBody>
        </p:sp>
        <p:graphicFrame>
          <p:nvGraphicFramePr>
            <p:cNvPr id="4" name="Object 3"/>
            <p:cNvGraphicFramePr>
              <a:graphicFrameLocks noChangeAspect="1"/>
            </p:cNvGraphicFramePr>
            <p:nvPr>
              <p:extLst/>
            </p:nvPr>
          </p:nvGraphicFramePr>
          <p:xfrm>
            <a:off x="3962400" y="163284"/>
            <a:ext cx="928688" cy="465138"/>
          </p:xfrm>
          <a:graphic>
            <a:graphicData uri="http://schemas.openxmlformats.org/presentationml/2006/ole">
              <mc:AlternateContent xmlns:mc="http://schemas.openxmlformats.org/markup-compatibility/2006">
                <mc:Choice xmlns:v="urn:schemas-microsoft-com:vml" Requires="v">
                  <p:oleObj spid="_x0000_s95242" name="Equation" r:id="rId5" imgW="406080" imgH="203040" progId="Equation.DSMT4">
                    <p:embed/>
                  </p:oleObj>
                </mc:Choice>
                <mc:Fallback>
                  <p:oleObj name="Equation" r:id="rId5" imgW="406080" imgH="203040" progId="Equation.DSMT4">
                    <p:embed/>
                    <p:pic>
                      <p:nvPicPr>
                        <p:cNvPr id="0" name=""/>
                        <p:cNvPicPr/>
                        <p:nvPr/>
                      </p:nvPicPr>
                      <p:blipFill>
                        <a:blip r:embed="rId6"/>
                        <a:stretch>
                          <a:fillRect/>
                        </a:stretch>
                      </p:blipFill>
                      <p:spPr>
                        <a:xfrm>
                          <a:off x="3962400" y="163284"/>
                          <a:ext cx="928688" cy="465138"/>
                        </a:xfrm>
                        <a:prstGeom prst="rect">
                          <a:avLst/>
                        </a:prstGeom>
                      </p:spPr>
                    </p:pic>
                  </p:oleObj>
                </mc:Fallback>
              </mc:AlternateContent>
            </a:graphicData>
          </a:graphic>
        </p:graphicFrame>
      </p:grpSp>
      <p:grpSp>
        <p:nvGrpSpPr>
          <p:cNvPr id="39" name="Group 38"/>
          <p:cNvGrpSpPr/>
          <p:nvPr/>
        </p:nvGrpSpPr>
        <p:grpSpPr>
          <a:xfrm>
            <a:off x="3657601" y="3366408"/>
            <a:ext cx="1616529" cy="367393"/>
            <a:chOff x="2133600" y="3366407"/>
            <a:chExt cx="1616529" cy="367393"/>
          </a:xfrm>
        </p:grpSpPr>
        <p:cxnSp>
          <p:nvCxnSpPr>
            <p:cNvPr id="9" name="Straight Arrow Connector 8"/>
            <p:cNvCxnSpPr/>
            <p:nvPr/>
          </p:nvCxnSpPr>
          <p:spPr>
            <a:xfrm>
              <a:off x="2133600" y="3505200"/>
              <a:ext cx="0" cy="22860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487386" y="3505200"/>
              <a:ext cx="0" cy="22860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819400" y="3461658"/>
              <a:ext cx="76200" cy="19050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124200" y="3426278"/>
              <a:ext cx="76200" cy="155122"/>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429000" y="3392260"/>
              <a:ext cx="76200" cy="155122"/>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673929" y="3366407"/>
              <a:ext cx="76200" cy="103414"/>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a:off x="8305801" y="3264352"/>
            <a:ext cx="1692729" cy="458562"/>
            <a:chOff x="6781800" y="3264352"/>
            <a:chExt cx="1692729" cy="458562"/>
          </a:xfrm>
        </p:grpSpPr>
        <p:cxnSp>
          <p:nvCxnSpPr>
            <p:cNvPr id="40" name="Straight Arrow Connector 39"/>
            <p:cNvCxnSpPr/>
            <p:nvPr/>
          </p:nvCxnSpPr>
          <p:spPr>
            <a:xfrm>
              <a:off x="6781800" y="3377292"/>
              <a:ext cx="0" cy="34562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7135586" y="3377292"/>
              <a:ext cx="0" cy="27486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7467600" y="3333750"/>
              <a:ext cx="76200" cy="1905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7848600" y="3264352"/>
              <a:ext cx="0" cy="18914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8153400" y="3264352"/>
              <a:ext cx="0" cy="15512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8474529" y="3264352"/>
              <a:ext cx="0" cy="20546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a:off x="3864429" y="3717472"/>
            <a:ext cx="1409701" cy="332015"/>
            <a:chOff x="2340428" y="3717471"/>
            <a:chExt cx="1409701" cy="332015"/>
          </a:xfrm>
        </p:grpSpPr>
        <p:cxnSp>
          <p:nvCxnSpPr>
            <p:cNvPr id="55" name="Straight Arrow Connector 54"/>
            <p:cNvCxnSpPr/>
            <p:nvPr/>
          </p:nvCxnSpPr>
          <p:spPr>
            <a:xfrm>
              <a:off x="2340428" y="3744686"/>
              <a:ext cx="0" cy="304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2743200" y="3744686"/>
              <a:ext cx="0" cy="304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3069771" y="3733800"/>
              <a:ext cx="54429" cy="31568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3363685" y="3717471"/>
              <a:ext cx="130629" cy="31568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3657600" y="3722914"/>
              <a:ext cx="92529" cy="17417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6" name="Slide Number Placeholder 5"/>
          <p:cNvSpPr>
            <a:spLocks noGrp="1"/>
          </p:cNvSpPr>
          <p:nvPr>
            <p:ph type="sldNum" sz="quarter" idx="12"/>
          </p:nvPr>
        </p:nvSpPr>
        <p:spPr/>
        <p:txBody>
          <a:bodyPr/>
          <a:lstStyle/>
          <a:p>
            <a:fld id="{0F7FF217-659E-FB41-8574-CC8F697A85F1}" type="slidenum">
              <a:rPr lang="en-US" smtClean="0"/>
              <a:t>209</a:t>
            </a:fld>
            <a:endParaRPr lang="en-US"/>
          </a:p>
        </p:txBody>
      </p:sp>
    </p:spTree>
    <p:extLst>
      <p:ext uri="{BB962C8B-B14F-4D97-AF65-F5344CB8AC3E}">
        <p14:creationId xmlns:p14="http://schemas.microsoft.com/office/powerpoint/2010/main" val="10820534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0335" y="1957971"/>
            <a:ext cx="10511329" cy="2463799"/>
          </a:xfrm>
        </p:spPr>
        <p:txBody>
          <a:bodyPr>
            <a:noAutofit/>
          </a:bodyPr>
          <a:lstStyle/>
          <a:p>
            <a:r>
              <a:rPr lang="en-US" altLang="zh-CN" sz="3600" dirty="0" smtClean="0"/>
              <a:t>Onshore</a:t>
            </a:r>
            <a:r>
              <a:rPr lang="zh-CN" altLang="en-US" sz="3600" dirty="0" smtClean="0"/>
              <a:t> </a:t>
            </a:r>
            <a:r>
              <a:rPr lang="en-US" altLang="zh-CN" sz="3600" dirty="0" smtClean="0"/>
              <a:t>preprocessing: (1) reference wave removal including ground roll and deghosting, and (2) achieving that objective with </a:t>
            </a:r>
            <a:r>
              <a:rPr lang="en-US" altLang="zh-CN" sz="3600" dirty="0" smtClean="0">
                <a:solidFill>
                  <a:srgbClr val="FF0000"/>
                </a:solidFill>
              </a:rPr>
              <a:t>a reduced data requirement</a:t>
            </a:r>
            <a:endParaRPr lang="en-US" sz="3600" dirty="0"/>
          </a:p>
        </p:txBody>
      </p:sp>
      <p:sp>
        <p:nvSpPr>
          <p:cNvPr id="3" name="Subtitle 2"/>
          <p:cNvSpPr>
            <a:spLocks noGrp="1"/>
          </p:cNvSpPr>
          <p:nvPr>
            <p:ph type="subTitle" idx="1"/>
          </p:nvPr>
        </p:nvSpPr>
        <p:spPr>
          <a:xfrm>
            <a:off x="1828798" y="4630481"/>
            <a:ext cx="8534401" cy="1347285"/>
          </a:xfrm>
        </p:spPr>
        <p:txBody>
          <a:bodyPr>
            <a:noAutofit/>
          </a:bodyPr>
          <a:lstStyle/>
          <a:p>
            <a:pPr>
              <a:lnSpc>
                <a:spcPct val="130000"/>
              </a:lnSpc>
            </a:pPr>
            <a:r>
              <a:rPr lang="en-US" altLang="zh-CN" sz="2800" dirty="0">
                <a:ea typeface="Arial Unicode MS" pitchFamily="34" charset="-122"/>
                <a:cs typeface="Arial"/>
              </a:rPr>
              <a:t>Jing Wu* and Arthur B. Weglein</a:t>
            </a:r>
          </a:p>
          <a:p>
            <a:pPr>
              <a:lnSpc>
                <a:spcPct val="130000"/>
              </a:lnSpc>
            </a:pPr>
            <a:r>
              <a:rPr lang="en-US" altLang="zh-CN" sz="2800" dirty="0">
                <a:ea typeface="Arial Unicode MS" pitchFamily="34" charset="-122"/>
                <a:cs typeface="Arial"/>
              </a:rPr>
              <a:t>M-OSRP, University of </a:t>
            </a:r>
            <a:r>
              <a:rPr lang="en-US" altLang="zh-CN" sz="2800" dirty="0" smtClean="0">
                <a:ea typeface="Arial Unicode MS" pitchFamily="34" charset="-122"/>
                <a:cs typeface="Arial"/>
              </a:rPr>
              <a:t>Houston</a:t>
            </a:r>
            <a:endParaRPr lang="en-US" altLang="zh-CN" sz="2800" dirty="0">
              <a:ea typeface="Arial Unicode MS" pitchFamily="34" charset="-122"/>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6019" y="0"/>
            <a:ext cx="1581667" cy="2194560"/>
          </a:xfrm>
          <a:prstGeom prst="rect">
            <a:avLst/>
          </a:prstGeom>
        </p:spPr>
      </p:pic>
      <p:pic>
        <p:nvPicPr>
          <p:cNvPr id="5" name="Picture 4" descr="M-OSR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4451" y="705970"/>
            <a:ext cx="3502025" cy="782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7504177"/>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ang-slides2_Page_1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7175" y="0"/>
            <a:ext cx="9137650" cy="6858000"/>
          </a:xfrm>
          <a:prstGeom prst="rect">
            <a:avLst/>
          </a:prstGeom>
          <a:noFill/>
          <a:ln>
            <a:noFill/>
          </a:ln>
        </p:spPr>
      </p:pic>
      <p:grpSp>
        <p:nvGrpSpPr>
          <p:cNvPr id="3" name="Group 2"/>
          <p:cNvGrpSpPr/>
          <p:nvPr/>
        </p:nvGrpSpPr>
        <p:grpSpPr>
          <a:xfrm>
            <a:off x="3657601" y="3366408"/>
            <a:ext cx="1616529" cy="367393"/>
            <a:chOff x="2133600" y="3366407"/>
            <a:chExt cx="1616529" cy="367393"/>
          </a:xfrm>
        </p:grpSpPr>
        <p:cxnSp>
          <p:nvCxnSpPr>
            <p:cNvPr id="4" name="Straight Arrow Connector 3"/>
            <p:cNvCxnSpPr/>
            <p:nvPr/>
          </p:nvCxnSpPr>
          <p:spPr>
            <a:xfrm>
              <a:off x="2133600" y="3505200"/>
              <a:ext cx="0" cy="22860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2487386" y="3505200"/>
              <a:ext cx="0" cy="22860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2819400" y="3461658"/>
              <a:ext cx="76200" cy="19050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3124200" y="3426278"/>
              <a:ext cx="76200" cy="155122"/>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429000" y="3392260"/>
              <a:ext cx="76200" cy="155122"/>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673929" y="3366407"/>
              <a:ext cx="76200" cy="103414"/>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3864429" y="3717472"/>
            <a:ext cx="1409701" cy="332015"/>
            <a:chOff x="2340428" y="3717471"/>
            <a:chExt cx="1409701" cy="332015"/>
          </a:xfrm>
        </p:grpSpPr>
        <p:cxnSp>
          <p:nvCxnSpPr>
            <p:cNvPr id="11" name="Straight Arrow Connector 10"/>
            <p:cNvCxnSpPr/>
            <p:nvPr/>
          </p:nvCxnSpPr>
          <p:spPr>
            <a:xfrm>
              <a:off x="2340428" y="3744686"/>
              <a:ext cx="0" cy="304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743200" y="3744686"/>
              <a:ext cx="0" cy="304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069771" y="3733800"/>
              <a:ext cx="54429" cy="31568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363685" y="3717471"/>
              <a:ext cx="130629" cy="31568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657600" y="3722914"/>
              <a:ext cx="92529" cy="17417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8305801" y="3264352"/>
            <a:ext cx="1692729" cy="458562"/>
            <a:chOff x="6781800" y="3264352"/>
            <a:chExt cx="1692729" cy="458562"/>
          </a:xfrm>
        </p:grpSpPr>
        <p:cxnSp>
          <p:nvCxnSpPr>
            <p:cNvPr id="17" name="Straight Arrow Connector 16"/>
            <p:cNvCxnSpPr/>
            <p:nvPr/>
          </p:nvCxnSpPr>
          <p:spPr>
            <a:xfrm>
              <a:off x="6781800" y="3377292"/>
              <a:ext cx="0" cy="34562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7135586" y="3377292"/>
              <a:ext cx="0" cy="27486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7467600" y="3333750"/>
              <a:ext cx="76200" cy="1905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7848600" y="3264352"/>
              <a:ext cx="0" cy="18914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8153400" y="3264352"/>
              <a:ext cx="0" cy="15512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8474529" y="3264352"/>
              <a:ext cx="0" cy="20546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3" name="Slide Number Placeholder 22"/>
          <p:cNvSpPr>
            <a:spLocks noGrp="1"/>
          </p:cNvSpPr>
          <p:nvPr>
            <p:ph type="sldNum" sz="quarter" idx="12"/>
          </p:nvPr>
        </p:nvSpPr>
        <p:spPr/>
        <p:txBody>
          <a:bodyPr/>
          <a:lstStyle/>
          <a:p>
            <a:fld id="{0F7FF217-659E-FB41-8574-CC8F697A85F1}" type="slidenum">
              <a:rPr lang="en-US" smtClean="0"/>
              <a:t>210</a:t>
            </a:fld>
            <a:endParaRPr lang="en-US"/>
          </a:p>
        </p:txBody>
      </p:sp>
    </p:spTree>
    <p:extLst>
      <p:ext uri="{BB962C8B-B14F-4D97-AF65-F5344CB8AC3E}">
        <p14:creationId xmlns:p14="http://schemas.microsoft.com/office/powerpoint/2010/main" val="1496179486"/>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ChangeArrowheads="1"/>
          </p:cNvSpPr>
          <p:nvPr/>
        </p:nvSpPr>
        <p:spPr bwMode="auto">
          <a:xfrm>
            <a:off x="1524000" y="3657600"/>
            <a:ext cx="9144000" cy="1752600"/>
          </a:xfrm>
          <a:prstGeom prst="rect">
            <a:avLst/>
          </a:prstGeom>
          <a:solidFill>
            <a:srgbClr val="FFFF99"/>
          </a:solidFill>
          <a:ln w="9525" algn="ctr">
            <a:noFill/>
            <a:miter lim="800000"/>
            <a:headEnd/>
            <a:tailEnd/>
          </a:ln>
        </p:spPr>
        <p:txBody>
          <a:bodyPr wrap="none" anchor="ctr"/>
          <a:lstStyle/>
          <a:p>
            <a:pPr algn="ctr"/>
            <a:endParaRPr lang="en-US" altLang="zh-CN" sz="2400" b="1" dirty="0">
              <a:ea typeface="Tahoma" pitchFamily="34" charset="0"/>
              <a:cs typeface="Tahoma" pitchFamily="34" charset="0"/>
            </a:endParaRPr>
          </a:p>
        </p:txBody>
      </p:sp>
      <p:sp>
        <p:nvSpPr>
          <p:cNvPr id="3075" name="Rectangle 4"/>
          <p:cNvSpPr>
            <a:spLocks noChangeArrowheads="1"/>
          </p:cNvSpPr>
          <p:nvPr/>
        </p:nvSpPr>
        <p:spPr bwMode="auto">
          <a:xfrm>
            <a:off x="1524000" y="1371600"/>
            <a:ext cx="9144000" cy="2286000"/>
          </a:xfrm>
          <a:prstGeom prst="rect">
            <a:avLst/>
          </a:prstGeom>
          <a:solidFill>
            <a:srgbClr val="99CCFF"/>
          </a:solidFill>
          <a:ln w="9525" algn="ctr">
            <a:noFill/>
            <a:miter lim="800000"/>
            <a:headEnd/>
            <a:tailEnd/>
          </a:ln>
        </p:spPr>
        <p:txBody>
          <a:bodyPr wrap="none" anchor="ctr"/>
          <a:lstStyle/>
          <a:p>
            <a:endParaRPr lang="zh-CN" altLang="en-US">
              <a:ea typeface="宋体" pitchFamily="2" charset="-122"/>
            </a:endParaRPr>
          </a:p>
        </p:txBody>
      </p:sp>
      <p:pic>
        <p:nvPicPr>
          <p:cNvPr id="3076" name="Picture 5" descr="uh1"/>
          <p:cNvPicPr>
            <a:picLocks noChangeAspect="1" noChangeArrowheads="1"/>
          </p:cNvPicPr>
          <p:nvPr/>
        </p:nvPicPr>
        <p:blipFill>
          <a:blip r:embed="rId3" cstate="print"/>
          <a:srcRect/>
          <a:stretch>
            <a:fillRect/>
          </a:stretch>
        </p:blipFill>
        <p:spPr bwMode="auto">
          <a:xfrm>
            <a:off x="9906000" y="152400"/>
            <a:ext cx="609600" cy="609600"/>
          </a:xfrm>
          <a:prstGeom prst="rect">
            <a:avLst/>
          </a:prstGeom>
          <a:noFill/>
          <a:ln w="9525">
            <a:noFill/>
            <a:miter lim="800000"/>
            <a:headEnd/>
            <a:tailEnd/>
          </a:ln>
        </p:spPr>
      </p:pic>
      <p:pic>
        <p:nvPicPr>
          <p:cNvPr id="3077" name="Picture 6"/>
          <p:cNvPicPr>
            <a:picLocks noChangeAspect="1" noChangeArrowheads="1"/>
          </p:cNvPicPr>
          <p:nvPr/>
        </p:nvPicPr>
        <p:blipFill>
          <a:blip r:embed="rId4" cstate="print"/>
          <a:srcRect/>
          <a:stretch>
            <a:fillRect/>
          </a:stretch>
        </p:blipFill>
        <p:spPr bwMode="auto">
          <a:xfrm>
            <a:off x="1524000" y="80964"/>
            <a:ext cx="3352800" cy="909637"/>
          </a:xfrm>
          <a:prstGeom prst="rect">
            <a:avLst/>
          </a:prstGeom>
          <a:noFill/>
          <a:ln w="9525">
            <a:noFill/>
            <a:miter lim="800000"/>
            <a:headEnd/>
            <a:tailEnd/>
          </a:ln>
        </p:spPr>
      </p:pic>
      <p:sp>
        <p:nvSpPr>
          <p:cNvPr id="7" name="标题 1"/>
          <p:cNvSpPr txBox="1">
            <a:spLocks/>
          </p:cNvSpPr>
          <p:nvPr/>
        </p:nvSpPr>
        <p:spPr>
          <a:xfrm>
            <a:off x="1666876" y="1881174"/>
            <a:ext cx="8929718" cy="1090626"/>
          </a:xfrm>
          <a:prstGeom prst="rect">
            <a:avLst/>
          </a:prstGeom>
        </p:spPr>
        <p:txBody>
          <a:bodyPr anchor="ctr">
            <a:noAutofit/>
          </a:bodyPr>
          <a:lstStyle/>
          <a:p>
            <a:pPr marL="857250" indent="-857250" algn="ctr">
              <a:spcBef>
                <a:spcPct val="0"/>
              </a:spcBef>
              <a:buFont typeface="+mj-lt"/>
              <a:buAutoNum type="romanUcPeriod" startAt="2"/>
            </a:pPr>
            <a:r>
              <a:rPr lang="en-US" sz="4000" b="1" dirty="0"/>
              <a:t>Kristin data ISS imaging: viability</a:t>
            </a:r>
            <a:endParaRPr lang="zh-CN" altLang="en-US" sz="4000" b="1" dirty="0">
              <a:latin typeface="+mj-lt"/>
              <a:ea typeface="+mj-ea"/>
              <a:cs typeface="Tahoma" pitchFamily="34" charset="0"/>
            </a:endParaRPr>
          </a:p>
        </p:txBody>
      </p:sp>
      <p:sp>
        <p:nvSpPr>
          <p:cNvPr id="8" name="Rectangle 7"/>
          <p:cNvSpPr/>
          <p:nvPr/>
        </p:nvSpPr>
        <p:spPr>
          <a:xfrm>
            <a:off x="4876800" y="4267201"/>
            <a:ext cx="2819400" cy="461665"/>
          </a:xfrm>
          <a:prstGeom prst="rect">
            <a:avLst/>
          </a:prstGeom>
        </p:spPr>
        <p:txBody>
          <a:bodyPr wrap="square">
            <a:spAutoFit/>
          </a:bodyPr>
          <a:lstStyle/>
          <a:p>
            <a:pPr algn="ctr"/>
            <a:r>
              <a:rPr lang="en-US" altLang="zh-CN" sz="2400" b="1" dirty="0">
                <a:ea typeface="Tahoma" pitchFamily="34" charset="0"/>
                <a:cs typeface="Tahoma" pitchFamily="34" charset="0"/>
              </a:rPr>
              <a:t>Arthur B. </a:t>
            </a:r>
            <a:r>
              <a:rPr lang="en-US" altLang="zh-CN" sz="2400" b="1" dirty="0" err="1">
                <a:ea typeface="Tahoma" pitchFamily="34" charset="0"/>
                <a:cs typeface="Tahoma" pitchFamily="34" charset="0"/>
              </a:rPr>
              <a:t>Weglein</a:t>
            </a:r>
            <a:endParaRPr lang="en-US" altLang="zh-CN" sz="2400" b="1" dirty="0">
              <a:ea typeface="Tahoma" pitchFamily="34" charset="0"/>
              <a:cs typeface="Tahoma" pitchFamily="34" charset="0"/>
            </a:endParaRPr>
          </a:p>
        </p:txBody>
      </p:sp>
      <p:sp>
        <p:nvSpPr>
          <p:cNvPr id="2" name="Slide Number Placeholder 1"/>
          <p:cNvSpPr>
            <a:spLocks noGrp="1"/>
          </p:cNvSpPr>
          <p:nvPr>
            <p:ph type="sldNum" sz="quarter" idx="12"/>
          </p:nvPr>
        </p:nvSpPr>
        <p:spPr/>
        <p:txBody>
          <a:bodyPr/>
          <a:lstStyle/>
          <a:p>
            <a:fld id="{0F7FF217-659E-FB41-8574-CC8F697A85F1}" type="slidenum">
              <a:rPr lang="en-US" smtClean="0"/>
              <a:t>211</a:t>
            </a:fld>
            <a:endParaRPr lang="en-US"/>
          </a:p>
        </p:txBody>
      </p:sp>
    </p:spTree>
    <p:extLst>
      <p:ext uri="{BB962C8B-B14F-4D97-AF65-F5344CB8AC3E}">
        <p14:creationId xmlns:p14="http://schemas.microsoft.com/office/powerpoint/2010/main" val="2076052597"/>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7FF217-659E-FB41-8574-CC8F697A85F1}" type="slidenum">
              <a:rPr lang="en-US" smtClean="0"/>
              <a:t>212</a:t>
            </a:fld>
            <a:endParaRPr lang="en-US"/>
          </a:p>
        </p:txBody>
      </p:sp>
      <p:pic>
        <p:nvPicPr>
          <p:cNvPr id="72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8922" y="65227"/>
            <a:ext cx="8864177" cy="665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569761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pPr>
              <a:lnSpc>
                <a:spcPct val="120000"/>
              </a:lnSpc>
            </a:pPr>
            <a:r>
              <a:rPr lang="en-US" dirty="0"/>
              <a:t>ISS free surface and internal multiple removal had a game-changing impact on multiple elimination</a:t>
            </a:r>
            <a:r>
              <a:rPr lang="en-US" dirty="0" smtClean="0"/>
              <a:t>.</a:t>
            </a:r>
          </a:p>
          <a:p>
            <a:pPr>
              <a:lnSpc>
                <a:spcPct val="120000"/>
              </a:lnSpc>
            </a:pPr>
            <a:endParaRPr lang="en-US" dirty="0"/>
          </a:p>
          <a:p>
            <a:pPr>
              <a:lnSpc>
                <a:spcPct val="120000"/>
              </a:lnSpc>
            </a:pPr>
            <a:r>
              <a:rPr lang="en-US" dirty="0"/>
              <a:t>ISS direct depth imaging without a velocity model will have a game-changing impact on structural imaging and amplitude analysis.</a:t>
            </a:r>
          </a:p>
        </p:txBody>
      </p:sp>
      <p:sp>
        <p:nvSpPr>
          <p:cNvPr id="5" name="Slide Number Placeholder 4"/>
          <p:cNvSpPr>
            <a:spLocks noGrp="1"/>
          </p:cNvSpPr>
          <p:nvPr>
            <p:ph type="sldNum" sz="quarter" idx="12"/>
          </p:nvPr>
        </p:nvSpPr>
        <p:spPr/>
        <p:txBody>
          <a:bodyPr/>
          <a:lstStyle/>
          <a:p>
            <a:fld id="{0F7FF217-659E-FB41-8574-CC8F697A85F1}" type="slidenum">
              <a:rPr lang="en-US" smtClean="0"/>
              <a:t>213</a:t>
            </a:fld>
            <a:endParaRPr lang="en-US"/>
          </a:p>
        </p:txBody>
      </p:sp>
    </p:spTree>
    <p:extLst>
      <p:ext uri="{BB962C8B-B14F-4D97-AF65-F5344CB8AC3E}">
        <p14:creationId xmlns:p14="http://schemas.microsoft.com/office/powerpoint/2010/main" val="1728008721"/>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251154"/>
            <a:ext cx="12192000" cy="2726394"/>
          </a:xfrm>
        </p:spPr>
        <p:txBody>
          <a:bodyPr anchor="ctr">
            <a:noAutofit/>
          </a:bodyPr>
          <a:lstStyle/>
          <a:p>
            <a:pPr>
              <a:lnSpc>
                <a:spcPct val="130000"/>
              </a:lnSpc>
            </a:pPr>
            <a:r>
              <a:rPr lang="en-US" sz="4400" dirty="0">
                <a:solidFill>
                  <a:schemeClr val="accent4">
                    <a:lumMod val="40000"/>
                    <a:lumOff val="60000"/>
                  </a:schemeClr>
                </a:solidFill>
              </a:rPr>
              <a:t>A direct inverse solution for AVO/FWI parameter estimation objectives</a:t>
            </a:r>
          </a:p>
        </p:txBody>
      </p:sp>
      <p:sp>
        <p:nvSpPr>
          <p:cNvPr id="3" name="Subtitle 2"/>
          <p:cNvSpPr>
            <a:spLocks noGrp="1"/>
          </p:cNvSpPr>
          <p:nvPr>
            <p:ph type="subTitle" idx="1"/>
          </p:nvPr>
        </p:nvSpPr>
        <p:spPr>
          <a:xfrm>
            <a:off x="1516743" y="4429352"/>
            <a:ext cx="9144000" cy="1658348"/>
          </a:xfrm>
        </p:spPr>
        <p:txBody>
          <a:bodyPr>
            <a:noAutofit/>
          </a:bodyPr>
          <a:lstStyle/>
          <a:p>
            <a:r>
              <a:rPr lang="en-US" altLang="zh-CN" sz="3200" dirty="0" smtClean="0">
                <a:solidFill>
                  <a:schemeClr val="bg1"/>
                </a:solidFill>
                <a:ea typeface="Arial Unicode MS" pitchFamily="34" charset="-122"/>
              </a:rPr>
              <a:t>Arthur </a:t>
            </a:r>
            <a:r>
              <a:rPr lang="en-US" altLang="zh-CN" sz="3200" dirty="0">
                <a:solidFill>
                  <a:schemeClr val="bg1"/>
                </a:solidFill>
                <a:ea typeface="Arial Unicode MS" pitchFamily="34" charset="-122"/>
              </a:rPr>
              <a:t>B. Weglein</a:t>
            </a:r>
          </a:p>
          <a:p>
            <a:r>
              <a:rPr lang="en-US" altLang="zh-CN" sz="3200" dirty="0">
                <a:solidFill>
                  <a:schemeClr val="bg1"/>
                </a:solidFill>
                <a:ea typeface="Arial Unicode MS" pitchFamily="34" charset="-122"/>
              </a:rPr>
              <a:t>M-OSRP,</a:t>
            </a:r>
            <a:r>
              <a:rPr lang="zh-CN" altLang="en-US" sz="3200" dirty="0">
                <a:solidFill>
                  <a:schemeClr val="bg1"/>
                </a:solidFill>
                <a:ea typeface="Arial Unicode MS" pitchFamily="34" charset="-122"/>
              </a:rPr>
              <a:t> </a:t>
            </a:r>
            <a:r>
              <a:rPr lang="en-US" altLang="zh-CN" sz="3200" dirty="0">
                <a:solidFill>
                  <a:schemeClr val="bg1"/>
                </a:solidFill>
                <a:ea typeface="Arial Unicode MS" pitchFamily="34" charset="-122"/>
              </a:rPr>
              <a:t>University</a:t>
            </a:r>
            <a:r>
              <a:rPr lang="zh-CN" altLang="en-US" sz="3200" dirty="0">
                <a:solidFill>
                  <a:schemeClr val="bg1"/>
                </a:solidFill>
                <a:ea typeface="Arial Unicode MS" pitchFamily="34" charset="-122"/>
              </a:rPr>
              <a:t> </a:t>
            </a:r>
            <a:r>
              <a:rPr lang="en-US" altLang="zh-CN" sz="3200" dirty="0">
                <a:solidFill>
                  <a:schemeClr val="bg1"/>
                </a:solidFill>
                <a:ea typeface="Arial Unicode MS" pitchFamily="34" charset="-122"/>
              </a:rPr>
              <a:t>of</a:t>
            </a:r>
            <a:r>
              <a:rPr lang="zh-CN" altLang="en-US" sz="3200" dirty="0">
                <a:solidFill>
                  <a:schemeClr val="bg1"/>
                </a:solidFill>
                <a:ea typeface="Arial Unicode MS" pitchFamily="34" charset="-122"/>
              </a:rPr>
              <a:t> </a:t>
            </a:r>
            <a:r>
              <a:rPr lang="en-US" altLang="zh-CN" sz="3200" dirty="0">
                <a:solidFill>
                  <a:schemeClr val="bg1"/>
                </a:solidFill>
                <a:ea typeface="Arial Unicode MS" pitchFamily="34" charset="-122"/>
              </a:rPr>
              <a:t>Houston</a:t>
            </a:r>
          </a:p>
          <a:p>
            <a:r>
              <a:rPr lang="en-US" altLang="zh-CN" sz="3200" dirty="0">
                <a:solidFill>
                  <a:schemeClr val="bg1"/>
                </a:solidFill>
                <a:ea typeface="Arial Unicode MS" pitchFamily="34" charset="-122"/>
              </a:rPr>
              <a:t>Oct </a:t>
            </a:r>
            <a:r>
              <a:rPr lang="zh-CN" altLang="zh-CN" sz="3200" dirty="0" smtClean="0">
                <a:solidFill>
                  <a:schemeClr val="bg1"/>
                </a:solidFill>
                <a:ea typeface="Arial Unicode MS" pitchFamily="34" charset="-122"/>
              </a:rPr>
              <a:t>2</a:t>
            </a:r>
            <a:r>
              <a:rPr lang="en-US" altLang="zh-CN" sz="3200" dirty="0" smtClean="0">
                <a:solidFill>
                  <a:schemeClr val="bg1"/>
                </a:solidFill>
                <a:ea typeface="Arial Unicode MS" pitchFamily="34" charset="-122"/>
              </a:rPr>
              <a:t>0</a:t>
            </a:r>
            <a:r>
              <a:rPr lang="en-US" altLang="zh-CN" sz="3200" baseline="30000" dirty="0" smtClean="0">
                <a:solidFill>
                  <a:schemeClr val="bg1"/>
                </a:solidFill>
                <a:ea typeface="Arial Unicode MS" pitchFamily="34" charset="-122"/>
              </a:rPr>
              <a:t>th</a:t>
            </a:r>
            <a:r>
              <a:rPr lang="en-US" altLang="zh-CN" sz="3200" dirty="0" smtClean="0">
                <a:solidFill>
                  <a:schemeClr val="bg1"/>
                </a:solidFill>
                <a:ea typeface="Arial Unicode MS" pitchFamily="34" charset="-122"/>
              </a:rPr>
              <a:t>, </a:t>
            </a:r>
            <a:r>
              <a:rPr lang="en-US" altLang="zh-CN" sz="3200" dirty="0">
                <a:solidFill>
                  <a:schemeClr val="bg1"/>
                </a:solidFill>
                <a:ea typeface="Arial Unicode MS" pitchFamily="34" charset="-122"/>
              </a:rPr>
              <a:t>2015</a:t>
            </a:r>
          </a:p>
        </p:txBody>
      </p:sp>
    </p:spTree>
    <p:extLst>
      <p:ext uri="{BB962C8B-B14F-4D97-AF65-F5344CB8AC3E}">
        <p14:creationId xmlns:p14="http://schemas.microsoft.com/office/powerpoint/2010/main" val="94594910"/>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998679" y="4929970"/>
            <a:ext cx="1256273" cy="584776"/>
          </a:xfrm>
          <a:prstGeom prst="rect">
            <a:avLst/>
          </a:prstGeom>
        </p:spPr>
        <p:txBody>
          <a:bodyPr wrap="none">
            <a:spAutoFit/>
          </a:bodyPr>
          <a:lstStyle/>
          <a:p>
            <a:pPr algn="ctr"/>
            <a:r>
              <a:rPr lang="en-US" sz="3200" dirty="0" smtClean="0">
                <a:solidFill>
                  <a:srgbClr val="0000FF"/>
                </a:solidFill>
                <a:latin typeface="Arial"/>
                <a:cs typeface="Arial"/>
              </a:rPr>
              <a:t>Direct</a:t>
            </a:r>
            <a:endParaRPr lang="en-US" sz="3200" dirty="0">
              <a:solidFill>
                <a:srgbClr val="0000FF"/>
              </a:solidFill>
              <a:latin typeface="Arial"/>
              <a:cs typeface="Arial"/>
            </a:endParaRPr>
          </a:p>
        </p:txBody>
      </p:sp>
      <p:grpSp>
        <p:nvGrpSpPr>
          <p:cNvPr id="14" name="Group 13"/>
          <p:cNvGrpSpPr/>
          <p:nvPr/>
        </p:nvGrpSpPr>
        <p:grpSpPr>
          <a:xfrm>
            <a:off x="3039777" y="1785008"/>
            <a:ext cx="5951938" cy="3572986"/>
            <a:chOff x="2279833" y="1884218"/>
            <a:chExt cx="4463953" cy="3572986"/>
          </a:xfrm>
        </p:grpSpPr>
        <p:sp>
          <p:nvSpPr>
            <p:cNvPr id="6" name="TextBox 5"/>
            <p:cNvSpPr txBox="1"/>
            <p:nvPr/>
          </p:nvSpPr>
          <p:spPr>
            <a:xfrm>
              <a:off x="2279833" y="1884218"/>
              <a:ext cx="4036291" cy="1569660"/>
            </a:xfrm>
            <a:prstGeom prst="rect">
              <a:avLst/>
            </a:prstGeom>
            <a:noFill/>
          </p:spPr>
          <p:txBody>
            <a:bodyPr wrap="square" rtlCol="0">
              <a:spAutoFit/>
            </a:bodyPr>
            <a:lstStyle/>
            <a:p>
              <a:pPr marL="457200" indent="-457200" algn="ctr">
                <a:buFont typeface="Arial"/>
                <a:buChar char="•"/>
              </a:pPr>
              <a:r>
                <a:rPr lang="en-US" altLang="zh-CN" sz="3200" dirty="0" smtClean="0">
                  <a:solidFill>
                    <a:prstClr val="black"/>
                  </a:solidFill>
                  <a:latin typeface="Arial"/>
                  <a:cs typeface="Arial"/>
                </a:rPr>
                <a:t>Modeling</a:t>
              </a:r>
              <a:endParaRPr lang="en-US" sz="3200" dirty="0" smtClean="0">
                <a:solidFill>
                  <a:prstClr val="black"/>
                </a:solidFill>
                <a:latin typeface="Arial"/>
                <a:cs typeface="Arial"/>
              </a:endParaRPr>
            </a:p>
            <a:p>
              <a:pPr marL="457200" indent="-457200" algn="ctr">
                <a:buFont typeface="Arial"/>
                <a:buChar char="•"/>
              </a:pPr>
              <a:endParaRPr lang="en-US" sz="3200" dirty="0">
                <a:solidFill>
                  <a:prstClr val="black"/>
                </a:solidFill>
                <a:latin typeface="Arial"/>
                <a:cs typeface="Arial"/>
              </a:endParaRPr>
            </a:p>
            <a:p>
              <a:pPr marL="457200" indent="-457200" algn="ctr">
                <a:buFont typeface="Arial"/>
                <a:buChar char="•"/>
              </a:pPr>
              <a:r>
                <a:rPr lang="en-US" sz="3200" dirty="0" smtClean="0">
                  <a:solidFill>
                    <a:prstClr val="black"/>
                  </a:solidFill>
                  <a:latin typeface="Arial"/>
                  <a:cs typeface="Arial"/>
                </a:rPr>
                <a:t>Inversion</a:t>
              </a:r>
            </a:p>
          </p:txBody>
        </p:sp>
        <p:cxnSp>
          <p:nvCxnSpPr>
            <p:cNvPr id="8" name="Straight Arrow Connector 7"/>
            <p:cNvCxnSpPr/>
            <p:nvPr/>
          </p:nvCxnSpPr>
          <p:spPr>
            <a:xfrm flipH="1">
              <a:off x="2743201" y="3740727"/>
              <a:ext cx="1339273" cy="738909"/>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4821384" y="3740727"/>
              <a:ext cx="1348508" cy="738909"/>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5595996" y="4872428"/>
              <a:ext cx="1147790" cy="584776"/>
            </a:xfrm>
            <a:prstGeom prst="rect">
              <a:avLst/>
            </a:prstGeom>
          </p:spPr>
          <p:txBody>
            <a:bodyPr wrap="none">
              <a:spAutoFit/>
            </a:bodyPr>
            <a:lstStyle/>
            <a:p>
              <a:pPr algn="ctr"/>
              <a:r>
                <a:rPr lang="en-US" sz="3200" dirty="0" smtClean="0">
                  <a:solidFill>
                    <a:srgbClr val="0000FF"/>
                  </a:solidFill>
                  <a:latin typeface="Arial"/>
                  <a:cs typeface="Arial"/>
                </a:rPr>
                <a:t>Indirect</a:t>
              </a:r>
              <a:endParaRPr lang="en-US" sz="3200" dirty="0">
                <a:solidFill>
                  <a:srgbClr val="0000FF"/>
                </a:solidFill>
                <a:latin typeface="Arial"/>
                <a:cs typeface="Arial"/>
              </a:endParaRPr>
            </a:p>
          </p:txBody>
        </p:sp>
      </p:grpSp>
      <p:sp>
        <p:nvSpPr>
          <p:cNvPr id="3" name="Slide Number Placeholder 2"/>
          <p:cNvSpPr>
            <a:spLocks noGrp="1"/>
          </p:cNvSpPr>
          <p:nvPr>
            <p:ph type="sldNum" sz="quarter" idx="12"/>
          </p:nvPr>
        </p:nvSpPr>
        <p:spPr/>
        <p:txBody>
          <a:bodyPr/>
          <a:lstStyle/>
          <a:p>
            <a:fld id="{FC733198-011E-4E74-9CBE-D2138561C345}" type="slidenum">
              <a:rPr lang="en-US" smtClean="0">
                <a:solidFill>
                  <a:prstClr val="black"/>
                </a:solidFill>
              </a:rPr>
              <a:pPr/>
              <a:t>215</a:t>
            </a:fld>
            <a:endParaRPr lang="en-US">
              <a:solidFill>
                <a:prstClr val="black"/>
              </a:solidFill>
            </a:endParaRPr>
          </a:p>
        </p:txBody>
      </p:sp>
    </p:spTree>
    <p:extLst>
      <p:ext uri="{BB962C8B-B14F-4D97-AF65-F5344CB8AC3E}">
        <p14:creationId xmlns:p14="http://schemas.microsoft.com/office/powerpoint/2010/main" val="4045724047"/>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endParaRPr lang="en-US"/>
          </a:p>
        </p:txBody>
      </p:sp>
      <p:sp>
        <p:nvSpPr>
          <p:cNvPr id="4" name="Rectangle 3"/>
          <p:cNvSpPr/>
          <p:nvPr/>
        </p:nvSpPr>
        <p:spPr>
          <a:xfrm>
            <a:off x="690757" y="1784154"/>
            <a:ext cx="1256273" cy="584776"/>
          </a:xfrm>
          <a:prstGeom prst="rect">
            <a:avLst/>
          </a:prstGeom>
        </p:spPr>
        <p:txBody>
          <a:bodyPr wrap="none">
            <a:spAutoFit/>
          </a:bodyPr>
          <a:lstStyle/>
          <a:p>
            <a:pPr algn="ctr"/>
            <a:r>
              <a:rPr lang="en-US" sz="3200" dirty="0" smtClean="0">
                <a:solidFill>
                  <a:srgbClr val="0000FF"/>
                </a:solidFill>
                <a:latin typeface="Arial"/>
                <a:cs typeface="Arial"/>
              </a:rPr>
              <a:t>Direct</a:t>
            </a:r>
            <a:endParaRPr lang="en-US" sz="3200" dirty="0">
              <a:solidFill>
                <a:srgbClr val="0000FF"/>
              </a:solidFill>
              <a:latin typeface="Arial"/>
              <a:cs typeface="Aria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2225798182"/>
              </p:ext>
            </p:extLst>
          </p:nvPr>
        </p:nvGraphicFramePr>
        <p:xfrm>
          <a:off x="3790952" y="1754135"/>
          <a:ext cx="3871382" cy="2057400"/>
        </p:xfrm>
        <a:graphic>
          <a:graphicData uri="http://schemas.openxmlformats.org/presentationml/2006/ole">
            <mc:AlternateContent xmlns:mc="http://schemas.openxmlformats.org/markup-compatibility/2006">
              <mc:Choice xmlns:v="urn:schemas-microsoft-com:vml" Requires="v">
                <p:oleObj spid="_x0000_s98316" name="Equation" r:id="rId4" imgW="1231900" imgH="685800" progId="Equation.DSMT4">
                  <p:embed/>
                </p:oleObj>
              </mc:Choice>
              <mc:Fallback>
                <p:oleObj name="Equation" r:id="rId4" imgW="1231900" imgH="685800" progId="Equation.DSMT4">
                  <p:embed/>
                  <p:pic>
                    <p:nvPicPr>
                      <p:cNvPr id="0" name=""/>
                      <p:cNvPicPr/>
                      <p:nvPr/>
                    </p:nvPicPr>
                    <p:blipFill>
                      <a:blip r:embed="rId5"/>
                      <a:stretch>
                        <a:fillRect/>
                      </a:stretch>
                    </p:blipFill>
                    <p:spPr>
                      <a:xfrm>
                        <a:off x="3790952" y="1754135"/>
                        <a:ext cx="3871382" cy="2057400"/>
                      </a:xfrm>
                      <a:prstGeom prst="rect">
                        <a:avLst/>
                      </a:prstGeom>
                    </p:spPr>
                  </p:pic>
                </p:oleObj>
              </mc:Fallback>
            </mc:AlternateContent>
          </a:graphicData>
        </a:graphic>
      </p:graphicFrame>
      <p:sp>
        <p:nvSpPr>
          <p:cNvPr id="6" name="Rectangle 5"/>
          <p:cNvSpPr/>
          <p:nvPr/>
        </p:nvSpPr>
        <p:spPr>
          <a:xfrm>
            <a:off x="690757" y="4081666"/>
            <a:ext cx="1530387" cy="584776"/>
          </a:xfrm>
          <a:prstGeom prst="rect">
            <a:avLst/>
          </a:prstGeom>
        </p:spPr>
        <p:txBody>
          <a:bodyPr wrap="none">
            <a:spAutoFit/>
          </a:bodyPr>
          <a:lstStyle/>
          <a:p>
            <a:pPr algn="ctr"/>
            <a:r>
              <a:rPr lang="en-US" sz="3200" dirty="0">
                <a:solidFill>
                  <a:srgbClr val="0000FF"/>
                </a:solidFill>
                <a:latin typeface="Arial"/>
                <a:cs typeface="Arial"/>
              </a:rPr>
              <a:t>I</a:t>
            </a:r>
            <a:r>
              <a:rPr lang="en-US" sz="3200" dirty="0" smtClean="0">
                <a:solidFill>
                  <a:srgbClr val="0000FF"/>
                </a:solidFill>
                <a:latin typeface="Arial"/>
                <a:cs typeface="Arial"/>
              </a:rPr>
              <a:t>ndirect</a:t>
            </a:r>
            <a:endParaRPr lang="en-US" sz="3200" dirty="0">
              <a:solidFill>
                <a:srgbClr val="0000FF"/>
              </a:solidFill>
              <a:latin typeface="Arial"/>
              <a:cs typeface="Arial"/>
            </a:endParaRPr>
          </a:p>
        </p:txBody>
      </p:sp>
      <p:sp>
        <p:nvSpPr>
          <p:cNvPr id="8" name="Rectangle 7"/>
          <p:cNvSpPr/>
          <p:nvPr/>
        </p:nvSpPr>
        <p:spPr>
          <a:xfrm>
            <a:off x="4736488" y="4081666"/>
            <a:ext cx="3677384" cy="523220"/>
          </a:xfrm>
          <a:prstGeom prst="rect">
            <a:avLst/>
          </a:prstGeom>
        </p:spPr>
        <p:txBody>
          <a:bodyPr wrap="none">
            <a:spAutoFit/>
          </a:bodyPr>
          <a:lstStyle/>
          <a:p>
            <a:pPr algn="ctr"/>
            <a:r>
              <a:rPr lang="en-US" sz="2800" dirty="0" smtClean="0">
                <a:solidFill>
                  <a:prstClr val="black"/>
                </a:solidFill>
                <a:latin typeface="Arial"/>
                <a:cs typeface="Arial"/>
              </a:rPr>
              <a:t>Search for x such that      </a:t>
            </a:r>
            <a:endParaRPr lang="en-US" sz="2800" dirty="0">
              <a:solidFill>
                <a:prstClr val="black"/>
              </a:solidFill>
              <a:latin typeface="Arial"/>
              <a:cs typeface="Arial"/>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558690437"/>
              </p:ext>
            </p:extLst>
          </p:nvPr>
        </p:nvGraphicFramePr>
        <p:xfrm>
          <a:off x="5052401" y="4833481"/>
          <a:ext cx="2652274" cy="685800"/>
        </p:xfrm>
        <a:graphic>
          <a:graphicData uri="http://schemas.openxmlformats.org/presentationml/2006/ole">
            <mc:AlternateContent xmlns:mc="http://schemas.openxmlformats.org/markup-compatibility/2006">
              <mc:Choice xmlns:v="urn:schemas-microsoft-com:vml" Requires="v">
                <p:oleObj spid="_x0000_s98317" name="Equation" r:id="rId6" imgW="901700" imgH="228600" progId="Equation.DSMT4">
                  <p:embed/>
                </p:oleObj>
              </mc:Choice>
              <mc:Fallback>
                <p:oleObj name="Equation" r:id="rId6" imgW="901700" imgH="228600" progId="Equation.DSMT4">
                  <p:embed/>
                  <p:pic>
                    <p:nvPicPr>
                      <p:cNvPr id="0" name=""/>
                      <p:cNvPicPr/>
                      <p:nvPr/>
                    </p:nvPicPr>
                    <p:blipFill>
                      <a:blip r:embed="rId7"/>
                      <a:stretch>
                        <a:fillRect/>
                      </a:stretch>
                    </p:blipFill>
                    <p:spPr>
                      <a:xfrm>
                        <a:off x="5052401" y="4833481"/>
                        <a:ext cx="2652274" cy="685800"/>
                      </a:xfrm>
                      <a:prstGeom prst="rect">
                        <a:avLst/>
                      </a:prstGeom>
                    </p:spPr>
                  </p:pic>
                </p:oleObj>
              </mc:Fallback>
            </mc:AlternateContent>
          </a:graphicData>
        </a:graphic>
      </p:graphicFrame>
      <p:sp>
        <p:nvSpPr>
          <p:cNvPr id="10" name="Rectangle 9"/>
          <p:cNvSpPr/>
          <p:nvPr/>
        </p:nvSpPr>
        <p:spPr>
          <a:xfrm>
            <a:off x="8327806" y="4873165"/>
            <a:ext cx="2299478" cy="523220"/>
          </a:xfrm>
          <a:prstGeom prst="rect">
            <a:avLst/>
          </a:prstGeom>
        </p:spPr>
        <p:txBody>
          <a:bodyPr wrap="none">
            <a:spAutoFit/>
          </a:bodyPr>
          <a:lstStyle/>
          <a:p>
            <a:pPr algn="ctr"/>
            <a:r>
              <a:rPr lang="en-US" sz="2800" dirty="0" smtClean="0">
                <a:solidFill>
                  <a:prstClr val="black"/>
                </a:solidFill>
                <a:latin typeface="Arial"/>
                <a:cs typeface="Arial"/>
              </a:rPr>
              <a:t>is a minimum</a:t>
            </a:r>
            <a:endParaRPr lang="en-US" sz="2800" dirty="0">
              <a:solidFill>
                <a:prstClr val="black"/>
              </a:solidFill>
              <a:latin typeface="Arial"/>
              <a:cs typeface="Arial"/>
            </a:endParaRPr>
          </a:p>
        </p:txBody>
      </p:sp>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216</a:t>
            </a:fld>
            <a:endParaRPr lang="en-US">
              <a:solidFill>
                <a:prstClr val="black"/>
              </a:solidFill>
            </a:endParaRPr>
          </a:p>
        </p:txBody>
      </p:sp>
    </p:spTree>
    <p:extLst>
      <p:ext uri="{BB962C8B-B14F-4D97-AF65-F5344CB8AC3E}">
        <p14:creationId xmlns:p14="http://schemas.microsoft.com/office/powerpoint/2010/main" val="2246585439"/>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Indicators of “indirect”</a:t>
            </a:r>
            <a:endParaRPr lang="en-US" dirty="0"/>
          </a:p>
        </p:txBody>
      </p:sp>
      <p:sp>
        <p:nvSpPr>
          <p:cNvPr id="4" name="Content Placeholder 3"/>
          <p:cNvSpPr>
            <a:spLocks noGrp="1"/>
          </p:cNvSpPr>
          <p:nvPr>
            <p:ph idx="1"/>
          </p:nvPr>
        </p:nvSpPr>
        <p:spPr/>
        <p:txBody>
          <a:bodyPr>
            <a:normAutofit/>
          </a:bodyPr>
          <a:lstStyle/>
          <a:p>
            <a:pPr marL="465138" indent="-465138">
              <a:lnSpc>
                <a:spcPct val="120000"/>
              </a:lnSpc>
              <a:buFont typeface="Wingdings" charset="2"/>
              <a:buChar char="ü"/>
            </a:pPr>
            <a:r>
              <a:rPr lang="en-US" dirty="0" smtClean="0">
                <a:latin typeface="Arial"/>
                <a:cs typeface="Arial"/>
              </a:rPr>
              <a:t>model matching</a:t>
            </a:r>
          </a:p>
          <a:p>
            <a:pPr marL="465138" indent="-465138">
              <a:lnSpc>
                <a:spcPct val="120000"/>
              </a:lnSpc>
              <a:buFont typeface="Wingdings" charset="2"/>
              <a:buChar char="ü"/>
            </a:pPr>
            <a:r>
              <a:rPr lang="en-US" dirty="0" smtClean="0">
                <a:latin typeface="Arial"/>
                <a:cs typeface="Arial"/>
              </a:rPr>
              <a:t>objective/cost functions</a:t>
            </a:r>
          </a:p>
          <a:p>
            <a:pPr marL="465138" indent="-465138">
              <a:lnSpc>
                <a:spcPct val="120000"/>
              </a:lnSpc>
              <a:buFont typeface="Wingdings" charset="2"/>
              <a:buChar char="ü"/>
            </a:pPr>
            <a:r>
              <a:rPr lang="en-US" dirty="0" smtClean="0">
                <a:latin typeface="Arial"/>
                <a:cs typeface="Arial"/>
              </a:rPr>
              <a:t>search algorithm</a:t>
            </a:r>
          </a:p>
          <a:p>
            <a:pPr marL="465138" indent="-465138">
              <a:lnSpc>
                <a:spcPct val="120000"/>
              </a:lnSpc>
              <a:buFont typeface="Wingdings" charset="2"/>
              <a:buChar char="ü"/>
            </a:pPr>
            <a:r>
              <a:rPr lang="en-US" dirty="0" smtClean="0">
                <a:latin typeface="Arial"/>
                <a:cs typeface="Arial"/>
              </a:rPr>
              <a:t>iterative linear “inversion”</a:t>
            </a:r>
          </a:p>
          <a:p>
            <a:pPr marL="465138" indent="-465138">
              <a:lnSpc>
                <a:spcPct val="120000"/>
              </a:lnSpc>
              <a:buFont typeface="Wingdings" charset="2"/>
              <a:buChar char="ü"/>
            </a:pPr>
            <a:r>
              <a:rPr lang="en-US" dirty="0" smtClean="0">
                <a:latin typeface="Arial"/>
                <a:cs typeface="Arial"/>
              </a:rPr>
              <a:t>necessary and not sufficient conditions, e.g., CIG flatness</a:t>
            </a:r>
          </a:p>
          <a:p>
            <a:pPr marL="465138" indent="-465138">
              <a:lnSpc>
                <a:spcPct val="120000"/>
              </a:lnSpc>
              <a:buFont typeface="Wingdings" charset="2"/>
              <a:buChar char="ü"/>
            </a:pPr>
            <a:r>
              <a:rPr lang="en-US" dirty="0" smtClean="0"/>
              <a:t>Solving a forward problem in an inverse sense</a:t>
            </a:r>
            <a:endParaRPr lang="en-US" dirty="0">
              <a:latin typeface="Arial"/>
              <a:cs typeface="Arial"/>
            </a:endParaRPr>
          </a:p>
        </p:txBody>
      </p:sp>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217</a:t>
            </a:fld>
            <a:endParaRPr lang="en-US">
              <a:solidFill>
                <a:prstClr val="black"/>
              </a:solidFill>
            </a:endParaRPr>
          </a:p>
        </p:txBody>
      </p:sp>
    </p:spTree>
    <p:extLst>
      <p:ext uri="{BB962C8B-B14F-4D97-AF65-F5344CB8AC3E}">
        <p14:creationId xmlns:p14="http://schemas.microsoft.com/office/powerpoint/2010/main" val="924684190"/>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67833" y="2771128"/>
            <a:ext cx="10477500" cy="1384995"/>
          </a:xfrm>
          <a:prstGeom prst="rect">
            <a:avLst/>
          </a:prstGeom>
        </p:spPr>
        <p:txBody>
          <a:bodyPr wrap="square">
            <a:spAutoFit/>
          </a:bodyPr>
          <a:lstStyle/>
          <a:p>
            <a:pPr marL="457200" indent="-457200">
              <a:lnSpc>
                <a:spcPct val="150000"/>
              </a:lnSpc>
              <a:buFont typeface="Arial"/>
              <a:buChar char="•"/>
            </a:pPr>
            <a:r>
              <a:rPr lang="en-US" sz="2800" dirty="0">
                <a:solidFill>
                  <a:prstClr val="black"/>
                </a:solidFill>
                <a:latin typeface="Arial"/>
                <a:cs typeface="Arial"/>
              </a:rPr>
              <a:t>There’s</a:t>
            </a:r>
            <a:r>
              <a:rPr lang="zh-CN" altLang="en-US" sz="2800" dirty="0">
                <a:solidFill>
                  <a:prstClr val="black"/>
                </a:solidFill>
                <a:latin typeface="Arial"/>
                <a:cs typeface="Arial"/>
              </a:rPr>
              <a:t> </a:t>
            </a:r>
            <a:r>
              <a:rPr lang="en-US" altLang="zh-CN" sz="2800" dirty="0">
                <a:solidFill>
                  <a:prstClr val="black"/>
                </a:solidFill>
                <a:latin typeface="Arial"/>
                <a:cs typeface="Arial"/>
              </a:rPr>
              <a:t>a</a:t>
            </a:r>
            <a:r>
              <a:rPr lang="en-US" sz="2800" dirty="0">
                <a:solidFill>
                  <a:prstClr val="black"/>
                </a:solidFill>
                <a:latin typeface="Arial"/>
                <a:cs typeface="Arial"/>
              </a:rPr>
              <a:t> role for direct and indirect methods in practical real world </a:t>
            </a:r>
            <a:r>
              <a:rPr lang="en-US" sz="2800" dirty="0" smtClean="0">
                <a:solidFill>
                  <a:prstClr val="black"/>
                </a:solidFill>
                <a:latin typeface="Arial"/>
                <a:cs typeface="Arial"/>
              </a:rPr>
              <a:t>applications.</a:t>
            </a:r>
            <a:endParaRPr lang="en-US" sz="2800" dirty="0">
              <a:solidFill>
                <a:prstClr val="black"/>
              </a:solidFill>
              <a:latin typeface="Arial"/>
              <a:cs typeface="Arial"/>
            </a:endParaRPr>
          </a:p>
        </p:txBody>
      </p:sp>
      <p:sp>
        <p:nvSpPr>
          <p:cNvPr id="6" name="Title 5"/>
          <p:cNvSpPr>
            <a:spLocks noGrp="1"/>
          </p:cNvSpPr>
          <p:nvPr>
            <p:ph type="title"/>
          </p:nvPr>
        </p:nvSpPr>
        <p:spPr/>
        <p:txBody>
          <a:bodyPr/>
          <a:lstStyle/>
          <a:p>
            <a:endParaRPr lang="en-US"/>
          </a:p>
        </p:txBody>
      </p:sp>
      <p:sp>
        <p:nvSpPr>
          <p:cNvPr id="5" name="Title 2"/>
          <p:cNvSpPr txBox="1">
            <a:spLocks/>
          </p:cNvSpPr>
          <p:nvPr/>
        </p:nvSpPr>
        <p:spPr>
          <a:xfrm>
            <a:off x="910168" y="2683313"/>
            <a:ext cx="10498666" cy="1327788"/>
          </a:xfrm>
          <a:prstGeom prst="rect">
            <a:avLst/>
          </a:prstGeom>
        </p:spPr>
        <p:txBody>
          <a:bodyPr vert="horz" lIns="91440" tIns="45720" rIns="91440" bIns="45720" rtlCol="0" anchor="ctr">
            <a:noAutofit/>
          </a:bodyPr>
          <a:lstStyle>
            <a:lvl1pPr algn="l" defTabSz="914400" rtl="0" eaLnBrk="1" latinLnBrk="0" hangingPunct="1">
              <a:lnSpc>
                <a:spcPct val="15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a:lstStyle>
          <a:p>
            <a:pPr marL="457200" indent="-457200">
              <a:buFont typeface="Arial"/>
              <a:buChar char="•"/>
            </a:pPr>
            <a:endParaRPr lang="en-US" dirty="0">
              <a:solidFill>
                <a:prstClr val="black"/>
              </a:solidFill>
              <a:latin typeface="Arial"/>
              <a:cs typeface="Arial"/>
            </a:endParaRPr>
          </a:p>
        </p:txBody>
      </p:sp>
      <p:sp>
        <p:nvSpPr>
          <p:cNvPr id="3" name="Slide Number Placeholder 2"/>
          <p:cNvSpPr>
            <a:spLocks noGrp="1"/>
          </p:cNvSpPr>
          <p:nvPr>
            <p:ph type="sldNum" sz="quarter" idx="12"/>
          </p:nvPr>
        </p:nvSpPr>
        <p:spPr/>
        <p:txBody>
          <a:bodyPr/>
          <a:lstStyle/>
          <a:p>
            <a:fld id="{FC733198-011E-4E74-9CBE-D2138561C345}" type="slidenum">
              <a:rPr lang="en-US" smtClean="0">
                <a:solidFill>
                  <a:prstClr val="black"/>
                </a:solidFill>
              </a:rPr>
              <a:pPr/>
              <a:t>218</a:t>
            </a:fld>
            <a:endParaRPr lang="en-US">
              <a:solidFill>
                <a:prstClr val="black"/>
              </a:solidFill>
            </a:endParaRPr>
          </a:p>
        </p:txBody>
      </p:sp>
    </p:spTree>
    <p:extLst>
      <p:ext uri="{BB962C8B-B14F-4D97-AF65-F5344CB8AC3E}">
        <p14:creationId xmlns:p14="http://schemas.microsoft.com/office/powerpoint/2010/main" val="73696107"/>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6" name="Rectangle 5"/>
          <p:cNvSpPr/>
          <p:nvPr/>
        </p:nvSpPr>
        <p:spPr>
          <a:xfrm>
            <a:off x="867833" y="2771128"/>
            <a:ext cx="10477500" cy="1995418"/>
          </a:xfrm>
          <a:prstGeom prst="rect">
            <a:avLst/>
          </a:prstGeom>
        </p:spPr>
        <p:txBody>
          <a:bodyPr wrap="square">
            <a:spAutoFit/>
          </a:bodyPr>
          <a:lstStyle/>
          <a:p>
            <a:pPr marL="457200" indent="-457200">
              <a:lnSpc>
                <a:spcPct val="150000"/>
              </a:lnSpc>
              <a:buFont typeface="Arial"/>
              <a:buChar char="•"/>
            </a:pPr>
            <a:r>
              <a:rPr lang="en-US" sz="2800" dirty="0">
                <a:solidFill>
                  <a:prstClr val="black"/>
                </a:solidFill>
                <a:latin typeface="Arial"/>
                <a:cs typeface="Arial"/>
              </a:rPr>
              <a:t>For a normal incidence plane wave on a 1D earth, a closed-form direct inverse solution exists (e.g., Ware and Aki, (1968) JASA) </a:t>
            </a:r>
          </a:p>
        </p:txBody>
      </p:sp>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219</a:t>
            </a:fld>
            <a:endParaRPr lang="en-US">
              <a:solidFill>
                <a:prstClr val="black"/>
              </a:solidFill>
            </a:endParaRPr>
          </a:p>
        </p:txBody>
      </p:sp>
    </p:spTree>
    <p:extLst>
      <p:ext uri="{BB962C8B-B14F-4D97-AF65-F5344CB8AC3E}">
        <p14:creationId xmlns:p14="http://schemas.microsoft.com/office/powerpoint/2010/main" val="39657395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Onshore – wave separation algorithm</a:t>
            </a:r>
            <a:endParaRPr lang="en-US" dirty="0">
              <a:solidFill>
                <a:srgbClr val="0432FF"/>
              </a:solidFill>
            </a:endParaRPr>
          </a:p>
        </p:txBody>
      </p:sp>
      <p:sp>
        <p:nvSpPr>
          <p:cNvPr id="4" name="Slide Number Placeholder 3"/>
          <p:cNvSpPr>
            <a:spLocks noGrp="1"/>
          </p:cNvSpPr>
          <p:nvPr>
            <p:ph type="sldNum" sz="quarter" idx="12"/>
          </p:nvPr>
        </p:nvSpPr>
        <p:spPr/>
        <p:txBody>
          <a:bodyPr/>
          <a:lstStyle/>
          <a:p>
            <a:fld id="{CFE4BAC9-6D41-4691-9299-18EF07EF0177}" type="slidenum">
              <a:rPr lang="en-US" smtClean="0"/>
              <a:t>22</a:t>
            </a:fld>
            <a:endParaRPr lang="en-US" dirty="0"/>
          </a:p>
        </p:txBody>
      </p:sp>
      <mc:AlternateContent xmlns:mc="http://schemas.openxmlformats.org/markup-compatibility/2006" xmlns:a14="http://schemas.microsoft.com/office/drawing/2010/main">
        <mc:Choice Requires="a14">
          <p:sp>
            <p:nvSpPr>
              <p:cNvPr id="6" name="Content Placeholder 4"/>
              <p:cNvSpPr txBox="1">
                <a:spLocks noGrp="1"/>
              </p:cNvSpPr>
              <p:nvPr>
                <p:ph idx="1"/>
              </p:nvPr>
            </p:nvSpPr>
            <p:spPr>
              <a:xfrm>
                <a:off x="1973180" y="1410344"/>
                <a:ext cx="8237621" cy="186057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indent="0">
                  <a:buNone/>
                </a:pPr>
                <a14:m>
                  <m:oMathPara xmlns:m="http://schemas.openxmlformats.org/officeDocument/2006/math">
                    <m:oMathParaPr>
                      <m:jc m:val="center"/>
                    </m:oMathParaPr>
                    <m:oMath xmlns:m="http://schemas.openxmlformats.org/officeDocument/2006/math">
                      <m:sSup>
                        <m:sSupPr>
                          <m:ctrlPr>
                            <a:rPr lang="en-US" sz="3200" i="1" smtClean="0">
                              <a:solidFill>
                                <a:schemeClr val="tx1"/>
                              </a:solidFill>
                              <a:latin typeface="Cambria Math"/>
                            </a:rPr>
                          </m:ctrlPr>
                        </m:sSupPr>
                        <m:e>
                          <m:acc>
                            <m:accPr>
                              <m:chr m:val="⃑"/>
                              <m:ctrlPr>
                                <a:rPr lang="en-US" sz="3200" i="1">
                                  <a:solidFill>
                                    <a:schemeClr val="tx1"/>
                                  </a:solidFill>
                                  <a:latin typeface="Cambria Math"/>
                                </a:rPr>
                              </m:ctrlPr>
                            </m:accPr>
                            <m:e>
                              <m:r>
                                <a:rPr lang="en-US" sz="3200" i="1">
                                  <a:solidFill>
                                    <a:schemeClr val="tx1"/>
                                  </a:solidFill>
                                  <a:latin typeface="Cambria Math" charset="0"/>
                                </a:rPr>
                                <m:t>𝑢</m:t>
                              </m:r>
                            </m:e>
                          </m:acc>
                        </m:e>
                        <m:sup>
                          <m:r>
                            <a:rPr lang="en-US" altLang="zh-CN" sz="3200" i="1">
                              <a:solidFill>
                                <a:schemeClr val="tx1"/>
                              </a:solidFill>
                              <a:latin typeface="Cambria Math" charset="0"/>
                            </a:rPr>
                            <m:t>𝑢𝑝</m:t>
                          </m:r>
                        </m:sup>
                      </m:sSup>
                      <m:r>
                        <a:rPr lang="en-US" altLang="zh-CN" sz="3200" i="1">
                          <a:solidFill>
                            <a:schemeClr val="tx1"/>
                          </a:solidFill>
                          <a:latin typeface="Cambria Math" charset="0"/>
                        </a:rPr>
                        <m:t>=</m:t>
                      </m:r>
                      <m:nary>
                        <m:naryPr>
                          <m:ctrlPr>
                            <a:rPr lang="is-IS" altLang="zh-CN" sz="3200" i="1">
                              <a:solidFill>
                                <a:schemeClr val="tx1"/>
                              </a:solidFill>
                              <a:latin typeface="Cambria Math"/>
                            </a:rPr>
                          </m:ctrlPr>
                        </m:naryPr>
                        <m:sub>
                          <m:r>
                            <m:rPr>
                              <m:brk m:alnAt="23"/>
                            </m:rPr>
                            <a:rPr lang="en-US" altLang="zh-CN" sz="3200" i="1">
                              <a:solidFill>
                                <a:schemeClr val="tx1"/>
                              </a:solidFill>
                              <a:latin typeface="Cambria Math" charset="0"/>
                            </a:rPr>
                            <m:t>𝑚</m:t>
                          </m:r>
                          <m:r>
                            <a:rPr lang="en-US" altLang="zh-CN" sz="3200" i="1">
                              <a:solidFill>
                                <a:schemeClr val="tx1"/>
                              </a:solidFill>
                              <a:latin typeface="Cambria Math" charset="0"/>
                            </a:rPr>
                            <m:t>.</m:t>
                          </m:r>
                          <m:r>
                            <a:rPr lang="en-US" altLang="zh-CN" sz="3200" i="1">
                              <a:solidFill>
                                <a:schemeClr val="tx1"/>
                              </a:solidFill>
                              <a:latin typeface="Cambria Math" charset="0"/>
                            </a:rPr>
                            <m:t>𝑠</m:t>
                          </m:r>
                          <m:r>
                            <a:rPr lang="en-US" altLang="zh-CN" sz="3200" i="1">
                              <a:solidFill>
                                <a:schemeClr val="tx1"/>
                              </a:solidFill>
                              <a:latin typeface="Cambria Math" charset="0"/>
                            </a:rPr>
                            <m:t>.</m:t>
                          </m:r>
                        </m:sub>
                        <m:sup/>
                        <m:e>
                          <m:d>
                            <m:dPr>
                              <m:begChr m:val="["/>
                              <m:endChr m:val="]"/>
                              <m:ctrlPr>
                                <a:rPr lang="en-US" altLang="zh-CN" sz="3200" i="1">
                                  <a:solidFill>
                                    <a:schemeClr val="tx1"/>
                                  </a:solidFill>
                                  <a:latin typeface="Cambria Math"/>
                                </a:rPr>
                              </m:ctrlPr>
                            </m:dPr>
                            <m:e>
                              <m:acc>
                                <m:accPr>
                                  <m:chr m:val="⃑"/>
                                  <m:ctrlPr>
                                    <a:rPr lang="en-US" sz="3200" i="1">
                                      <a:solidFill>
                                        <a:schemeClr val="tx1"/>
                                      </a:solidFill>
                                      <a:latin typeface="Cambria Math"/>
                                    </a:rPr>
                                  </m:ctrlPr>
                                </m:accPr>
                                <m:e>
                                  <m:r>
                                    <a:rPr lang="en-US" sz="3200" i="1">
                                      <a:solidFill>
                                        <a:schemeClr val="tx1"/>
                                      </a:solidFill>
                                      <a:latin typeface="Cambria Math" charset="0"/>
                                    </a:rPr>
                                    <m:t>𝑢</m:t>
                                  </m:r>
                                </m:e>
                              </m:acc>
                              <m:r>
                                <a:rPr lang="en-US" sz="3200" i="1">
                                  <a:solidFill>
                                    <a:schemeClr val="tx1"/>
                                  </a:solidFill>
                                  <a:latin typeface="Cambria Math" charset="0"/>
                                  <a:ea typeface="Cambria Math" charset="0"/>
                                  <a:cs typeface="Cambria Math" charset="0"/>
                                </a:rPr>
                                <m:t>∙</m:t>
                              </m:r>
                              <m:d>
                                <m:dPr>
                                  <m:ctrlPr>
                                    <a:rPr lang="en-US" sz="3200" i="1">
                                      <a:solidFill>
                                        <a:schemeClr val="tx1"/>
                                      </a:solidFill>
                                      <a:latin typeface="Cambria Math"/>
                                    </a:rPr>
                                  </m:ctrlPr>
                                </m:dPr>
                                <m:e>
                                  <m:acc>
                                    <m:accPr>
                                      <m:chr m:val="̂"/>
                                      <m:ctrlPr>
                                        <a:rPr lang="en-US" sz="3200" i="1">
                                          <a:solidFill>
                                            <a:schemeClr val="tx1"/>
                                          </a:solidFill>
                                          <a:latin typeface="Cambria Math"/>
                                          <a:ea typeface="Cambria Math" charset="0"/>
                                          <a:cs typeface="Cambria Math" charset="0"/>
                                        </a:rPr>
                                      </m:ctrlPr>
                                    </m:accPr>
                                    <m:e>
                                      <m:r>
                                        <a:rPr lang="en-US" altLang="zh-CN" sz="3200" i="1">
                                          <a:solidFill>
                                            <a:schemeClr val="tx1"/>
                                          </a:solidFill>
                                          <a:latin typeface="Cambria Math" charset="0"/>
                                          <a:ea typeface="Cambria Math" charset="0"/>
                                          <a:cs typeface="Cambria Math" charset="0"/>
                                        </a:rPr>
                                        <m:t>𝑛</m:t>
                                      </m:r>
                                    </m:e>
                                  </m:acc>
                                  <m:r>
                                    <a:rPr lang="en-US" sz="3200" i="1">
                                      <a:solidFill>
                                        <a:schemeClr val="tx1"/>
                                      </a:solidFill>
                                      <a:latin typeface="Cambria Math" charset="0"/>
                                    </a:rPr>
                                    <m:t>∙</m:t>
                                  </m:r>
                                  <m:sSub>
                                    <m:sSubPr>
                                      <m:ctrlPr>
                                        <a:rPr lang="en-US" sz="3200" i="1">
                                          <a:solidFill>
                                            <a:schemeClr val="tx1"/>
                                          </a:solidFill>
                                          <a:latin typeface="Cambria Math"/>
                                          <a:ea typeface="Cambria Math" charset="0"/>
                                          <a:cs typeface="Cambria Math" charset="0"/>
                                        </a:rPr>
                                      </m:ctrlPr>
                                    </m:sSubPr>
                                    <m:e>
                                      <m:r>
                                        <a:rPr lang="el-GR" sz="3200" b="1" i="1">
                                          <a:solidFill>
                                            <a:schemeClr val="tx1"/>
                                          </a:solidFill>
                                          <a:latin typeface="Cambria Math" charset="0"/>
                                          <a:ea typeface="Cambria Math" charset="0"/>
                                          <a:cs typeface="Cambria Math" charset="0"/>
                                        </a:rPr>
                                        <m:t>𝜮</m:t>
                                      </m:r>
                                    </m:e>
                                    <m:sub>
                                      <m:r>
                                        <a:rPr lang="en-US" sz="3200" i="1">
                                          <a:solidFill>
                                            <a:schemeClr val="tx1"/>
                                          </a:solidFill>
                                          <a:latin typeface="Cambria Math" charset="0"/>
                                          <a:ea typeface="Cambria Math" charset="0"/>
                                          <a:cs typeface="Cambria Math" charset="0"/>
                                        </a:rPr>
                                        <m:t>0</m:t>
                                      </m:r>
                                    </m:sub>
                                  </m:sSub>
                                </m:e>
                              </m:d>
                              <m:r>
                                <a:rPr lang="en-US" sz="3200" i="1">
                                  <a:solidFill>
                                    <a:schemeClr val="tx1"/>
                                  </a:solidFill>
                                  <a:latin typeface="Cambria Math" charset="0"/>
                                </a:rPr>
                                <m:t>−</m:t>
                              </m:r>
                              <m:acc>
                                <m:accPr>
                                  <m:chr m:val="⃑"/>
                                  <m:ctrlPr>
                                    <a:rPr lang="en-US" sz="3200" i="1">
                                      <a:solidFill>
                                        <a:schemeClr val="tx1"/>
                                      </a:solidFill>
                                      <a:latin typeface="Cambria Math"/>
                                    </a:rPr>
                                  </m:ctrlPr>
                                </m:accPr>
                                <m:e>
                                  <m:r>
                                    <a:rPr lang="en-US" sz="3200" i="1">
                                      <a:solidFill>
                                        <a:schemeClr val="tx1"/>
                                      </a:solidFill>
                                      <a:latin typeface="Cambria Math" charset="0"/>
                                    </a:rPr>
                                    <m:t>𝑡</m:t>
                                  </m:r>
                                </m:e>
                              </m:acc>
                              <m:r>
                                <a:rPr lang="en-US" altLang="zh-CN" sz="3200" i="1">
                                  <a:solidFill>
                                    <a:schemeClr val="tx1"/>
                                  </a:solidFill>
                                  <a:latin typeface="Cambria Math" charset="0"/>
                                  <a:ea typeface="Cambria Math" charset="0"/>
                                  <a:cs typeface="Cambria Math" charset="0"/>
                                </a:rPr>
                                <m:t>∙</m:t>
                              </m:r>
                              <m:sSub>
                                <m:sSubPr>
                                  <m:ctrlPr>
                                    <a:rPr lang="en-US" altLang="zh-CN" sz="3200" i="1">
                                      <a:solidFill>
                                        <a:schemeClr val="tx1"/>
                                      </a:solidFill>
                                      <a:latin typeface="Cambria Math"/>
                                      <a:ea typeface="Cambria Math" charset="0"/>
                                      <a:cs typeface="Cambria Math" charset="0"/>
                                    </a:rPr>
                                  </m:ctrlPr>
                                </m:sSubPr>
                                <m:e>
                                  <m:r>
                                    <a:rPr lang="en-US" altLang="zh-CN" sz="3200" b="1" i="1">
                                      <a:solidFill>
                                        <a:schemeClr val="tx1"/>
                                      </a:solidFill>
                                      <a:latin typeface="Cambria Math" charset="0"/>
                                      <a:ea typeface="Cambria Math" charset="0"/>
                                      <a:cs typeface="Cambria Math" charset="0"/>
                                    </a:rPr>
                                    <m:t>𝑮</m:t>
                                  </m:r>
                                </m:e>
                                <m:sub>
                                  <m:r>
                                    <a:rPr lang="en-US" altLang="zh-CN" sz="3200" i="1">
                                      <a:solidFill>
                                        <a:schemeClr val="tx1"/>
                                      </a:solidFill>
                                      <a:latin typeface="Cambria Math" charset="0"/>
                                      <a:ea typeface="Cambria Math" charset="0"/>
                                      <a:cs typeface="Cambria Math" charset="0"/>
                                    </a:rPr>
                                    <m:t>0</m:t>
                                  </m:r>
                                </m:sub>
                              </m:sSub>
                            </m:e>
                          </m:d>
                          <m:r>
                            <a:rPr lang="en-US" sz="3200" i="1">
                              <a:solidFill>
                                <a:schemeClr val="tx1"/>
                              </a:solidFill>
                              <a:latin typeface="Cambria Math" charset="0"/>
                            </a:rPr>
                            <m:t>𝑑</m:t>
                          </m:r>
                          <m:r>
                            <a:rPr lang="en-US" altLang="zh-CN" sz="3200" i="1">
                              <a:solidFill>
                                <a:schemeClr val="tx1"/>
                              </a:solidFill>
                              <a:latin typeface="Cambria Math" charset="0"/>
                            </a:rPr>
                            <m:t>𝑆</m:t>
                          </m:r>
                          <m:r>
                            <a:rPr lang="en-US" altLang="zh-CN" sz="3200" i="1">
                              <a:solidFill>
                                <a:schemeClr val="tx1"/>
                              </a:solidFill>
                              <a:latin typeface="Cambria Math" charset="0"/>
                            </a:rPr>
                            <m:t>′ </m:t>
                          </m:r>
                        </m:e>
                      </m:nary>
                    </m:oMath>
                  </m:oMathPara>
                </a14:m>
                <a:endParaRPr lang="en-US" sz="3200" dirty="0">
                  <a:solidFill>
                    <a:schemeClr val="tx1"/>
                  </a:solidFill>
                </a:endParaRPr>
              </a:p>
              <a:p>
                <a:pPr indent="0" algn="r">
                  <a:buNone/>
                </a:pPr>
                <a:r>
                  <a:rPr lang="en-US" dirty="0" smtClean="0">
                    <a:solidFill>
                      <a:schemeClr val="tx1"/>
                    </a:solidFill>
                  </a:rPr>
                  <a:t>(</a:t>
                </a:r>
                <a:r>
                  <a:rPr lang="en-US" i="1" dirty="0" err="1" smtClean="0">
                    <a:solidFill>
                      <a:schemeClr val="tx1"/>
                    </a:solidFill>
                  </a:rPr>
                  <a:t>Weglein</a:t>
                </a:r>
                <a:r>
                  <a:rPr lang="en-US" i="1" dirty="0" smtClean="0">
                    <a:solidFill>
                      <a:schemeClr val="tx1"/>
                    </a:solidFill>
                  </a:rPr>
                  <a:t> </a:t>
                </a:r>
                <a:r>
                  <a:rPr lang="en-US" i="1" dirty="0">
                    <a:solidFill>
                      <a:schemeClr val="tx1"/>
                    </a:solidFill>
                  </a:rPr>
                  <a:t>&amp; </a:t>
                </a:r>
                <a:r>
                  <a:rPr lang="en-US" i="1" dirty="0" err="1">
                    <a:solidFill>
                      <a:schemeClr val="tx1"/>
                    </a:solidFill>
                  </a:rPr>
                  <a:t>Secrest</a:t>
                </a:r>
                <a:r>
                  <a:rPr lang="en-US" i="1" dirty="0">
                    <a:solidFill>
                      <a:schemeClr val="tx1"/>
                    </a:solidFill>
                  </a:rPr>
                  <a:t> </a:t>
                </a:r>
                <a:r>
                  <a:rPr lang="en-US" i="1" dirty="0" smtClean="0">
                    <a:solidFill>
                      <a:schemeClr val="tx1"/>
                    </a:solidFill>
                  </a:rPr>
                  <a:t>1990</a:t>
                </a:r>
                <a:r>
                  <a:rPr lang="en-US" dirty="0" smtClean="0">
                    <a:solidFill>
                      <a:schemeClr val="tx1"/>
                    </a:solidFill>
                  </a:rPr>
                  <a:t>) </a:t>
                </a:r>
                <a:endParaRPr lang="en-US" dirty="0">
                  <a:solidFill>
                    <a:schemeClr val="tx1"/>
                  </a:solidFill>
                </a:endParaRPr>
              </a:p>
            </p:txBody>
          </p:sp>
        </mc:Choice>
        <mc:Fallback xmlns="">
          <p:sp>
            <p:nvSpPr>
              <p:cNvPr id="6" name="Content Placeholder 4"/>
              <p:cNvSpPr txBox="1">
                <a:spLocks noGrp="1" noRot="1" noChangeAspect="1" noMove="1" noResize="1" noEditPoints="1" noAdjustHandles="1" noChangeArrowheads="1" noChangeShapeType="1" noTextEdit="1"/>
              </p:cNvSpPr>
              <p:nvPr>
                <p:ph idx="1"/>
              </p:nvPr>
            </p:nvSpPr>
            <p:spPr>
              <a:xfrm>
                <a:off x="1973180" y="1410344"/>
                <a:ext cx="8237621" cy="1860574"/>
              </a:xfrm>
              <a:prstGeom prst="rect">
                <a:avLst/>
              </a:prstGeom>
              <a:blipFill rotWithShape="0">
                <a:blip r:embed="rId3"/>
                <a:stretch>
                  <a:fillRect r="-1184" b="-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3746414" y="4220727"/>
                <a:ext cx="5181483" cy="2115131"/>
              </a:xfrm>
              <a:prstGeom prst="rect">
                <a:avLst/>
              </a:prstGeom>
            </p:spPr>
            <p:txBody>
              <a:bodyPr wrap="none">
                <a:spAutoFit/>
              </a:bodyPr>
              <a:lstStyle/>
              <a:p>
                <a:pPr>
                  <a:lnSpc>
                    <a:spcPct val="130000"/>
                  </a:lnSpc>
                </a:pPr>
                <a14:m>
                  <m:oMath xmlns:m="http://schemas.openxmlformats.org/officeDocument/2006/math">
                    <m:sSup>
                      <m:sSupPr>
                        <m:ctrlPr>
                          <a:rPr lang="en-US" sz="2000" i="1" smtClean="0">
                            <a:solidFill>
                              <a:schemeClr val="tx1"/>
                            </a:solidFill>
                            <a:latin typeface="Cambria Math"/>
                          </a:rPr>
                        </m:ctrlPr>
                      </m:sSupPr>
                      <m:e>
                        <m:acc>
                          <m:accPr>
                            <m:chr m:val="⃑"/>
                            <m:ctrlPr>
                              <a:rPr lang="en-US" sz="2000" i="1">
                                <a:solidFill>
                                  <a:schemeClr val="tx1"/>
                                </a:solidFill>
                                <a:latin typeface="Cambria Math"/>
                              </a:rPr>
                            </m:ctrlPr>
                          </m:accPr>
                          <m:e>
                            <m:r>
                              <a:rPr lang="en-US" sz="2000" i="1">
                                <a:solidFill>
                                  <a:schemeClr val="tx1"/>
                                </a:solidFill>
                                <a:latin typeface="Cambria Math" charset="0"/>
                              </a:rPr>
                              <m:t>𝑢</m:t>
                            </m:r>
                          </m:e>
                        </m:acc>
                      </m:e>
                      <m:sup>
                        <m:r>
                          <a:rPr lang="en-US" altLang="zh-CN" sz="2000" i="1">
                            <a:solidFill>
                              <a:schemeClr val="tx1"/>
                            </a:solidFill>
                            <a:latin typeface="Cambria Math" charset="0"/>
                          </a:rPr>
                          <m:t>𝑢𝑝</m:t>
                        </m:r>
                      </m:sup>
                    </m:sSup>
                  </m:oMath>
                </a14:m>
                <a:r>
                  <a:rPr lang="zh-CN" altLang="en-US" sz="2000" dirty="0">
                    <a:solidFill>
                      <a:schemeClr val="tx1"/>
                    </a:solidFill>
                  </a:rPr>
                  <a:t>  </a:t>
                </a:r>
                <a:r>
                  <a:rPr lang="en-US" altLang="zh-CN" sz="2000" dirty="0">
                    <a:solidFill>
                      <a:schemeClr val="tx1"/>
                    </a:solidFill>
                  </a:rPr>
                  <a:t>Reflection</a:t>
                </a:r>
                <a:r>
                  <a:rPr lang="zh-CN" altLang="en-US" sz="2000" dirty="0">
                    <a:solidFill>
                      <a:schemeClr val="tx1"/>
                    </a:solidFill>
                  </a:rPr>
                  <a:t> </a:t>
                </a:r>
                <a:r>
                  <a:rPr lang="en-US" altLang="zh-CN" sz="2000" dirty="0">
                    <a:solidFill>
                      <a:schemeClr val="tx1"/>
                    </a:solidFill>
                  </a:rPr>
                  <a:t>without</a:t>
                </a:r>
                <a:r>
                  <a:rPr lang="zh-CN" altLang="en-US" sz="2000" dirty="0">
                    <a:solidFill>
                      <a:schemeClr val="tx1"/>
                    </a:solidFill>
                  </a:rPr>
                  <a:t> </a:t>
                </a:r>
                <a:r>
                  <a:rPr lang="en-US" altLang="zh-CN" sz="2000" dirty="0">
                    <a:solidFill>
                      <a:schemeClr val="tx1"/>
                    </a:solidFill>
                  </a:rPr>
                  <a:t>ground</a:t>
                </a:r>
                <a:r>
                  <a:rPr lang="zh-CN" altLang="en-US" sz="2000" dirty="0">
                    <a:solidFill>
                      <a:schemeClr val="tx1"/>
                    </a:solidFill>
                  </a:rPr>
                  <a:t> </a:t>
                </a:r>
                <a:r>
                  <a:rPr lang="en-US" altLang="zh-CN" sz="2000" dirty="0">
                    <a:solidFill>
                      <a:schemeClr val="tx1"/>
                    </a:solidFill>
                  </a:rPr>
                  <a:t>roll</a:t>
                </a:r>
                <a:r>
                  <a:rPr lang="zh-CN" altLang="en-US" sz="2000" dirty="0">
                    <a:solidFill>
                      <a:schemeClr val="tx1"/>
                    </a:solidFill>
                  </a:rPr>
                  <a:t> </a:t>
                </a:r>
                <a:r>
                  <a:rPr lang="en-US" altLang="zh-CN" sz="2000" dirty="0">
                    <a:solidFill>
                      <a:schemeClr val="tx1"/>
                    </a:solidFill>
                  </a:rPr>
                  <a:t>&amp;</a:t>
                </a:r>
                <a:r>
                  <a:rPr lang="zh-CN" altLang="en-US" sz="2000" dirty="0">
                    <a:solidFill>
                      <a:schemeClr val="tx1"/>
                    </a:solidFill>
                  </a:rPr>
                  <a:t> </a:t>
                </a:r>
                <a:r>
                  <a:rPr lang="en-US" altLang="zh-CN" sz="2000" dirty="0">
                    <a:solidFill>
                      <a:schemeClr val="tx1"/>
                    </a:solidFill>
                  </a:rPr>
                  <a:t>ghost</a:t>
                </a:r>
              </a:p>
              <a:p>
                <a:pPr>
                  <a:lnSpc>
                    <a:spcPct val="130000"/>
                  </a:lnSpc>
                </a:pPr>
                <a14:m>
                  <m:oMath xmlns:m="http://schemas.openxmlformats.org/officeDocument/2006/math">
                    <m:sSub>
                      <m:sSubPr>
                        <m:ctrlPr>
                          <a:rPr lang="en-US" altLang="zh-CN" sz="2000" i="1">
                            <a:solidFill>
                              <a:schemeClr val="tx1"/>
                            </a:solidFill>
                            <a:latin typeface="Cambria Math"/>
                            <a:ea typeface="Cambria Math" charset="0"/>
                            <a:cs typeface="Cambria Math" charset="0"/>
                          </a:rPr>
                        </m:ctrlPr>
                      </m:sSubPr>
                      <m:e>
                        <m:r>
                          <a:rPr lang="en-US" altLang="zh-CN" sz="2000" b="1" i="1">
                            <a:solidFill>
                              <a:schemeClr val="tx1"/>
                            </a:solidFill>
                            <a:latin typeface="Cambria Math" charset="0"/>
                            <a:ea typeface="Cambria Math" charset="0"/>
                            <a:cs typeface="Cambria Math" charset="0"/>
                          </a:rPr>
                          <m:t>𝑮</m:t>
                        </m:r>
                      </m:e>
                      <m:sub>
                        <m:r>
                          <a:rPr lang="en-US" altLang="zh-CN" sz="2000" i="1">
                            <a:solidFill>
                              <a:schemeClr val="tx1"/>
                            </a:solidFill>
                            <a:latin typeface="Cambria Math" charset="0"/>
                            <a:ea typeface="Cambria Math" charset="0"/>
                            <a:cs typeface="Cambria Math" charset="0"/>
                          </a:rPr>
                          <m:t>0</m:t>
                        </m:r>
                      </m:sub>
                    </m:sSub>
                  </m:oMath>
                </a14:m>
                <a:r>
                  <a:rPr lang="zh-CN" altLang="en-US" sz="2000" dirty="0">
                    <a:solidFill>
                      <a:schemeClr val="tx1"/>
                    </a:solidFill>
                  </a:rPr>
                  <a:t>    </a:t>
                </a:r>
                <a:r>
                  <a:rPr lang="en-US" altLang="zh-CN" sz="2000" dirty="0">
                    <a:solidFill>
                      <a:schemeClr val="tx1"/>
                    </a:solidFill>
                  </a:rPr>
                  <a:t>Green’s</a:t>
                </a:r>
                <a:r>
                  <a:rPr lang="zh-CN" altLang="en-US" sz="2000" dirty="0">
                    <a:solidFill>
                      <a:schemeClr val="tx1"/>
                    </a:solidFill>
                  </a:rPr>
                  <a:t> </a:t>
                </a:r>
                <a:r>
                  <a:rPr lang="en-US" altLang="zh-CN" sz="2000" dirty="0">
                    <a:solidFill>
                      <a:schemeClr val="tx1"/>
                    </a:solidFill>
                  </a:rPr>
                  <a:t>tensor</a:t>
                </a:r>
                <a:r>
                  <a:rPr lang="zh-CN" altLang="en-US" sz="2000" dirty="0">
                    <a:solidFill>
                      <a:schemeClr val="tx1"/>
                    </a:solidFill>
                  </a:rPr>
                  <a:t> </a:t>
                </a:r>
                <a:r>
                  <a:rPr lang="en-US" altLang="zh-CN" sz="2000" dirty="0">
                    <a:solidFill>
                      <a:schemeClr val="tx1"/>
                    </a:solidFill>
                  </a:rPr>
                  <a:t>in</a:t>
                </a:r>
                <a:r>
                  <a:rPr lang="zh-CN" altLang="en-US" sz="2000" dirty="0">
                    <a:solidFill>
                      <a:schemeClr val="tx1"/>
                    </a:solidFill>
                  </a:rPr>
                  <a:t> </a:t>
                </a:r>
                <a:r>
                  <a:rPr lang="en-US" altLang="zh-CN" sz="2000" dirty="0">
                    <a:solidFill>
                      <a:schemeClr val="tx1"/>
                    </a:solidFill>
                  </a:rPr>
                  <a:t>elastic reference</a:t>
                </a:r>
                <a:r>
                  <a:rPr lang="zh-CN" altLang="en-US" sz="2000" dirty="0">
                    <a:solidFill>
                      <a:schemeClr val="tx1"/>
                    </a:solidFill>
                  </a:rPr>
                  <a:t> </a:t>
                </a:r>
                <a:r>
                  <a:rPr lang="en-US" altLang="zh-CN" sz="2000" dirty="0" smtClean="0">
                    <a:solidFill>
                      <a:schemeClr val="tx1"/>
                    </a:solidFill>
                  </a:rPr>
                  <a:t>medium</a:t>
                </a:r>
                <a:endParaRPr lang="en-US" altLang="zh-CN" sz="2000" dirty="0">
                  <a:solidFill>
                    <a:schemeClr val="tx1"/>
                  </a:solidFill>
                </a:endParaRPr>
              </a:p>
              <a:p>
                <a:pPr>
                  <a:lnSpc>
                    <a:spcPct val="130000"/>
                  </a:lnSpc>
                </a:pPr>
                <a14:m>
                  <m:oMath xmlns:m="http://schemas.openxmlformats.org/officeDocument/2006/math">
                    <m:sSub>
                      <m:sSubPr>
                        <m:ctrlPr>
                          <a:rPr lang="en-US" sz="2000" i="1">
                            <a:solidFill>
                              <a:schemeClr val="tx1"/>
                            </a:solidFill>
                            <a:latin typeface="Cambria Math"/>
                            <a:ea typeface="Cambria Math" charset="0"/>
                            <a:cs typeface="Cambria Math" charset="0"/>
                          </a:rPr>
                        </m:ctrlPr>
                      </m:sSubPr>
                      <m:e>
                        <m:r>
                          <a:rPr lang="el-GR" sz="2000" b="1" i="1">
                            <a:solidFill>
                              <a:schemeClr val="tx1"/>
                            </a:solidFill>
                            <a:latin typeface="Cambria Math" charset="0"/>
                            <a:ea typeface="Cambria Math" charset="0"/>
                            <a:cs typeface="Cambria Math" charset="0"/>
                          </a:rPr>
                          <m:t>𝜮</m:t>
                        </m:r>
                      </m:e>
                      <m:sub>
                        <m:r>
                          <a:rPr lang="en-US" sz="2000" i="1">
                            <a:solidFill>
                              <a:schemeClr val="tx1"/>
                            </a:solidFill>
                            <a:latin typeface="Cambria Math" charset="0"/>
                            <a:ea typeface="Cambria Math" charset="0"/>
                            <a:cs typeface="Cambria Math" charset="0"/>
                          </a:rPr>
                          <m:t>0</m:t>
                        </m:r>
                      </m:sub>
                    </m:sSub>
                  </m:oMath>
                </a14:m>
                <a:r>
                  <a:rPr lang="zh-CN" altLang="en-US" sz="2000" dirty="0">
                    <a:solidFill>
                      <a:schemeClr val="tx1"/>
                    </a:solidFill>
                  </a:rPr>
                  <a:t>    </a:t>
                </a:r>
                <a:r>
                  <a:rPr lang="en-US" altLang="zh-CN" sz="2000" dirty="0">
                    <a:solidFill>
                      <a:schemeClr val="tx1"/>
                    </a:solidFill>
                  </a:rPr>
                  <a:t>Stress tensor of Green’s function</a:t>
                </a:r>
              </a:p>
              <a:p>
                <a:pPr>
                  <a:lnSpc>
                    <a:spcPct val="130000"/>
                  </a:lnSpc>
                </a:pPr>
                <a14:m>
                  <m:oMath xmlns:m="http://schemas.openxmlformats.org/officeDocument/2006/math">
                    <m:acc>
                      <m:accPr>
                        <m:chr m:val="⃑"/>
                        <m:ctrlPr>
                          <a:rPr lang="en-US" sz="2000" i="1">
                            <a:solidFill>
                              <a:schemeClr val="tx1"/>
                            </a:solidFill>
                            <a:latin typeface="Cambria Math"/>
                          </a:rPr>
                        </m:ctrlPr>
                      </m:accPr>
                      <m:e>
                        <m:r>
                          <a:rPr lang="en-US" sz="2000" i="1">
                            <a:solidFill>
                              <a:schemeClr val="tx1"/>
                            </a:solidFill>
                            <a:latin typeface="Cambria Math" charset="0"/>
                          </a:rPr>
                          <m:t>𝑢</m:t>
                        </m:r>
                      </m:e>
                    </m:acc>
                  </m:oMath>
                </a14:m>
                <a:r>
                  <a:rPr lang="zh-CN" altLang="en-US" sz="2000" dirty="0">
                    <a:solidFill>
                      <a:schemeClr val="tx1"/>
                    </a:solidFill>
                  </a:rPr>
                  <a:t>      </a:t>
                </a:r>
                <a:r>
                  <a:rPr lang="en-US" altLang="zh-CN" sz="2000" dirty="0">
                    <a:solidFill>
                      <a:schemeClr val="tx1"/>
                    </a:solidFill>
                  </a:rPr>
                  <a:t>Displacement</a:t>
                </a:r>
              </a:p>
              <a:p>
                <a:pPr>
                  <a:lnSpc>
                    <a:spcPct val="130000"/>
                  </a:lnSpc>
                </a:pPr>
                <a14:m>
                  <m:oMath xmlns:m="http://schemas.openxmlformats.org/officeDocument/2006/math">
                    <m:acc>
                      <m:accPr>
                        <m:chr m:val="⃑"/>
                        <m:ctrlPr>
                          <a:rPr lang="en-US" sz="2000" i="1">
                            <a:solidFill>
                              <a:schemeClr val="tx1"/>
                            </a:solidFill>
                            <a:latin typeface="Cambria Math"/>
                          </a:rPr>
                        </m:ctrlPr>
                      </m:accPr>
                      <m:e>
                        <m:r>
                          <a:rPr lang="en-US" sz="2000" i="1">
                            <a:solidFill>
                              <a:schemeClr val="tx1"/>
                            </a:solidFill>
                            <a:latin typeface="Cambria Math" charset="0"/>
                          </a:rPr>
                          <m:t>𝑡</m:t>
                        </m:r>
                      </m:e>
                    </m:acc>
                  </m:oMath>
                </a14:m>
                <a:r>
                  <a:rPr lang="zh-CN" altLang="en-US" sz="2000" dirty="0">
                    <a:solidFill>
                      <a:schemeClr val="tx1"/>
                    </a:solidFill>
                  </a:rPr>
                  <a:t>       </a:t>
                </a:r>
                <a:r>
                  <a:rPr lang="en-US" altLang="zh-CN" sz="2000" dirty="0">
                    <a:solidFill>
                      <a:schemeClr val="tx1"/>
                    </a:solidFill>
                  </a:rPr>
                  <a:t>Traction</a:t>
                </a:r>
              </a:p>
            </p:txBody>
          </p:sp>
        </mc:Choice>
        <mc:Fallback xmlns="">
          <p:sp>
            <p:nvSpPr>
              <p:cNvPr id="3" name="Rectangle 2"/>
              <p:cNvSpPr>
                <a:spLocks noRot="1" noChangeAspect="1" noMove="1" noResize="1" noEditPoints="1" noAdjustHandles="1" noChangeArrowheads="1" noChangeShapeType="1" noTextEdit="1"/>
              </p:cNvSpPr>
              <p:nvPr/>
            </p:nvSpPr>
            <p:spPr>
              <a:xfrm>
                <a:off x="3746414" y="4220727"/>
                <a:ext cx="5181483" cy="2115131"/>
              </a:xfrm>
              <a:prstGeom prst="rect">
                <a:avLst/>
              </a:prstGeom>
              <a:blipFill rotWithShape="0">
                <a:blip r:embed="rId4"/>
                <a:stretch>
                  <a:fillRect r="-471" b="-2305"/>
                </a:stretch>
              </a:blipFill>
            </p:spPr>
            <p:txBody>
              <a:bodyPr/>
              <a:lstStyle/>
              <a:p>
                <a:r>
                  <a:rPr lang="en-US">
                    <a:noFill/>
                  </a:rPr>
                  <a:t> </a:t>
                </a:r>
              </a:p>
            </p:txBody>
          </p:sp>
        </mc:Fallback>
      </mc:AlternateContent>
    </p:spTree>
    <p:extLst>
      <p:ext uri="{BB962C8B-B14F-4D97-AF65-F5344CB8AC3E}">
        <p14:creationId xmlns:p14="http://schemas.microsoft.com/office/powerpoint/2010/main" val="3793553714"/>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 Inverse</a:t>
            </a:r>
            <a:r>
              <a:rPr lang="zh-CN" altLang="en-US" dirty="0" smtClean="0"/>
              <a:t> </a:t>
            </a:r>
            <a:r>
              <a:rPr lang="en-US" altLang="zh-CN" dirty="0" smtClean="0"/>
              <a:t>for</a:t>
            </a:r>
            <a:r>
              <a:rPr lang="zh-CN" altLang="en-US" dirty="0" smtClean="0"/>
              <a:t> </a:t>
            </a:r>
            <a:r>
              <a:rPr lang="en-US" altLang="zh-CN" dirty="0" smtClean="0"/>
              <a:t>a</a:t>
            </a:r>
            <a:r>
              <a:rPr lang="zh-CN" altLang="en-US" dirty="0" smtClean="0"/>
              <a:t> </a:t>
            </a:r>
            <a:r>
              <a:rPr lang="en-US" altLang="zh-CN" dirty="0" smtClean="0"/>
              <a:t>multi-dimensional</a:t>
            </a:r>
            <a:r>
              <a:rPr lang="zh-CN" altLang="en-US" dirty="0" smtClean="0"/>
              <a:t> </a:t>
            </a:r>
            <a:r>
              <a:rPr lang="en-US" altLang="zh-CN" dirty="0" smtClean="0"/>
              <a:t>subsurface</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21615130"/>
              </p:ext>
            </p:extLst>
          </p:nvPr>
        </p:nvGraphicFramePr>
        <p:xfrm>
          <a:off x="3852333" y="1789616"/>
          <a:ext cx="5122334" cy="1527308"/>
        </p:xfrm>
        <a:graphic>
          <a:graphicData uri="http://schemas.openxmlformats.org/presentationml/2006/ole">
            <mc:AlternateContent xmlns:mc="http://schemas.openxmlformats.org/markup-compatibility/2006">
              <mc:Choice xmlns:v="urn:schemas-microsoft-com:vml" Requires="v">
                <p:oleObj spid="_x0000_s99350" name="Equation" r:id="rId4" imgW="1727200" imgH="546100" progId="Equation.DSMT4">
                  <p:embed/>
                </p:oleObj>
              </mc:Choice>
              <mc:Fallback>
                <p:oleObj name="Equation" r:id="rId4" imgW="1727200" imgH="546100" progId="Equation.DSMT4">
                  <p:embed/>
                  <p:pic>
                    <p:nvPicPr>
                      <p:cNvPr id="0" name=""/>
                      <p:cNvPicPr/>
                      <p:nvPr/>
                    </p:nvPicPr>
                    <p:blipFill>
                      <a:blip r:embed="rId5"/>
                      <a:stretch>
                        <a:fillRect/>
                      </a:stretch>
                    </p:blipFill>
                    <p:spPr>
                      <a:xfrm>
                        <a:off x="3852333" y="1789616"/>
                        <a:ext cx="5122334" cy="1527308"/>
                      </a:xfrm>
                      <a:prstGeom prst="rect">
                        <a:avLst/>
                      </a:prstGeom>
                    </p:spPr>
                  </p:pic>
                </p:oleObj>
              </mc:Fallback>
            </mc:AlternateContent>
          </a:graphicData>
        </a:graphic>
      </p:graphicFrame>
      <p:grpSp>
        <p:nvGrpSpPr>
          <p:cNvPr id="4" name="Group 3"/>
          <p:cNvGrpSpPr/>
          <p:nvPr/>
        </p:nvGrpSpPr>
        <p:grpSpPr>
          <a:xfrm>
            <a:off x="1168386" y="3550898"/>
            <a:ext cx="9867944" cy="589576"/>
            <a:chOff x="933674" y="3790025"/>
            <a:chExt cx="7400961" cy="589576"/>
          </a:xfrm>
        </p:grpSpPr>
        <p:sp>
          <p:nvSpPr>
            <p:cNvPr id="6" name="Rectangle 5"/>
            <p:cNvSpPr/>
            <p:nvPr/>
          </p:nvSpPr>
          <p:spPr>
            <a:xfrm>
              <a:off x="933674" y="3790025"/>
              <a:ext cx="1620595" cy="523220"/>
            </a:xfrm>
            <a:prstGeom prst="rect">
              <a:avLst/>
            </a:prstGeom>
          </p:spPr>
          <p:txBody>
            <a:bodyPr wrap="none">
              <a:spAutoFit/>
            </a:bodyPr>
            <a:lstStyle/>
            <a:p>
              <a:pPr algn="ctr"/>
              <a:r>
                <a:rPr lang="en-US" sz="2800" dirty="0" smtClean="0">
                  <a:solidFill>
                    <a:srgbClr val="0000FF"/>
                  </a:solidFill>
                  <a:latin typeface="Arial"/>
                  <a:cs typeface="Arial"/>
                </a:rPr>
                <a:t>Relationship</a:t>
              </a:r>
              <a:endParaRPr lang="en-US" sz="2800" dirty="0">
                <a:solidFill>
                  <a:srgbClr val="0000FF"/>
                </a:solidFill>
                <a:latin typeface="Arial"/>
                <a:cs typeface="Arial"/>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3233629126"/>
                </p:ext>
              </p:extLst>
            </p:nvPr>
          </p:nvGraphicFramePr>
          <p:xfrm>
            <a:off x="3708635" y="3830961"/>
            <a:ext cx="2000251" cy="548640"/>
          </p:xfrm>
          <a:graphic>
            <a:graphicData uri="http://schemas.openxmlformats.org/presentationml/2006/ole">
              <mc:AlternateContent xmlns:mc="http://schemas.openxmlformats.org/markup-compatibility/2006">
                <mc:Choice xmlns:v="urn:schemas-microsoft-com:vml" Requires="v">
                  <p:oleObj spid="_x0000_s99351" name="Equation" r:id="rId6" imgW="977900" imgH="203200" progId="Equation.DSMT4">
                    <p:embed/>
                  </p:oleObj>
                </mc:Choice>
                <mc:Fallback>
                  <p:oleObj name="Equation" r:id="rId6" imgW="977900" imgH="203200" progId="Equation.DSMT4">
                    <p:embed/>
                    <p:pic>
                      <p:nvPicPr>
                        <p:cNvPr id="0" name=""/>
                        <p:cNvPicPr/>
                        <p:nvPr/>
                      </p:nvPicPr>
                      <p:blipFill>
                        <a:blip r:embed="rId7"/>
                        <a:stretch>
                          <a:fillRect/>
                        </a:stretch>
                      </p:blipFill>
                      <p:spPr>
                        <a:xfrm>
                          <a:off x="3708635" y="3830961"/>
                          <a:ext cx="2000251" cy="548640"/>
                        </a:xfrm>
                        <a:prstGeom prst="rect">
                          <a:avLst/>
                        </a:prstGeom>
                      </p:spPr>
                    </p:pic>
                  </p:oleObj>
                </mc:Fallback>
              </mc:AlternateContent>
            </a:graphicData>
          </a:graphic>
        </p:graphicFrame>
        <p:sp>
          <p:nvSpPr>
            <p:cNvPr id="8" name="TextBox 7"/>
            <p:cNvSpPr txBox="1"/>
            <p:nvPr/>
          </p:nvSpPr>
          <p:spPr>
            <a:xfrm>
              <a:off x="7914019" y="3819651"/>
              <a:ext cx="420616" cy="461665"/>
            </a:xfrm>
            <a:prstGeom prst="rect">
              <a:avLst/>
            </a:prstGeom>
            <a:noFill/>
          </p:spPr>
          <p:txBody>
            <a:bodyPr wrap="none" rtlCol="0">
              <a:spAutoFit/>
            </a:bodyPr>
            <a:lstStyle/>
            <a:p>
              <a:r>
                <a:rPr lang="en-US" sz="2400" dirty="0" smtClean="0">
                  <a:solidFill>
                    <a:prstClr val="black"/>
                  </a:solidFill>
                  <a:latin typeface="Arial"/>
                  <a:cs typeface="Arial"/>
                </a:rPr>
                <a:t>(1)</a:t>
              </a:r>
              <a:endParaRPr lang="en-US" sz="2400" dirty="0">
                <a:solidFill>
                  <a:prstClr val="black"/>
                </a:solidFill>
                <a:latin typeface="Arial"/>
                <a:cs typeface="Arial"/>
              </a:endParaRPr>
            </a:p>
          </p:txBody>
        </p:sp>
      </p:grpSp>
      <p:grpSp>
        <p:nvGrpSpPr>
          <p:cNvPr id="12" name="Group 11"/>
          <p:cNvGrpSpPr/>
          <p:nvPr/>
        </p:nvGrpSpPr>
        <p:grpSpPr>
          <a:xfrm>
            <a:off x="1401215" y="5761938"/>
            <a:ext cx="6684452" cy="804672"/>
            <a:chOff x="1019161" y="5074741"/>
            <a:chExt cx="5304768" cy="804672"/>
          </a:xfrm>
        </p:grpSpPr>
        <p:sp>
          <p:nvSpPr>
            <p:cNvPr id="9" name="Rectangle 8"/>
            <p:cNvSpPr/>
            <p:nvPr/>
          </p:nvSpPr>
          <p:spPr>
            <a:xfrm>
              <a:off x="1019161" y="5215467"/>
              <a:ext cx="1231366" cy="523220"/>
            </a:xfrm>
            <a:prstGeom prst="rect">
              <a:avLst/>
            </a:prstGeom>
          </p:spPr>
          <p:txBody>
            <a:bodyPr wrap="none">
              <a:spAutoFit/>
            </a:bodyPr>
            <a:lstStyle/>
            <a:p>
              <a:r>
                <a:rPr lang="en-US" sz="2800" dirty="0">
                  <a:solidFill>
                    <a:srgbClr val="0000FF"/>
                  </a:solidFill>
                  <a:latin typeface="Arial"/>
                  <a:cs typeface="Arial"/>
                </a:rPr>
                <a:t>M</a:t>
              </a:r>
              <a:r>
                <a:rPr lang="en-US" sz="2800" dirty="0" smtClean="0">
                  <a:solidFill>
                    <a:srgbClr val="0000FF"/>
                  </a:solidFill>
                  <a:latin typeface="Arial"/>
                  <a:cs typeface="Arial"/>
                </a:rPr>
                <a:t>odeling</a:t>
              </a:r>
              <a:endParaRPr lang="en-US" dirty="0">
                <a:solidFill>
                  <a:srgbClr val="0000FF"/>
                </a:solidFill>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3433958041"/>
                </p:ext>
              </p:extLst>
            </p:nvPr>
          </p:nvGraphicFramePr>
          <p:xfrm>
            <a:off x="3413107" y="5074741"/>
            <a:ext cx="2910822" cy="804672"/>
          </p:xfrm>
          <a:graphic>
            <a:graphicData uri="http://schemas.openxmlformats.org/presentationml/2006/ole">
              <mc:AlternateContent xmlns:mc="http://schemas.openxmlformats.org/markup-compatibility/2006">
                <mc:Choice xmlns:v="urn:schemas-microsoft-com:vml" Requires="v">
                  <p:oleObj spid="_x0000_s99352" name="Equation" r:id="rId8" imgW="1397000" imgH="304800" progId="Equation.DSMT4">
                    <p:embed/>
                  </p:oleObj>
                </mc:Choice>
                <mc:Fallback>
                  <p:oleObj name="Equation" r:id="rId8" imgW="1397000" imgH="304800" progId="Equation.DSMT4">
                    <p:embed/>
                    <p:pic>
                      <p:nvPicPr>
                        <p:cNvPr id="0" name=""/>
                        <p:cNvPicPr/>
                        <p:nvPr/>
                      </p:nvPicPr>
                      <p:blipFill>
                        <a:blip r:embed="rId9"/>
                        <a:stretch>
                          <a:fillRect/>
                        </a:stretch>
                      </p:blipFill>
                      <p:spPr>
                        <a:xfrm>
                          <a:off x="3413107" y="5074741"/>
                          <a:ext cx="2910822" cy="804672"/>
                        </a:xfrm>
                        <a:prstGeom prst="rect">
                          <a:avLst/>
                        </a:prstGeom>
                      </p:spPr>
                    </p:pic>
                  </p:oleObj>
                </mc:Fallback>
              </mc:AlternateContent>
            </a:graphicData>
          </a:graphic>
        </p:graphicFrame>
      </p:grpSp>
      <p:sp>
        <p:nvSpPr>
          <p:cNvPr id="14" name="Rectangle 13"/>
          <p:cNvSpPr/>
          <p:nvPr/>
        </p:nvSpPr>
        <p:spPr>
          <a:xfrm>
            <a:off x="4052808" y="4211102"/>
            <a:ext cx="5192698" cy="461665"/>
          </a:xfrm>
          <a:prstGeom prst="rect">
            <a:avLst/>
          </a:prstGeom>
        </p:spPr>
        <p:txBody>
          <a:bodyPr wrap="none">
            <a:spAutoFit/>
          </a:bodyPr>
          <a:lstStyle/>
          <a:p>
            <a:pPr algn="ctr"/>
            <a:r>
              <a:rPr lang="en-US" sz="2400" dirty="0">
                <a:solidFill>
                  <a:prstClr val="black"/>
                </a:solidFill>
                <a:latin typeface="Arial"/>
                <a:cs typeface="Arial"/>
              </a:rPr>
              <a:t>A</a:t>
            </a:r>
            <a:r>
              <a:rPr lang="en-US" sz="2400" dirty="0" smtClean="0">
                <a:solidFill>
                  <a:prstClr val="black"/>
                </a:solidFill>
                <a:latin typeface="Arial"/>
                <a:cs typeface="Arial"/>
              </a:rPr>
              <a:t>n </a:t>
            </a:r>
            <a:r>
              <a:rPr lang="en-US" sz="2400" dirty="0">
                <a:solidFill>
                  <a:prstClr val="black"/>
                </a:solidFill>
                <a:latin typeface="Arial"/>
                <a:cs typeface="Arial"/>
              </a:rPr>
              <a:t>operator identity that follows </a:t>
            </a:r>
            <a:r>
              <a:rPr lang="en-US" sz="2400" dirty="0" smtClean="0">
                <a:solidFill>
                  <a:prstClr val="black"/>
                </a:solidFill>
                <a:latin typeface="Arial"/>
                <a:cs typeface="Arial"/>
              </a:rPr>
              <a:t>from</a:t>
            </a:r>
            <a:endParaRPr lang="en-US" sz="2400" dirty="0">
              <a:solidFill>
                <a:prstClr val="black"/>
              </a:solidFill>
              <a:latin typeface="Arial"/>
              <a:cs typeface="Arial"/>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3948439605"/>
              </p:ext>
            </p:extLst>
          </p:nvPr>
        </p:nvGraphicFramePr>
        <p:xfrm>
          <a:off x="4296833" y="4933208"/>
          <a:ext cx="4423834" cy="640080"/>
        </p:xfrm>
        <a:graphic>
          <a:graphicData uri="http://schemas.openxmlformats.org/presentationml/2006/ole">
            <mc:AlternateContent xmlns:mc="http://schemas.openxmlformats.org/markup-compatibility/2006">
              <mc:Choice xmlns:v="urn:schemas-microsoft-com:vml" Requires="v">
                <p:oleObj spid="_x0000_s99353" name="Equation" r:id="rId10" imgW="1549400" imgH="228600" progId="Equation.DSMT4">
                  <p:embed/>
                </p:oleObj>
              </mc:Choice>
              <mc:Fallback>
                <p:oleObj name="Equation" r:id="rId10" imgW="1549400" imgH="228600" progId="Equation.DSMT4">
                  <p:embed/>
                  <p:pic>
                    <p:nvPicPr>
                      <p:cNvPr id="0" name=""/>
                      <p:cNvPicPr/>
                      <p:nvPr/>
                    </p:nvPicPr>
                    <p:blipFill>
                      <a:blip r:embed="rId11"/>
                      <a:stretch>
                        <a:fillRect/>
                      </a:stretch>
                    </p:blipFill>
                    <p:spPr>
                      <a:xfrm>
                        <a:off x="4296833" y="4933208"/>
                        <a:ext cx="4423834" cy="640080"/>
                      </a:xfrm>
                      <a:prstGeom prst="rect">
                        <a:avLst/>
                      </a:prstGeom>
                    </p:spPr>
                  </p:pic>
                </p:oleObj>
              </mc:Fallback>
            </mc:AlternateContent>
          </a:graphicData>
        </a:graphic>
      </p:graphicFrame>
      <p:sp>
        <p:nvSpPr>
          <p:cNvPr id="3" name="Slide Number Placeholder 2"/>
          <p:cNvSpPr>
            <a:spLocks noGrp="1"/>
          </p:cNvSpPr>
          <p:nvPr>
            <p:ph type="sldNum" sz="quarter" idx="12"/>
          </p:nvPr>
        </p:nvSpPr>
        <p:spPr/>
        <p:txBody>
          <a:bodyPr/>
          <a:lstStyle/>
          <a:p>
            <a:fld id="{FC733198-011E-4E74-9CBE-D2138561C345}" type="slidenum">
              <a:rPr lang="en-US" smtClean="0">
                <a:solidFill>
                  <a:prstClr val="black"/>
                </a:solidFill>
              </a:rPr>
              <a:pPr/>
              <a:t>220</a:t>
            </a:fld>
            <a:endParaRPr lang="en-US">
              <a:solidFill>
                <a:prstClr val="black"/>
              </a:solidFill>
            </a:endParaRPr>
          </a:p>
        </p:txBody>
      </p:sp>
    </p:spTree>
    <p:extLst>
      <p:ext uri="{BB962C8B-B14F-4D97-AF65-F5344CB8AC3E}">
        <p14:creationId xmlns:p14="http://schemas.microsoft.com/office/powerpoint/2010/main" val="3953882600"/>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965817" y="2908154"/>
            <a:ext cx="1641821" cy="523220"/>
          </a:xfrm>
          <a:prstGeom prst="rect">
            <a:avLst/>
          </a:prstGeom>
        </p:spPr>
        <p:txBody>
          <a:bodyPr wrap="none">
            <a:spAutoFit/>
          </a:bodyPr>
          <a:lstStyle/>
          <a:p>
            <a:r>
              <a:rPr lang="en-US" sz="2800" dirty="0" smtClean="0">
                <a:solidFill>
                  <a:srgbClr val="0000FF"/>
                </a:solidFill>
                <a:latin typeface="Arial"/>
                <a:cs typeface="Arial"/>
              </a:rPr>
              <a:t>Modeling</a:t>
            </a:r>
            <a:endParaRPr lang="en-US" dirty="0">
              <a:solidFill>
                <a:prstClr val="black"/>
              </a:solidFill>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3803676799"/>
              </p:ext>
            </p:extLst>
          </p:nvPr>
        </p:nvGraphicFramePr>
        <p:xfrm>
          <a:off x="4393217" y="2895444"/>
          <a:ext cx="5543593" cy="548640"/>
        </p:xfrm>
        <a:graphic>
          <a:graphicData uri="http://schemas.openxmlformats.org/presentationml/2006/ole">
            <mc:AlternateContent xmlns:mc="http://schemas.openxmlformats.org/markup-compatibility/2006">
              <mc:Choice xmlns:v="urn:schemas-microsoft-com:vml" Requires="v">
                <p:oleObj spid="_x0000_s100379" name="Equation" r:id="rId4" imgW="2082800" imgH="203200" progId="Equation.DSMT4">
                  <p:embed/>
                </p:oleObj>
              </mc:Choice>
              <mc:Fallback>
                <p:oleObj name="Equation" r:id="rId4" imgW="2082800" imgH="203200" progId="Equation.DSMT4">
                  <p:embed/>
                  <p:pic>
                    <p:nvPicPr>
                      <p:cNvPr id="0" name=""/>
                      <p:cNvPicPr/>
                      <p:nvPr/>
                    </p:nvPicPr>
                    <p:blipFill>
                      <a:blip r:embed="rId5"/>
                      <a:stretch>
                        <a:fillRect/>
                      </a:stretch>
                    </p:blipFill>
                    <p:spPr>
                      <a:xfrm>
                        <a:off x="4393217" y="2895444"/>
                        <a:ext cx="5543593" cy="548640"/>
                      </a:xfrm>
                      <a:prstGeom prst="rect">
                        <a:avLst/>
                      </a:prstGeom>
                    </p:spPr>
                  </p:pic>
                </p:oleObj>
              </mc:Fallback>
            </mc:AlternateContent>
          </a:graphicData>
        </a:graphic>
      </p:graphicFrame>
      <p:sp>
        <p:nvSpPr>
          <p:cNvPr id="13" name="TextBox 12"/>
          <p:cNvSpPr txBox="1"/>
          <p:nvPr/>
        </p:nvSpPr>
        <p:spPr>
          <a:xfrm>
            <a:off x="11386041" y="2938932"/>
            <a:ext cx="560821" cy="461665"/>
          </a:xfrm>
          <a:prstGeom prst="rect">
            <a:avLst/>
          </a:prstGeom>
          <a:noFill/>
        </p:spPr>
        <p:txBody>
          <a:bodyPr wrap="none" rtlCol="0">
            <a:spAutoFit/>
          </a:bodyPr>
          <a:lstStyle/>
          <a:p>
            <a:r>
              <a:rPr lang="en-US" sz="2400" dirty="0" smtClean="0">
                <a:solidFill>
                  <a:prstClr val="black"/>
                </a:solidFill>
                <a:latin typeface="Arial"/>
                <a:cs typeface="Arial"/>
              </a:rPr>
              <a:t>(2)</a:t>
            </a:r>
            <a:endParaRPr lang="en-US" sz="2400" dirty="0">
              <a:solidFill>
                <a:prstClr val="black"/>
              </a:solidFill>
              <a:latin typeface="Arial"/>
              <a:cs typeface="Arial"/>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1468084259"/>
              </p:ext>
            </p:extLst>
          </p:nvPr>
        </p:nvGraphicFramePr>
        <p:xfrm>
          <a:off x="4339167" y="3918020"/>
          <a:ext cx="5763622" cy="1133475"/>
        </p:xfrm>
        <a:graphic>
          <a:graphicData uri="http://schemas.openxmlformats.org/presentationml/2006/ole">
            <mc:AlternateContent xmlns:mc="http://schemas.openxmlformats.org/markup-compatibility/2006">
              <mc:Choice xmlns:v="urn:schemas-microsoft-com:vml" Requires="v">
                <p:oleObj spid="_x0000_s100380" name="Equation" r:id="rId6" imgW="2032000" imgH="393700" progId="Equation.DSMT4">
                  <p:embed/>
                </p:oleObj>
              </mc:Choice>
              <mc:Fallback>
                <p:oleObj name="Equation" r:id="rId6" imgW="2032000" imgH="393700" progId="Equation.DSMT4">
                  <p:embed/>
                  <p:pic>
                    <p:nvPicPr>
                      <p:cNvPr id="0" name=""/>
                      <p:cNvPicPr/>
                      <p:nvPr/>
                    </p:nvPicPr>
                    <p:blipFill>
                      <a:blip r:embed="rId7"/>
                      <a:stretch>
                        <a:fillRect/>
                      </a:stretch>
                    </p:blipFill>
                    <p:spPr>
                      <a:xfrm>
                        <a:off x="4339167" y="3918020"/>
                        <a:ext cx="5763622" cy="1133475"/>
                      </a:xfrm>
                      <a:prstGeom prst="rect">
                        <a:avLst/>
                      </a:prstGeom>
                    </p:spPr>
                  </p:pic>
                </p:oleObj>
              </mc:Fallback>
            </mc:AlternateContent>
          </a:graphicData>
        </a:graphic>
      </p:graphicFrame>
      <p:sp>
        <p:nvSpPr>
          <p:cNvPr id="16" name="Rectangle 15"/>
          <p:cNvSpPr/>
          <p:nvPr/>
        </p:nvSpPr>
        <p:spPr>
          <a:xfrm>
            <a:off x="1368709" y="5495683"/>
            <a:ext cx="902811" cy="523220"/>
          </a:xfrm>
          <a:prstGeom prst="rect">
            <a:avLst/>
          </a:prstGeom>
        </p:spPr>
        <p:txBody>
          <a:bodyPr wrap="none">
            <a:spAutoFit/>
          </a:bodyPr>
          <a:lstStyle/>
          <a:p>
            <a:r>
              <a:rPr lang="en-US" altLang="zh-CN" sz="2800" dirty="0" smtClean="0">
                <a:solidFill>
                  <a:srgbClr val="0000FF"/>
                </a:solidFill>
                <a:latin typeface="Arial"/>
                <a:cs typeface="Arial"/>
              </a:rPr>
              <a:t>W</a:t>
            </a:r>
            <a:r>
              <a:rPr lang="en-US" sz="2800" dirty="0" smtClean="0">
                <a:solidFill>
                  <a:srgbClr val="0000FF"/>
                </a:solidFill>
                <a:latin typeface="Arial"/>
                <a:cs typeface="Arial"/>
              </a:rPr>
              <a:t>ith</a:t>
            </a:r>
            <a:endParaRPr lang="en-US" sz="2800" dirty="0">
              <a:solidFill>
                <a:srgbClr val="0000FF"/>
              </a:solidFill>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4011272924"/>
              </p:ext>
            </p:extLst>
          </p:nvPr>
        </p:nvGraphicFramePr>
        <p:xfrm>
          <a:off x="2850275" y="5162933"/>
          <a:ext cx="1490224" cy="1188720"/>
        </p:xfrm>
        <a:graphic>
          <a:graphicData uri="http://schemas.openxmlformats.org/presentationml/2006/ole">
            <mc:AlternateContent xmlns:mc="http://schemas.openxmlformats.org/markup-compatibility/2006">
              <mc:Choice xmlns:v="urn:schemas-microsoft-com:vml" Requires="v">
                <p:oleObj spid="_x0000_s100381" name="Equation" r:id="rId8" imgW="508000" imgH="444500" progId="Equation.DSMT4">
                  <p:embed/>
                </p:oleObj>
              </mc:Choice>
              <mc:Fallback>
                <p:oleObj name="Equation" r:id="rId8" imgW="508000" imgH="444500" progId="Equation.DSMT4">
                  <p:embed/>
                  <p:pic>
                    <p:nvPicPr>
                      <p:cNvPr id="0" name=""/>
                      <p:cNvPicPr/>
                      <p:nvPr/>
                    </p:nvPicPr>
                    <p:blipFill>
                      <a:blip r:embed="rId9"/>
                      <a:stretch>
                        <a:fillRect/>
                      </a:stretch>
                    </p:blipFill>
                    <p:spPr>
                      <a:xfrm>
                        <a:off x="2850275" y="5162933"/>
                        <a:ext cx="1490224" cy="1188720"/>
                      </a:xfrm>
                      <a:prstGeom prst="rect">
                        <a:avLst/>
                      </a:prstGeom>
                    </p:spPr>
                  </p:pic>
                </p:oleObj>
              </mc:Fallback>
            </mc:AlternateContent>
          </a:graphicData>
        </a:graphic>
      </p:graphicFrame>
      <p:sp>
        <p:nvSpPr>
          <p:cNvPr id="17" name="Rectangle 16"/>
          <p:cNvSpPr/>
          <p:nvPr/>
        </p:nvSpPr>
        <p:spPr>
          <a:xfrm>
            <a:off x="1275535" y="4223147"/>
            <a:ext cx="1024639" cy="523220"/>
          </a:xfrm>
          <a:prstGeom prst="rect">
            <a:avLst/>
          </a:prstGeom>
        </p:spPr>
        <p:txBody>
          <a:bodyPr wrap="none">
            <a:spAutoFit/>
          </a:bodyPr>
          <a:lstStyle/>
          <a:p>
            <a:r>
              <a:rPr lang="en-US" sz="2800" dirty="0" smtClean="0">
                <a:solidFill>
                  <a:srgbClr val="0000FF"/>
                </a:solidFill>
                <a:latin typeface="Arial"/>
                <a:cs typeface="Arial"/>
              </a:rPr>
              <a:t>From</a:t>
            </a:r>
            <a:endParaRPr lang="en-US" dirty="0">
              <a:solidFill>
                <a:prstClr val="black"/>
              </a:solidFill>
            </a:endParaRPr>
          </a:p>
        </p:txBody>
      </p:sp>
      <p:sp>
        <p:nvSpPr>
          <p:cNvPr id="20" name="Rectangle 19"/>
          <p:cNvSpPr/>
          <p:nvPr/>
        </p:nvSpPr>
        <p:spPr>
          <a:xfrm>
            <a:off x="706331" y="1743762"/>
            <a:ext cx="2160793" cy="523220"/>
          </a:xfrm>
          <a:prstGeom prst="rect">
            <a:avLst/>
          </a:prstGeom>
        </p:spPr>
        <p:txBody>
          <a:bodyPr wrap="none">
            <a:spAutoFit/>
          </a:bodyPr>
          <a:lstStyle/>
          <a:p>
            <a:pPr algn="ctr"/>
            <a:r>
              <a:rPr lang="en-US" sz="2800" dirty="0" smtClean="0">
                <a:solidFill>
                  <a:srgbClr val="0000FF"/>
                </a:solidFill>
                <a:latin typeface="Arial"/>
                <a:cs typeface="Arial"/>
              </a:rPr>
              <a:t>Relationship</a:t>
            </a:r>
            <a:endParaRPr lang="en-US" sz="2800" dirty="0">
              <a:solidFill>
                <a:srgbClr val="0000FF"/>
              </a:solidFill>
              <a:latin typeface="Arial"/>
              <a:cs typeface="Arial"/>
            </a:endParaRPr>
          </a:p>
        </p:txBody>
      </p:sp>
      <p:graphicFrame>
        <p:nvGraphicFramePr>
          <p:cNvPr id="21" name="Object 20"/>
          <p:cNvGraphicFramePr>
            <a:graphicFrameLocks noChangeAspect="1"/>
          </p:cNvGraphicFramePr>
          <p:nvPr>
            <p:extLst>
              <p:ext uri="{D42A27DB-BD31-4B8C-83A1-F6EECF244321}">
                <p14:modId xmlns:p14="http://schemas.microsoft.com/office/powerpoint/2010/main" val="70021986"/>
              </p:ext>
            </p:extLst>
          </p:nvPr>
        </p:nvGraphicFramePr>
        <p:xfrm>
          <a:off x="5037938" y="1731052"/>
          <a:ext cx="2602785" cy="548640"/>
        </p:xfrm>
        <a:graphic>
          <a:graphicData uri="http://schemas.openxmlformats.org/presentationml/2006/ole">
            <mc:AlternateContent xmlns:mc="http://schemas.openxmlformats.org/markup-compatibility/2006">
              <mc:Choice xmlns:v="urn:schemas-microsoft-com:vml" Requires="v">
                <p:oleObj spid="_x0000_s100382" name="Equation" r:id="rId10" imgW="977900" imgH="203200" progId="Equation.DSMT4">
                  <p:embed/>
                </p:oleObj>
              </mc:Choice>
              <mc:Fallback>
                <p:oleObj name="Equation" r:id="rId10" imgW="977900" imgH="203200" progId="Equation.DSMT4">
                  <p:embed/>
                  <p:pic>
                    <p:nvPicPr>
                      <p:cNvPr id="0" name=""/>
                      <p:cNvPicPr/>
                      <p:nvPr/>
                    </p:nvPicPr>
                    <p:blipFill>
                      <a:blip r:embed="rId11"/>
                      <a:stretch>
                        <a:fillRect/>
                      </a:stretch>
                    </p:blipFill>
                    <p:spPr>
                      <a:xfrm>
                        <a:off x="5037938" y="1731052"/>
                        <a:ext cx="2602785" cy="548640"/>
                      </a:xfrm>
                      <a:prstGeom prst="rect">
                        <a:avLst/>
                      </a:prstGeom>
                    </p:spPr>
                  </p:pic>
                </p:oleObj>
              </mc:Fallback>
            </mc:AlternateContent>
          </a:graphicData>
        </a:graphic>
      </p:graphicFrame>
      <p:sp>
        <p:nvSpPr>
          <p:cNvPr id="22" name="TextBox 21"/>
          <p:cNvSpPr txBox="1"/>
          <p:nvPr/>
        </p:nvSpPr>
        <p:spPr>
          <a:xfrm>
            <a:off x="10552026" y="1740210"/>
            <a:ext cx="560821" cy="461665"/>
          </a:xfrm>
          <a:prstGeom prst="rect">
            <a:avLst/>
          </a:prstGeom>
          <a:noFill/>
        </p:spPr>
        <p:txBody>
          <a:bodyPr wrap="none" rtlCol="0">
            <a:spAutoFit/>
          </a:bodyPr>
          <a:lstStyle/>
          <a:p>
            <a:r>
              <a:rPr lang="en-US" sz="2400" dirty="0" smtClean="0">
                <a:solidFill>
                  <a:prstClr val="black"/>
                </a:solidFill>
                <a:latin typeface="Arial"/>
                <a:cs typeface="Arial"/>
              </a:rPr>
              <a:t>(1)</a:t>
            </a:r>
            <a:endParaRPr lang="en-US" sz="2400" dirty="0">
              <a:solidFill>
                <a:prstClr val="black"/>
              </a:solidFill>
              <a:latin typeface="Arial"/>
              <a:cs typeface="Arial"/>
            </a:endParaRPr>
          </a:p>
        </p:txBody>
      </p:sp>
      <p:graphicFrame>
        <p:nvGraphicFramePr>
          <p:cNvPr id="23" name="Object 22"/>
          <p:cNvGraphicFramePr>
            <a:graphicFrameLocks noChangeAspect="1"/>
          </p:cNvGraphicFramePr>
          <p:nvPr>
            <p:extLst>
              <p:ext uri="{D42A27DB-BD31-4B8C-83A1-F6EECF244321}">
                <p14:modId xmlns:p14="http://schemas.microsoft.com/office/powerpoint/2010/main" val="3488381893"/>
              </p:ext>
            </p:extLst>
          </p:nvPr>
        </p:nvGraphicFramePr>
        <p:xfrm>
          <a:off x="6377676" y="5464399"/>
          <a:ext cx="3422492" cy="585788"/>
        </p:xfrm>
        <a:graphic>
          <a:graphicData uri="http://schemas.openxmlformats.org/presentationml/2006/ole">
            <mc:AlternateContent xmlns:mc="http://schemas.openxmlformats.org/markup-compatibility/2006">
              <mc:Choice xmlns:v="urn:schemas-microsoft-com:vml" Requires="v">
                <p:oleObj spid="_x0000_s100383" name="Equation" r:id="rId12" imgW="1206500" imgH="203200" progId="Equation.DSMT4">
                  <p:embed/>
                </p:oleObj>
              </mc:Choice>
              <mc:Fallback>
                <p:oleObj name="Equation" r:id="rId12" imgW="1206500" imgH="203200" progId="Equation.DSMT4">
                  <p:embed/>
                  <p:pic>
                    <p:nvPicPr>
                      <p:cNvPr id="0" name=""/>
                      <p:cNvPicPr/>
                      <p:nvPr/>
                    </p:nvPicPr>
                    <p:blipFill>
                      <a:blip r:embed="rId13"/>
                      <a:stretch>
                        <a:fillRect/>
                      </a:stretch>
                    </p:blipFill>
                    <p:spPr>
                      <a:xfrm>
                        <a:off x="6377676" y="5464399"/>
                        <a:ext cx="3422492" cy="585788"/>
                      </a:xfrm>
                      <a:prstGeom prst="rect">
                        <a:avLst/>
                      </a:prstGeom>
                    </p:spPr>
                  </p:pic>
                </p:oleObj>
              </mc:Fallback>
            </mc:AlternateContent>
          </a:graphicData>
        </a:graphic>
      </p:graphicFrame>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221</a:t>
            </a:fld>
            <a:endParaRPr lang="en-US">
              <a:solidFill>
                <a:prstClr val="black"/>
              </a:solidFill>
            </a:endParaRPr>
          </a:p>
        </p:txBody>
      </p:sp>
    </p:spTree>
    <p:extLst>
      <p:ext uri="{BB962C8B-B14F-4D97-AF65-F5344CB8AC3E}">
        <p14:creationId xmlns:p14="http://schemas.microsoft.com/office/powerpoint/2010/main" val="1326630965"/>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 Forward and Direct </a:t>
            </a:r>
            <a:r>
              <a:rPr lang="en-US" dirty="0" smtClean="0"/>
              <a:t>Inverse</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957727829"/>
              </p:ext>
            </p:extLst>
          </p:nvPr>
        </p:nvGraphicFramePr>
        <p:xfrm>
          <a:off x="2260509" y="4365837"/>
          <a:ext cx="6692992" cy="2011680"/>
        </p:xfrm>
        <a:graphic>
          <a:graphicData uri="http://schemas.openxmlformats.org/presentationml/2006/ole">
            <mc:AlternateContent xmlns:mc="http://schemas.openxmlformats.org/markup-compatibility/2006">
              <mc:Choice xmlns:v="urn:schemas-microsoft-com:vml" Requires="v">
                <p:oleObj spid="_x0000_s101393" name="Equation" r:id="rId4" imgW="2235200" imgH="774700" progId="Equation.DSMT4">
                  <p:embed/>
                </p:oleObj>
              </mc:Choice>
              <mc:Fallback>
                <p:oleObj name="Equation" r:id="rId4" imgW="2235200" imgH="774700" progId="Equation.DSMT4">
                  <p:embed/>
                  <p:pic>
                    <p:nvPicPr>
                      <p:cNvPr id="0" name=""/>
                      <p:cNvPicPr/>
                      <p:nvPr/>
                    </p:nvPicPr>
                    <p:blipFill>
                      <a:blip r:embed="rId5"/>
                      <a:stretch>
                        <a:fillRect/>
                      </a:stretch>
                    </p:blipFill>
                    <p:spPr>
                      <a:xfrm>
                        <a:off x="2260509" y="4365837"/>
                        <a:ext cx="6692992" cy="201168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717609471"/>
              </p:ext>
            </p:extLst>
          </p:nvPr>
        </p:nvGraphicFramePr>
        <p:xfrm>
          <a:off x="3310308" y="1649268"/>
          <a:ext cx="3306540" cy="484123"/>
        </p:xfrm>
        <a:graphic>
          <a:graphicData uri="http://schemas.openxmlformats.org/presentationml/2006/ole">
            <mc:AlternateContent xmlns:mc="http://schemas.openxmlformats.org/markup-compatibility/2006">
              <mc:Choice xmlns:v="urn:schemas-microsoft-com:vml" Requires="v">
                <p:oleObj spid="_x0000_s101394" name="Equation" r:id="rId6" imgW="1206500" imgH="203200" progId="Equation.DSMT4">
                  <p:embed/>
                </p:oleObj>
              </mc:Choice>
              <mc:Fallback>
                <p:oleObj name="Equation" r:id="rId6" imgW="1206500" imgH="203200" progId="Equation.DSMT4">
                  <p:embed/>
                  <p:pic>
                    <p:nvPicPr>
                      <p:cNvPr id="0" name=""/>
                      <p:cNvPicPr/>
                      <p:nvPr/>
                    </p:nvPicPr>
                    <p:blipFill>
                      <a:blip r:embed="rId7"/>
                      <a:stretch>
                        <a:fillRect/>
                      </a:stretch>
                    </p:blipFill>
                    <p:spPr>
                      <a:xfrm>
                        <a:off x="3310308" y="1649268"/>
                        <a:ext cx="3306540" cy="484123"/>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863798015"/>
              </p:ext>
            </p:extLst>
          </p:nvPr>
        </p:nvGraphicFramePr>
        <p:xfrm>
          <a:off x="3310308" y="2500845"/>
          <a:ext cx="1531561" cy="936756"/>
        </p:xfrm>
        <a:graphic>
          <a:graphicData uri="http://schemas.openxmlformats.org/presentationml/2006/ole">
            <mc:AlternateContent xmlns:mc="http://schemas.openxmlformats.org/markup-compatibility/2006">
              <mc:Choice xmlns:v="urn:schemas-microsoft-com:vml" Requires="v">
                <p:oleObj spid="_x0000_s101395" name="Equation" r:id="rId8" imgW="558800" imgH="393700" progId="Equation.DSMT4">
                  <p:embed/>
                </p:oleObj>
              </mc:Choice>
              <mc:Fallback>
                <p:oleObj name="Equation" r:id="rId8" imgW="558800" imgH="393700" progId="Equation.DSMT4">
                  <p:embed/>
                  <p:pic>
                    <p:nvPicPr>
                      <p:cNvPr id="0" name=""/>
                      <p:cNvPicPr/>
                      <p:nvPr/>
                    </p:nvPicPr>
                    <p:blipFill>
                      <a:blip r:embed="rId9"/>
                      <a:stretch>
                        <a:fillRect/>
                      </a:stretch>
                    </p:blipFill>
                    <p:spPr>
                      <a:xfrm>
                        <a:off x="3310308" y="2500845"/>
                        <a:ext cx="1531561" cy="936756"/>
                      </a:xfrm>
                      <a:prstGeom prst="rect">
                        <a:avLst/>
                      </a:prstGeom>
                    </p:spPr>
                  </p:pic>
                </p:oleObj>
              </mc:Fallback>
            </mc:AlternateContent>
          </a:graphicData>
        </a:graphic>
      </p:graphicFrame>
      <p:sp>
        <p:nvSpPr>
          <p:cNvPr id="12" name="Rectangle 11"/>
          <p:cNvSpPr/>
          <p:nvPr/>
        </p:nvSpPr>
        <p:spPr>
          <a:xfrm>
            <a:off x="979997" y="3749985"/>
            <a:ext cx="1984951" cy="523220"/>
          </a:xfrm>
          <a:prstGeom prst="rect">
            <a:avLst/>
          </a:prstGeom>
        </p:spPr>
        <p:txBody>
          <a:bodyPr wrap="none">
            <a:spAutoFit/>
          </a:bodyPr>
          <a:lstStyle/>
          <a:p>
            <a:r>
              <a:rPr lang="en-US" sz="2800" dirty="0" smtClean="0">
                <a:solidFill>
                  <a:srgbClr val="0000FF"/>
                </a:solidFill>
                <a:latin typeface="Arial"/>
                <a:cs typeface="Arial"/>
              </a:rPr>
              <a:t>Solve for  </a:t>
            </a:r>
            <a:r>
              <a:rPr lang="en-US" sz="2800" i="1" dirty="0" smtClean="0">
                <a:solidFill>
                  <a:srgbClr val="0000FF"/>
                </a:solidFill>
                <a:latin typeface="Arial"/>
                <a:cs typeface="Arial"/>
              </a:rPr>
              <a:t>r</a:t>
            </a:r>
            <a:endParaRPr lang="en-US" i="1" dirty="0">
              <a:solidFill>
                <a:prstClr val="black"/>
              </a:solidFill>
            </a:endParaRPr>
          </a:p>
        </p:txBody>
      </p:sp>
      <p:sp>
        <p:nvSpPr>
          <p:cNvPr id="3" name="Slide Number Placeholder 2"/>
          <p:cNvSpPr>
            <a:spLocks noGrp="1"/>
          </p:cNvSpPr>
          <p:nvPr>
            <p:ph type="sldNum" sz="quarter" idx="12"/>
          </p:nvPr>
        </p:nvSpPr>
        <p:spPr/>
        <p:txBody>
          <a:bodyPr/>
          <a:lstStyle/>
          <a:p>
            <a:fld id="{FC733198-011E-4E74-9CBE-D2138561C345}" type="slidenum">
              <a:rPr lang="en-US" smtClean="0">
                <a:solidFill>
                  <a:prstClr val="black"/>
                </a:solidFill>
              </a:rPr>
              <a:pPr/>
              <a:t>222</a:t>
            </a:fld>
            <a:endParaRPr lang="en-US">
              <a:solidFill>
                <a:prstClr val="black"/>
              </a:solidFill>
            </a:endParaRPr>
          </a:p>
        </p:txBody>
      </p:sp>
    </p:spTree>
    <p:extLst>
      <p:ext uri="{BB962C8B-B14F-4D97-AF65-F5344CB8AC3E}">
        <p14:creationId xmlns:p14="http://schemas.microsoft.com/office/powerpoint/2010/main" val="2309418326"/>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83167" y="1457325"/>
            <a:ext cx="10689166" cy="5093841"/>
            <a:chOff x="-190515" y="1457325"/>
            <a:chExt cx="10689166" cy="5093841"/>
          </a:xfrm>
        </p:grpSpPr>
        <p:graphicFrame>
          <p:nvGraphicFramePr>
            <p:cNvPr id="4" name="Object 3"/>
            <p:cNvGraphicFramePr>
              <a:graphicFrameLocks noChangeAspect="1"/>
            </p:cNvGraphicFramePr>
            <p:nvPr>
              <p:extLst>
                <p:ext uri="{D42A27DB-BD31-4B8C-83A1-F6EECF244321}">
                  <p14:modId xmlns:p14="http://schemas.microsoft.com/office/powerpoint/2010/main" val="3926109260"/>
                </p:ext>
              </p:extLst>
            </p:nvPr>
          </p:nvGraphicFramePr>
          <p:xfrm>
            <a:off x="1409156" y="1457325"/>
            <a:ext cx="2511425" cy="2373313"/>
          </p:xfrm>
          <a:graphic>
            <a:graphicData uri="http://schemas.openxmlformats.org/presentationml/2006/ole">
              <mc:AlternateContent xmlns:mc="http://schemas.openxmlformats.org/markup-compatibility/2006">
                <mc:Choice xmlns:v="urn:schemas-microsoft-com:vml" Requires="v">
                  <p:oleObj spid="_x0000_s102417" name="Equation" r:id="rId4" imgW="838080" imgH="914400" progId="Equation.DSMT4">
                    <p:embed/>
                  </p:oleObj>
                </mc:Choice>
                <mc:Fallback>
                  <p:oleObj name="Equation" r:id="rId4" imgW="838080" imgH="914400" progId="Equation.DSMT4">
                    <p:embed/>
                    <p:pic>
                      <p:nvPicPr>
                        <p:cNvPr id="0" name=""/>
                        <p:cNvPicPr/>
                        <p:nvPr/>
                      </p:nvPicPr>
                      <p:blipFill>
                        <a:blip r:embed="rId5"/>
                        <a:stretch>
                          <a:fillRect/>
                        </a:stretch>
                      </p:blipFill>
                      <p:spPr>
                        <a:xfrm>
                          <a:off x="1409156" y="1457325"/>
                          <a:ext cx="2511425" cy="2373313"/>
                        </a:xfrm>
                        <a:prstGeom prst="rect">
                          <a:avLst/>
                        </a:prstGeom>
                      </p:spPr>
                    </p:pic>
                  </p:oleObj>
                </mc:Fallback>
              </mc:AlternateContent>
            </a:graphicData>
          </a:graphic>
        </p:graphicFrame>
        <p:sp>
          <p:nvSpPr>
            <p:cNvPr id="6" name="TextBox 5"/>
            <p:cNvSpPr txBox="1"/>
            <p:nvPr/>
          </p:nvSpPr>
          <p:spPr>
            <a:xfrm>
              <a:off x="-190515" y="3873510"/>
              <a:ext cx="10689166" cy="2677656"/>
            </a:xfrm>
            <a:prstGeom prst="rect">
              <a:avLst/>
            </a:prstGeom>
            <a:noFill/>
          </p:spPr>
          <p:txBody>
            <a:bodyPr wrap="square" rtlCol="0">
              <a:spAutoFit/>
            </a:bodyPr>
            <a:lstStyle/>
            <a:p>
              <a:pPr>
                <a:lnSpc>
                  <a:spcPct val="200000"/>
                </a:lnSpc>
              </a:pPr>
              <a:r>
                <a:rPr lang="en-US" sz="2800" dirty="0" smtClean="0">
                  <a:solidFill>
                    <a:prstClr val="black"/>
                  </a:solidFill>
                  <a:latin typeface="Arial"/>
                  <a:cs typeface="Arial"/>
                </a:rPr>
                <a:t>Each term in the inverse series that inverts</a:t>
              </a:r>
            </a:p>
            <a:p>
              <a:pPr>
                <a:lnSpc>
                  <a:spcPct val="200000"/>
                </a:lnSpc>
              </a:pPr>
              <a:r>
                <a:rPr lang="en-US" sz="2800" dirty="0" smtClean="0">
                  <a:solidFill>
                    <a:prstClr val="black"/>
                  </a:solidFill>
                  <a:latin typeface="Arial"/>
                  <a:cs typeface="Arial"/>
                </a:rPr>
                <a:t>                                     for  </a:t>
              </a:r>
            </a:p>
            <a:p>
              <a:pPr>
                <a:lnSpc>
                  <a:spcPct val="200000"/>
                </a:lnSpc>
              </a:pPr>
              <a:r>
                <a:rPr lang="en-US" sz="2800" dirty="0" smtClean="0">
                  <a:solidFill>
                    <a:prstClr val="black"/>
                  </a:solidFill>
                  <a:latin typeface="Arial"/>
                  <a:cs typeface="Arial"/>
                </a:rPr>
                <a:t>is computed directly in terms of </a:t>
              </a:r>
              <a:r>
                <a:rPr lang="en-US" sz="2800" u="sng" dirty="0" smtClean="0">
                  <a:solidFill>
                    <a:prstClr val="black"/>
                  </a:solidFill>
                  <a:latin typeface="Arial"/>
                  <a:cs typeface="Arial"/>
                </a:rPr>
                <a:t>S</a:t>
              </a:r>
              <a:r>
                <a:rPr lang="en-US" sz="2800" dirty="0" smtClean="0">
                  <a:solidFill>
                    <a:prstClr val="black"/>
                  </a:solidFill>
                  <a:latin typeface="Arial"/>
                  <a:cs typeface="Arial"/>
                </a:rPr>
                <a:t> and </a:t>
              </a:r>
              <a:r>
                <a:rPr lang="en-US" sz="2800" u="sng" dirty="0" smtClean="0">
                  <a:solidFill>
                    <a:prstClr val="black"/>
                  </a:solidFill>
                  <a:latin typeface="Arial"/>
                  <a:cs typeface="Arial"/>
                </a:rPr>
                <a:t>a</a:t>
              </a:r>
              <a:r>
                <a:rPr lang="en-US" sz="2800" dirty="0" smtClean="0">
                  <a:solidFill>
                    <a:prstClr val="black"/>
                  </a:solidFill>
                  <a:latin typeface="Arial"/>
                  <a:cs typeface="Arial"/>
                </a:rPr>
                <a:t>.</a:t>
              </a:r>
            </a:p>
          </p:txBody>
        </p:sp>
        <p:graphicFrame>
          <p:nvGraphicFramePr>
            <p:cNvPr id="7" name="Object 6"/>
            <p:cNvGraphicFramePr>
              <a:graphicFrameLocks noChangeAspect="1"/>
            </p:cNvGraphicFramePr>
            <p:nvPr>
              <p:extLst>
                <p:ext uri="{D42A27DB-BD31-4B8C-83A1-F6EECF244321}">
                  <p14:modId xmlns:p14="http://schemas.microsoft.com/office/powerpoint/2010/main" val="2313731395"/>
                </p:ext>
              </p:extLst>
            </p:nvPr>
          </p:nvGraphicFramePr>
          <p:xfrm>
            <a:off x="-165644" y="4912799"/>
            <a:ext cx="3700469" cy="911225"/>
          </p:xfrm>
          <a:graphic>
            <a:graphicData uri="http://schemas.openxmlformats.org/presentationml/2006/ole">
              <mc:AlternateContent xmlns:mc="http://schemas.openxmlformats.org/markup-compatibility/2006">
                <mc:Choice xmlns:v="urn:schemas-microsoft-com:vml" Requires="v">
                  <p:oleObj spid="_x0000_s102418" name="Equation" r:id="rId6" imgW="1460500" imgH="393700" progId="Equation.DSMT4">
                    <p:embed/>
                  </p:oleObj>
                </mc:Choice>
                <mc:Fallback>
                  <p:oleObj name="Equation" r:id="rId6" imgW="1460500" imgH="393700" progId="Equation.DSMT4">
                    <p:embed/>
                    <p:pic>
                      <p:nvPicPr>
                        <p:cNvPr id="0" name=""/>
                        <p:cNvPicPr/>
                        <p:nvPr/>
                      </p:nvPicPr>
                      <p:blipFill>
                        <a:blip r:embed="rId7"/>
                        <a:stretch>
                          <a:fillRect/>
                        </a:stretch>
                      </p:blipFill>
                      <p:spPr>
                        <a:xfrm>
                          <a:off x="-165644" y="4912799"/>
                          <a:ext cx="3700469" cy="911225"/>
                        </a:xfrm>
                        <a:prstGeom prst="rect">
                          <a:avLst/>
                        </a:prstGeom>
                      </p:spPr>
                    </p:pic>
                  </p:oleObj>
                </mc:Fallback>
              </mc:AlternateContent>
            </a:graphicData>
          </a:graphic>
        </p:graphicFrame>
      </p:grpSp>
      <p:graphicFrame>
        <p:nvGraphicFramePr>
          <p:cNvPr id="8" name="Object 7"/>
          <p:cNvGraphicFramePr>
            <a:graphicFrameLocks noChangeAspect="1"/>
          </p:cNvGraphicFramePr>
          <p:nvPr>
            <p:extLst>
              <p:ext uri="{D42A27DB-BD31-4B8C-83A1-F6EECF244321}">
                <p14:modId xmlns:p14="http://schemas.microsoft.com/office/powerpoint/2010/main" val="3925782916"/>
              </p:ext>
            </p:extLst>
          </p:nvPr>
        </p:nvGraphicFramePr>
        <p:xfrm>
          <a:off x="5091113" y="5174238"/>
          <a:ext cx="288925" cy="293687"/>
        </p:xfrm>
        <a:graphic>
          <a:graphicData uri="http://schemas.openxmlformats.org/presentationml/2006/ole">
            <mc:AlternateContent xmlns:mc="http://schemas.openxmlformats.org/markup-compatibility/2006">
              <mc:Choice xmlns:v="urn:schemas-microsoft-com:vml" Requires="v">
                <p:oleObj spid="_x0000_s102419" name="Equation" r:id="rId8" imgW="114120" imgH="126720" progId="Equation.DSMT4">
                  <p:embed/>
                </p:oleObj>
              </mc:Choice>
              <mc:Fallback>
                <p:oleObj name="Equation" r:id="rId8" imgW="114120" imgH="126720" progId="Equation.DSMT4">
                  <p:embed/>
                  <p:pic>
                    <p:nvPicPr>
                      <p:cNvPr id="0" name=""/>
                      <p:cNvPicPr/>
                      <p:nvPr/>
                    </p:nvPicPr>
                    <p:blipFill>
                      <a:blip r:embed="rId9"/>
                      <a:stretch>
                        <a:fillRect/>
                      </a:stretch>
                    </p:blipFill>
                    <p:spPr>
                      <a:xfrm>
                        <a:off x="5091113" y="5174238"/>
                        <a:ext cx="288925" cy="293687"/>
                      </a:xfrm>
                      <a:prstGeom prst="rect">
                        <a:avLst/>
                      </a:prstGeom>
                    </p:spPr>
                  </p:pic>
                </p:oleObj>
              </mc:Fallback>
            </mc:AlternateContent>
          </a:graphicData>
        </a:graphic>
      </p:graphicFrame>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223</a:t>
            </a:fld>
            <a:endParaRPr lang="en-US">
              <a:solidFill>
                <a:prstClr val="black"/>
              </a:solidFill>
            </a:endParaRPr>
          </a:p>
        </p:txBody>
      </p:sp>
    </p:spTree>
    <p:extLst>
      <p:ext uri="{BB962C8B-B14F-4D97-AF65-F5344CB8AC3E}">
        <p14:creationId xmlns:p14="http://schemas.microsoft.com/office/powerpoint/2010/main" val="2387393121"/>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9307" y="704334"/>
            <a:ext cx="8567119" cy="523220"/>
          </a:xfrm>
          <a:prstGeom prst="rect">
            <a:avLst/>
          </a:prstGeom>
        </p:spPr>
        <p:txBody>
          <a:bodyPr wrap="none">
            <a:spAutoFit/>
          </a:bodyPr>
          <a:lstStyle/>
          <a:p>
            <a:r>
              <a:rPr lang="en-US" sz="2800" dirty="0">
                <a:solidFill>
                  <a:prstClr val="black"/>
                </a:solidFill>
                <a:latin typeface="Arial"/>
                <a:cs typeface="Arial"/>
              </a:rPr>
              <a:t>When we consider the generalized Geometric Series</a:t>
            </a:r>
          </a:p>
        </p:txBody>
      </p:sp>
      <p:graphicFrame>
        <p:nvGraphicFramePr>
          <p:cNvPr id="5" name="Object 4"/>
          <p:cNvGraphicFramePr>
            <a:graphicFrameLocks noChangeAspect="1"/>
          </p:cNvGraphicFramePr>
          <p:nvPr>
            <p:extLst>
              <p:ext uri="{D42A27DB-BD31-4B8C-83A1-F6EECF244321}">
                <p14:modId xmlns:p14="http://schemas.microsoft.com/office/powerpoint/2010/main" val="1412380186"/>
              </p:ext>
            </p:extLst>
          </p:nvPr>
        </p:nvGraphicFramePr>
        <p:xfrm>
          <a:off x="1389063" y="1647299"/>
          <a:ext cx="6615113" cy="1438275"/>
        </p:xfrm>
        <a:graphic>
          <a:graphicData uri="http://schemas.openxmlformats.org/presentationml/2006/ole">
            <mc:AlternateContent xmlns:mc="http://schemas.openxmlformats.org/markup-compatibility/2006">
              <mc:Choice xmlns:v="urn:schemas-microsoft-com:vml" Requires="v">
                <p:oleObj spid="_x0000_s103441" name="Equation" r:id="rId4" imgW="2108200" imgH="533400" progId="Equation.DSMT4">
                  <p:embed/>
                </p:oleObj>
              </mc:Choice>
              <mc:Fallback>
                <p:oleObj name="Equation" r:id="rId4" imgW="2108200" imgH="533400" progId="Equation.DSMT4">
                  <p:embed/>
                  <p:pic>
                    <p:nvPicPr>
                      <p:cNvPr id="0" name=""/>
                      <p:cNvPicPr/>
                      <p:nvPr/>
                    </p:nvPicPr>
                    <p:blipFill>
                      <a:blip r:embed="rId5"/>
                      <a:stretch>
                        <a:fillRect/>
                      </a:stretch>
                    </p:blipFill>
                    <p:spPr>
                      <a:xfrm>
                        <a:off x="1389063" y="1647299"/>
                        <a:ext cx="6615113" cy="1438275"/>
                      </a:xfrm>
                      <a:prstGeom prst="rect">
                        <a:avLst/>
                      </a:prstGeom>
                    </p:spPr>
                  </p:pic>
                </p:oleObj>
              </mc:Fallback>
            </mc:AlternateContent>
          </a:graphicData>
        </a:graphic>
      </p:graphicFrame>
      <p:sp>
        <p:nvSpPr>
          <p:cNvPr id="6" name="Rectangle 5"/>
          <p:cNvSpPr/>
          <p:nvPr/>
        </p:nvSpPr>
        <p:spPr>
          <a:xfrm>
            <a:off x="769307" y="3396736"/>
            <a:ext cx="5333361" cy="523220"/>
          </a:xfrm>
          <a:prstGeom prst="rect">
            <a:avLst/>
          </a:prstGeom>
        </p:spPr>
        <p:txBody>
          <a:bodyPr wrap="none">
            <a:spAutoFit/>
          </a:bodyPr>
          <a:lstStyle/>
          <a:p>
            <a:r>
              <a:rPr lang="en-US" sz="2800" dirty="0" smtClean="0">
                <a:solidFill>
                  <a:prstClr val="black"/>
                </a:solidFill>
                <a:latin typeface="Arial"/>
                <a:cs typeface="Arial"/>
              </a:rPr>
              <a:t>the inverse Geometric Series for </a:t>
            </a:r>
            <a:endParaRPr lang="en-US" sz="2800" dirty="0">
              <a:solidFill>
                <a:prstClr val="black"/>
              </a:solidFill>
              <a:latin typeface="Arial"/>
              <a:cs typeface="Arial"/>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3496103028"/>
              </p:ext>
            </p:extLst>
          </p:nvPr>
        </p:nvGraphicFramePr>
        <p:xfrm>
          <a:off x="1981200" y="4271964"/>
          <a:ext cx="5430838" cy="547687"/>
        </p:xfrm>
        <a:graphic>
          <a:graphicData uri="http://schemas.openxmlformats.org/presentationml/2006/ole">
            <mc:AlternateContent xmlns:mc="http://schemas.openxmlformats.org/markup-compatibility/2006">
              <mc:Choice xmlns:v="urn:schemas-microsoft-com:vml" Requires="v">
                <p:oleObj spid="_x0000_s103442" name="Equation" r:id="rId6" imgW="1701800" imgH="203200" progId="Equation.DSMT4">
                  <p:embed/>
                </p:oleObj>
              </mc:Choice>
              <mc:Fallback>
                <p:oleObj name="Equation" r:id="rId6" imgW="1701800" imgH="203200" progId="Equation.DSMT4">
                  <p:embed/>
                  <p:pic>
                    <p:nvPicPr>
                      <p:cNvPr id="0" name=""/>
                      <p:cNvPicPr/>
                      <p:nvPr/>
                    </p:nvPicPr>
                    <p:blipFill>
                      <a:blip r:embed="rId7"/>
                      <a:stretch>
                        <a:fillRect/>
                      </a:stretch>
                    </p:blipFill>
                    <p:spPr>
                      <a:xfrm>
                        <a:off x="1981200" y="4271964"/>
                        <a:ext cx="5430838" cy="547687"/>
                      </a:xfrm>
                      <a:prstGeom prst="rect">
                        <a:avLst/>
                      </a:prstGeom>
                    </p:spPr>
                  </p:pic>
                </p:oleObj>
              </mc:Fallback>
            </mc:AlternateContent>
          </a:graphicData>
        </a:graphic>
      </p:graphicFrame>
      <p:sp>
        <p:nvSpPr>
          <p:cNvPr id="10" name="Rectangle 9"/>
          <p:cNvSpPr/>
          <p:nvPr/>
        </p:nvSpPr>
        <p:spPr>
          <a:xfrm>
            <a:off x="769307" y="5305970"/>
            <a:ext cx="10021460" cy="954107"/>
          </a:xfrm>
          <a:prstGeom prst="rect">
            <a:avLst/>
          </a:prstGeom>
        </p:spPr>
        <p:txBody>
          <a:bodyPr wrap="square">
            <a:spAutoFit/>
          </a:bodyPr>
          <a:lstStyle/>
          <a:p>
            <a:r>
              <a:rPr lang="en-US" sz="2800" dirty="0" smtClean="0">
                <a:solidFill>
                  <a:prstClr val="black"/>
                </a:solidFill>
                <a:latin typeface="Arial"/>
                <a:cs typeface="Arial"/>
              </a:rPr>
              <a:t>where each term is computed directly in terms of a (‘G</a:t>
            </a:r>
            <a:r>
              <a:rPr lang="en-US" sz="2800" baseline="-25000" dirty="0" smtClean="0">
                <a:solidFill>
                  <a:prstClr val="black"/>
                </a:solidFill>
                <a:latin typeface="Arial"/>
                <a:cs typeface="Arial"/>
              </a:rPr>
              <a:t>0</a:t>
            </a:r>
            <a:r>
              <a:rPr lang="en-US" sz="2800" dirty="0" smtClean="0">
                <a:solidFill>
                  <a:prstClr val="black"/>
                </a:solidFill>
                <a:latin typeface="Arial"/>
                <a:cs typeface="Arial"/>
              </a:rPr>
              <a:t>’) and S (‘    ’ the recorded data).</a:t>
            </a:r>
            <a:endParaRPr lang="en-US" sz="2800" dirty="0">
              <a:solidFill>
                <a:prstClr val="black"/>
              </a:solidFill>
              <a:latin typeface="Arial"/>
              <a:cs typeface="Arial"/>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2345470922"/>
              </p:ext>
            </p:extLst>
          </p:nvPr>
        </p:nvGraphicFramePr>
        <p:xfrm>
          <a:off x="1411429" y="5727844"/>
          <a:ext cx="479136" cy="479136"/>
        </p:xfrm>
        <a:graphic>
          <a:graphicData uri="http://schemas.openxmlformats.org/presentationml/2006/ole">
            <mc:AlternateContent xmlns:mc="http://schemas.openxmlformats.org/markup-compatibility/2006">
              <mc:Choice xmlns:v="urn:schemas-microsoft-com:vml" Requires="v">
                <p:oleObj spid="_x0000_s103443" name="Equation" r:id="rId8" imgW="203200" imgH="203200" progId="Equation.DSMT4">
                  <p:embed/>
                </p:oleObj>
              </mc:Choice>
              <mc:Fallback>
                <p:oleObj name="Equation" r:id="rId8" imgW="203200" imgH="203200" progId="Equation.DSMT4">
                  <p:embed/>
                  <p:pic>
                    <p:nvPicPr>
                      <p:cNvPr id="0" name=""/>
                      <p:cNvPicPr/>
                      <p:nvPr/>
                    </p:nvPicPr>
                    <p:blipFill>
                      <a:blip r:embed="rId9"/>
                      <a:stretch>
                        <a:fillRect/>
                      </a:stretch>
                    </p:blipFill>
                    <p:spPr>
                      <a:xfrm>
                        <a:off x="1411429" y="5727844"/>
                        <a:ext cx="479136" cy="479136"/>
                      </a:xfrm>
                      <a:prstGeom prst="rect">
                        <a:avLst/>
                      </a:prstGeom>
                    </p:spPr>
                  </p:pic>
                </p:oleObj>
              </mc:Fallback>
            </mc:AlternateContent>
          </a:graphicData>
        </a:graphic>
      </p:graphicFrame>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224</a:t>
            </a:fld>
            <a:endParaRPr lang="en-US">
              <a:solidFill>
                <a:prstClr val="black"/>
              </a:solidFill>
            </a:endParaRPr>
          </a:p>
        </p:txBody>
      </p:sp>
    </p:spTree>
    <p:extLst>
      <p:ext uri="{BB962C8B-B14F-4D97-AF65-F5344CB8AC3E}">
        <p14:creationId xmlns:p14="http://schemas.microsoft.com/office/powerpoint/2010/main" val="137896168"/>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en-US" sz="2800" dirty="0" smtClean="0"/>
              <a:t>The </a:t>
            </a:r>
            <a:r>
              <a:rPr lang="en-US" sz="2800" i="1" dirty="0" smtClean="0"/>
              <a:t>r</a:t>
            </a:r>
            <a:r>
              <a:rPr lang="en-US" sz="2800" i="1" baseline="-25000" dirty="0" smtClean="0"/>
              <a:t>1</a:t>
            </a:r>
            <a:r>
              <a:rPr lang="en-US" sz="2800" i="1" dirty="0" smtClean="0"/>
              <a:t>, r</a:t>
            </a:r>
            <a:r>
              <a:rPr lang="en-US" sz="2800" i="1" baseline="-25000" dirty="0" smtClean="0"/>
              <a:t>2</a:t>
            </a:r>
            <a:r>
              <a:rPr lang="en-US" sz="2800" dirty="0" smtClean="0"/>
              <a:t>, … equations generalize</a:t>
            </a:r>
            <a:endParaRPr lang="en-US" sz="2800" dirty="0"/>
          </a:p>
        </p:txBody>
      </p:sp>
      <p:graphicFrame>
        <p:nvGraphicFramePr>
          <p:cNvPr id="5" name="Object 4"/>
          <p:cNvGraphicFramePr>
            <a:graphicFrameLocks noChangeAspect="1"/>
          </p:cNvGraphicFramePr>
          <p:nvPr>
            <p:extLst>
              <p:ext uri="{D42A27DB-BD31-4B8C-83A1-F6EECF244321}">
                <p14:modId xmlns:p14="http://schemas.microsoft.com/office/powerpoint/2010/main" val="392694558"/>
              </p:ext>
            </p:extLst>
          </p:nvPr>
        </p:nvGraphicFramePr>
        <p:xfrm>
          <a:off x="1029302" y="4092411"/>
          <a:ext cx="8188326" cy="1709737"/>
        </p:xfrm>
        <a:graphic>
          <a:graphicData uri="http://schemas.openxmlformats.org/presentationml/2006/ole">
            <mc:AlternateContent xmlns:mc="http://schemas.openxmlformats.org/markup-compatibility/2006">
              <mc:Choice xmlns:v="urn:schemas-microsoft-com:vml" Requires="v">
                <p:oleObj spid="_x0000_s104460" name="Equation" r:id="rId4" imgW="3327120" imgH="685800" progId="Equation.DSMT4">
                  <p:embed/>
                </p:oleObj>
              </mc:Choice>
              <mc:Fallback>
                <p:oleObj name="Equation" r:id="rId4" imgW="3327120" imgH="685800" progId="Equation.DSMT4">
                  <p:embed/>
                  <p:pic>
                    <p:nvPicPr>
                      <p:cNvPr id="0" name=""/>
                      <p:cNvPicPr/>
                      <p:nvPr/>
                    </p:nvPicPr>
                    <p:blipFill>
                      <a:blip r:embed="rId5"/>
                      <a:stretch>
                        <a:fillRect/>
                      </a:stretch>
                    </p:blipFill>
                    <p:spPr>
                      <a:xfrm>
                        <a:off x="1029302" y="4092411"/>
                        <a:ext cx="8188326" cy="1709737"/>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584003986"/>
              </p:ext>
            </p:extLst>
          </p:nvPr>
        </p:nvGraphicFramePr>
        <p:xfrm>
          <a:off x="1709889" y="2326495"/>
          <a:ext cx="4386112" cy="1482725"/>
        </p:xfrm>
        <a:graphic>
          <a:graphicData uri="http://schemas.openxmlformats.org/presentationml/2006/ole">
            <mc:AlternateContent xmlns:mc="http://schemas.openxmlformats.org/markup-compatibility/2006">
              <mc:Choice xmlns:v="urn:schemas-microsoft-com:vml" Requires="v">
                <p:oleObj spid="_x0000_s104461" name="Equation" r:id="rId6" imgW="1689100" imgH="571500" progId="Equation.DSMT4">
                  <p:embed/>
                </p:oleObj>
              </mc:Choice>
              <mc:Fallback>
                <p:oleObj name="Equation" r:id="rId6" imgW="1689100" imgH="571500" progId="Equation.DSMT4">
                  <p:embed/>
                  <p:pic>
                    <p:nvPicPr>
                      <p:cNvPr id="0" name=""/>
                      <p:cNvPicPr/>
                      <p:nvPr/>
                    </p:nvPicPr>
                    <p:blipFill>
                      <a:blip r:embed="rId7"/>
                      <a:stretch>
                        <a:fillRect/>
                      </a:stretch>
                    </p:blipFill>
                    <p:spPr>
                      <a:xfrm>
                        <a:off x="1709889" y="2326495"/>
                        <a:ext cx="4386112" cy="1482725"/>
                      </a:xfrm>
                      <a:prstGeom prst="rect">
                        <a:avLst/>
                      </a:prstGeom>
                    </p:spPr>
                  </p:pic>
                </p:oleObj>
              </mc:Fallback>
            </mc:AlternateContent>
          </a:graphicData>
        </a:graphic>
      </p:graphicFrame>
      <p:sp>
        <p:nvSpPr>
          <p:cNvPr id="4" name="Slide Number Placeholder 3"/>
          <p:cNvSpPr>
            <a:spLocks noGrp="1"/>
          </p:cNvSpPr>
          <p:nvPr>
            <p:ph type="sldNum" sz="quarter" idx="12"/>
          </p:nvPr>
        </p:nvSpPr>
        <p:spPr/>
        <p:txBody>
          <a:bodyPr/>
          <a:lstStyle/>
          <a:p>
            <a:fld id="{FC733198-011E-4E74-9CBE-D2138561C345}" type="slidenum">
              <a:rPr lang="en-US" smtClean="0">
                <a:solidFill>
                  <a:prstClr val="black"/>
                </a:solidFill>
              </a:rPr>
              <a:pPr/>
              <a:t>225</a:t>
            </a:fld>
            <a:endParaRPr lang="en-US">
              <a:solidFill>
                <a:prstClr val="black"/>
              </a:solidFill>
            </a:endParaRPr>
          </a:p>
        </p:txBody>
      </p:sp>
    </p:spTree>
    <p:extLst>
      <p:ext uri="{BB962C8B-B14F-4D97-AF65-F5344CB8AC3E}">
        <p14:creationId xmlns:p14="http://schemas.microsoft.com/office/powerpoint/2010/main" val="2820234335"/>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931334" y="2019295"/>
            <a:ext cx="10181166" cy="3288079"/>
          </a:xfrm>
          <a:prstGeom prst="rect">
            <a:avLst/>
          </a:prstGeom>
        </p:spPr>
        <p:txBody>
          <a:bodyPr wrap="square">
            <a:spAutoFit/>
          </a:bodyPr>
          <a:lstStyle/>
          <a:p>
            <a:pPr marL="457200" indent="-457200">
              <a:lnSpc>
                <a:spcPct val="150000"/>
              </a:lnSpc>
              <a:buFont typeface="Arial"/>
              <a:buChar char="•"/>
            </a:pPr>
            <a:r>
              <a:rPr lang="en-US" sz="2800" dirty="0">
                <a:solidFill>
                  <a:prstClr val="black"/>
                </a:solidFill>
                <a:latin typeface="Arial"/>
                <a:cs typeface="Arial"/>
              </a:rPr>
              <a:t>Hence, the inverse scattering series is not only the only direct multidimensional inverse seismic solution, in addition, every term in the solution is directly computed in terms of </a:t>
            </a:r>
            <a:r>
              <a:rPr lang="en-US" sz="2800" u="sng" dirty="0">
                <a:solidFill>
                  <a:prstClr val="black"/>
                </a:solidFill>
                <a:latin typeface="Arial"/>
                <a:cs typeface="Arial"/>
              </a:rPr>
              <a:t>a single unchanged reference </a:t>
            </a:r>
            <a:r>
              <a:rPr lang="en-US" sz="2800" dirty="0">
                <a:solidFill>
                  <a:prstClr val="black"/>
                </a:solidFill>
                <a:latin typeface="Arial"/>
                <a:cs typeface="Arial"/>
              </a:rPr>
              <a:t>and the recorded reflection data.</a:t>
            </a:r>
          </a:p>
        </p:txBody>
      </p:sp>
      <p:sp>
        <p:nvSpPr>
          <p:cNvPr id="5" name="Slide Number Placeholder 4"/>
          <p:cNvSpPr>
            <a:spLocks noGrp="1"/>
          </p:cNvSpPr>
          <p:nvPr>
            <p:ph type="sldNum" sz="quarter" idx="12"/>
          </p:nvPr>
        </p:nvSpPr>
        <p:spPr/>
        <p:txBody>
          <a:bodyPr/>
          <a:lstStyle/>
          <a:p>
            <a:fld id="{FC733198-011E-4E74-9CBE-D2138561C345}" type="slidenum">
              <a:rPr lang="en-US" smtClean="0">
                <a:solidFill>
                  <a:prstClr val="black"/>
                </a:solidFill>
              </a:rPr>
              <a:pPr/>
              <a:t>226</a:t>
            </a:fld>
            <a:endParaRPr lang="en-US">
              <a:solidFill>
                <a:prstClr val="black"/>
              </a:solidFill>
            </a:endParaRPr>
          </a:p>
        </p:txBody>
      </p:sp>
    </p:spTree>
    <p:extLst>
      <p:ext uri="{BB962C8B-B14F-4D97-AF65-F5344CB8AC3E}">
        <p14:creationId xmlns:p14="http://schemas.microsoft.com/office/powerpoint/2010/main" val="3321247126"/>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 Forward and Direct </a:t>
            </a:r>
            <a:r>
              <a:rPr lang="en-US" dirty="0" smtClean="0"/>
              <a:t>Inverse</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867831639"/>
              </p:ext>
            </p:extLst>
          </p:nvPr>
        </p:nvGraphicFramePr>
        <p:xfrm>
          <a:off x="1094317" y="1557342"/>
          <a:ext cx="3625849" cy="549275"/>
        </p:xfrm>
        <a:graphic>
          <a:graphicData uri="http://schemas.openxmlformats.org/presentationml/2006/ole">
            <mc:AlternateContent xmlns:mc="http://schemas.openxmlformats.org/markup-compatibility/2006">
              <mc:Choice xmlns:v="urn:schemas-microsoft-com:vml" Requires="v">
                <p:oleObj spid="_x0000_s105494" name="Equation" r:id="rId4" imgW="1384300" imgH="203200" progId="Equation.DSMT4">
                  <p:embed/>
                </p:oleObj>
              </mc:Choice>
              <mc:Fallback>
                <p:oleObj name="Equation" r:id="rId4" imgW="1384300" imgH="203200" progId="Equation.DSMT4">
                  <p:embed/>
                  <p:pic>
                    <p:nvPicPr>
                      <p:cNvPr id="0" name=""/>
                      <p:cNvPicPr/>
                      <p:nvPr/>
                    </p:nvPicPr>
                    <p:blipFill>
                      <a:blip r:embed="rId5"/>
                      <a:stretch>
                        <a:fillRect/>
                      </a:stretch>
                    </p:blipFill>
                    <p:spPr>
                      <a:xfrm>
                        <a:off x="1094317" y="1557342"/>
                        <a:ext cx="3625849" cy="549275"/>
                      </a:xfrm>
                      <a:prstGeom prst="rect">
                        <a:avLst/>
                      </a:prstGeom>
                    </p:spPr>
                  </p:pic>
                </p:oleObj>
              </mc:Fallback>
            </mc:AlternateContent>
          </a:graphicData>
        </a:graphic>
      </p:graphicFrame>
      <p:sp>
        <p:nvSpPr>
          <p:cNvPr id="6" name="Rectangle 5"/>
          <p:cNvSpPr/>
          <p:nvPr/>
        </p:nvSpPr>
        <p:spPr>
          <a:xfrm>
            <a:off x="993653" y="4934833"/>
            <a:ext cx="9024025" cy="1349087"/>
          </a:xfrm>
          <a:prstGeom prst="rect">
            <a:avLst/>
          </a:prstGeom>
        </p:spPr>
        <p:txBody>
          <a:bodyPr wrap="none">
            <a:spAutoFit/>
          </a:bodyPr>
          <a:lstStyle/>
          <a:p>
            <a:pPr>
              <a:lnSpc>
                <a:spcPct val="150000"/>
              </a:lnSpc>
            </a:pPr>
            <a:r>
              <a:rPr lang="en-US" altLang="zh-CN" sz="2800" dirty="0" smtClean="0">
                <a:solidFill>
                  <a:srgbClr val="0000FF"/>
                </a:solidFill>
                <a:latin typeface="Arial"/>
                <a:cs typeface="Arial"/>
              </a:rPr>
              <a:t>(2)</a:t>
            </a:r>
            <a:r>
              <a:rPr lang="zh-CN" altLang="en-US" sz="2800" dirty="0" smtClean="0">
                <a:solidFill>
                  <a:srgbClr val="0000FF"/>
                </a:solidFill>
                <a:latin typeface="Arial"/>
                <a:cs typeface="Arial"/>
              </a:rPr>
              <a:t> </a:t>
            </a:r>
            <a:r>
              <a:rPr lang="en-US" altLang="zh-CN" sz="2800" dirty="0" smtClean="0">
                <a:solidFill>
                  <a:srgbClr val="0000FF"/>
                </a:solidFill>
                <a:latin typeface="Arial"/>
                <a:cs typeface="Arial"/>
              </a:rPr>
              <a:t>                                               is</a:t>
            </a:r>
            <a:r>
              <a:rPr lang="zh-CN" altLang="en-US" sz="2800" dirty="0" smtClean="0">
                <a:solidFill>
                  <a:srgbClr val="0000FF"/>
                </a:solidFill>
                <a:latin typeface="Arial"/>
                <a:cs typeface="Arial"/>
              </a:rPr>
              <a:t> </a:t>
            </a:r>
            <a:r>
              <a:rPr lang="en-US" altLang="zh-CN" sz="2800" dirty="0" smtClean="0">
                <a:solidFill>
                  <a:srgbClr val="0000FF"/>
                </a:solidFill>
                <a:latin typeface="Arial"/>
                <a:cs typeface="Arial"/>
              </a:rPr>
              <a:t>the</a:t>
            </a:r>
            <a:r>
              <a:rPr lang="zh-CN" altLang="en-US" sz="2800" dirty="0" smtClean="0">
                <a:solidFill>
                  <a:srgbClr val="0000FF"/>
                </a:solidFill>
                <a:latin typeface="Arial"/>
                <a:cs typeface="Arial"/>
              </a:rPr>
              <a:t> </a:t>
            </a:r>
            <a:r>
              <a:rPr lang="en-US" altLang="zh-CN" sz="2800" dirty="0" smtClean="0">
                <a:solidFill>
                  <a:srgbClr val="0000FF"/>
                </a:solidFill>
                <a:latin typeface="Arial"/>
                <a:cs typeface="Arial"/>
              </a:rPr>
              <a:t>forward</a:t>
            </a:r>
            <a:r>
              <a:rPr lang="zh-CN" altLang="en-US" sz="2800" dirty="0" smtClean="0">
                <a:solidFill>
                  <a:srgbClr val="0000FF"/>
                </a:solidFill>
                <a:latin typeface="Arial"/>
                <a:cs typeface="Arial"/>
              </a:rPr>
              <a:t> </a:t>
            </a:r>
            <a:r>
              <a:rPr lang="en-US" altLang="zh-CN" sz="2800" dirty="0" smtClean="0">
                <a:solidFill>
                  <a:srgbClr val="0000FF"/>
                </a:solidFill>
                <a:latin typeface="Arial"/>
                <a:cs typeface="Arial"/>
              </a:rPr>
              <a:t>series;</a:t>
            </a:r>
          </a:p>
          <a:p>
            <a:pPr>
              <a:lnSpc>
                <a:spcPct val="150000"/>
              </a:lnSpc>
            </a:pPr>
            <a:r>
              <a:rPr lang="en-US" altLang="zh-CN" sz="2800" dirty="0" smtClean="0">
                <a:solidFill>
                  <a:srgbClr val="0000FF"/>
                </a:solidFill>
                <a:latin typeface="Arial"/>
                <a:cs typeface="Arial"/>
              </a:rPr>
              <a:t>(3)</a:t>
            </a:r>
            <a:r>
              <a:rPr lang="zh-CN" altLang="en-US" sz="2800" dirty="0" smtClean="0">
                <a:solidFill>
                  <a:srgbClr val="0000FF"/>
                </a:solidFill>
                <a:latin typeface="Arial"/>
                <a:cs typeface="Arial"/>
              </a:rPr>
              <a:t> </a:t>
            </a:r>
            <a:r>
              <a:rPr lang="en-US" altLang="zh-CN" sz="2800" dirty="0" smtClean="0">
                <a:solidFill>
                  <a:srgbClr val="0000FF"/>
                </a:solidFill>
                <a:latin typeface="Arial"/>
                <a:cs typeface="Arial"/>
              </a:rPr>
              <a:t>                                               is</a:t>
            </a:r>
            <a:r>
              <a:rPr lang="zh-CN" altLang="en-US" sz="2800" dirty="0" smtClean="0">
                <a:solidFill>
                  <a:srgbClr val="0000FF"/>
                </a:solidFill>
                <a:latin typeface="Arial"/>
                <a:cs typeface="Arial"/>
              </a:rPr>
              <a:t> </a:t>
            </a:r>
            <a:r>
              <a:rPr lang="en-US" altLang="zh-CN" sz="2800" dirty="0" smtClean="0">
                <a:solidFill>
                  <a:srgbClr val="0000FF"/>
                </a:solidFill>
                <a:latin typeface="Arial"/>
                <a:cs typeface="Arial"/>
              </a:rPr>
              <a:t>the</a:t>
            </a:r>
            <a:r>
              <a:rPr lang="zh-CN" altLang="en-US" sz="2800" dirty="0" smtClean="0">
                <a:solidFill>
                  <a:srgbClr val="0000FF"/>
                </a:solidFill>
                <a:latin typeface="Arial"/>
                <a:cs typeface="Arial"/>
              </a:rPr>
              <a:t> </a:t>
            </a:r>
            <a:r>
              <a:rPr lang="en-US" altLang="zh-CN" sz="2800" dirty="0">
                <a:solidFill>
                  <a:srgbClr val="0000FF"/>
                </a:solidFill>
                <a:latin typeface="Arial"/>
                <a:cs typeface="Arial"/>
              </a:rPr>
              <a:t>i</a:t>
            </a:r>
            <a:r>
              <a:rPr lang="en-US" sz="2800" dirty="0" smtClean="0">
                <a:solidFill>
                  <a:srgbClr val="0000FF"/>
                </a:solidFill>
                <a:latin typeface="Arial"/>
                <a:cs typeface="Arial"/>
              </a:rPr>
              <a:t>nverse series</a:t>
            </a:r>
            <a:r>
              <a:rPr lang="en-US" altLang="zh-CN" sz="2800" dirty="0" smtClean="0">
                <a:solidFill>
                  <a:srgbClr val="0000FF"/>
                </a:solidFill>
                <a:latin typeface="Arial"/>
                <a:cs typeface="Arial"/>
              </a:rPr>
              <a:t>.</a:t>
            </a:r>
            <a:endParaRPr lang="en-US" dirty="0">
              <a:solidFill>
                <a:prstClr val="black"/>
              </a:solidFill>
              <a:latin typeface="Arial"/>
              <a:cs typeface="Arial"/>
            </a:endParaRPr>
          </a:p>
        </p:txBody>
      </p:sp>
      <p:sp>
        <p:nvSpPr>
          <p:cNvPr id="8" name="Rectangle 7"/>
          <p:cNvSpPr/>
          <p:nvPr/>
        </p:nvSpPr>
        <p:spPr>
          <a:xfrm>
            <a:off x="1026430" y="4156815"/>
            <a:ext cx="7512372" cy="492443"/>
          </a:xfrm>
          <a:prstGeom prst="rect">
            <a:avLst/>
          </a:prstGeom>
        </p:spPr>
        <p:txBody>
          <a:bodyPr wrap="none">
            <a:spAutoFit/>
          </a:bodyPr>
          <a:lstStyle/>
          <a:p>
            <a:r>
              <a:rPr lang="en-US" sz="2600" dirty="0" smtClean="0">
                <a:solidFill>
                  <a:prstClr val="black"/>
                </a:solidFill>
                <a:latin typeface="Arial"/>
                <a:cs typeface="Arial"/>
              </a:rPr>
              <a:t>where </a:t>
            </a:r>
            <a:r>
              <a:rPr lang="en-US" sz="2600" i="1" dirty="0" err="1" smtClean="0">
                <a:solidFill>
                  <a:prstClr val="black"/>
                </a:solidFill>
                <a:latin typeface="Arial"/>
                <a:cs typeface="Arial"/>
              </a:rPr>
              <a:t>V</a:t>
            </a:r>
            <a:r>
              <a:rPr lang="en-US" sz="2600" i="1" baseline="-25000" dirty="0" err="1" smtClean="0">
                <a:solidFill>
                  <a:prstClr val="black"/>
                </a:solidFill>
                <a:latin typeface="Arial"/>
                <a:cs typeface="Arial"/>
              </a:rPr>
              <a:t>n</a:t>
            </a:r>
            <a:r>
              <a:rPr lang="en-US" sz="2600" dirty="0" smtClean="0">
                <a:solidFill>
                  <a:prstClr val="black"/>
                </a:solidFill>
                <a:latin typeface="Arial"/>
                <a:cs typeface="Arial"/>
              </a:rPr>
              <a:t> is the portion of </a:t>
            </a:r>
            <a:r>
              <a:rPr lang="en-US" sz="2600" i="1" dirty="0" smtClean="0">
                <a:solidFill>
                  <a:prstClr val="black"/>
                </a:solidFill>
                <a:latin typeface="Arial"/>
                <a:cs typeface="Arial"/>
              </a:rPr>
              <a:t>V</a:t>
            </a:r>
            <a:r>
              <a:rPr lang="en-US" sz="2600" dirty="0" smtClean="0">
                <a:solidFill>
                  <a:prstClr val="black"/>
                </a:solidFill>
                <a:latin typeface="Arial"/>
                <a:cs typeface="Arial"/>
              </a:rPr>
              <a:t>, n-</a:t>
            </a:r>
            <a:r>
              <a:rPr lang="en-US" sz="2600" dirty="0" err="1" smtClean="0">
                <a:solidFill>
                  <a:prstClr val="black"/>
                </a:solidFill>
                <a:latin typeface="Arial"/>
                <a:cs typeface="Arial"/>
              </a:rPr>
              <a:t>th</a:t>
            </a:r>
            <a:r>
              <a:rPr lang="en-US" sz="2600" dirty="0" smtClean="0">
                <a:solidFill>
                  <a:prstClr val="black"/>
                </a:solidFill>
                <a:latin typeface="Arial"/>
                <a:cs typeface="Arial"/>
              </a:rPr>
              <a:t> order in the data</a:t>
            </a:r>
            <a:endParaRPr lang="en-US" sz="2600" dirty="0">
              <a:solidFill>
                <a:prstClr val="black"/>
              </a:solidFill>
            </a:endParaRPr>
          </a:p>
        </p:txBody>
      </p:sp>
      <p:grpSp>
        <p:nvGrpSpPr>
          <p:cNvPr id="13" name="Group 12"/>
          <p:cNvGrpSpPr/>
          <p:nvPr/>
        </p:nvGrpSpPr>
        <p:grpSpPr>
          <a:xfrm>
            <a:off x="1129593" y="3234418"/>
            <a:ext cx="5936741" cy="548640"/>
            <a:chOff x="745240" y="4274647"/>
            <a:chExt cx="4452556" cy="548640"/>
          </a:xfrm>
        </p:grpSpPr>
        <p:graphicFrame>
          <p:nvGraphicFramePr>
            <p:cNvPr id="7" name="Object 6"/>
            <p:cNvGraphicFramePr>
              <a:graphicFrameLocks noChangeAspect="1"/>
            </p:cNvGraphicFramePr>
            <p:nvPr>
              <p:extLst>
                <p:ext uri="{D42A27DB-BD31-4B8C-83A1-F6EECF244321}">
                  <p14:modId xmlns:p14="http://schemas.microsoft.com/office/powerpoint/2010/main" val="1900347608"/>
                </p:ext>
              </p:extLst>
            </p:nvPr>
          </p:nvGraphicFramePr>
          <p:xfrm>
            <a:off x="745240" y="4274647"/>
            <a:ext cx="2121431" cy="548640"/>
          </p:xfrm>
          <a:graphic>
            <a:graphicData uri="http://schemas.openxmlformats.org/presentationml/2006/ole">
              <mc:AlternateContent xmlns:mc="http://schemas.openxmlformats.org/markup-compatibility/2006">
                <mc:Choice xmlns:v="urn:schemas-microsoft-com:vml" Requires="v">
                  <p:oleObj spid="_x0000_s105495" name="Equation" r:id="rId6" imgW="952500" imgH="203200" progId="Equation.DSMT4">
                    <p:embed/>
                  </p:oleObj>
                </mc:Choice>
                <mc:Fallback>
                  <p:oleObj name="Equation" r:id="rId6" imgW="952500" imgH="203200" progId="Equation.DSMT4">
                    <p:embed/>
                    <p:pic>
                      <p:nvPicPr>
                        <p:cNvPr id="0" name=""/>
                        <p:cNvPicPr/>
                        <p:nvPr/>
                      </p:nvPicPr>
                      <p:blipFill>
                        <a:blip r:embed="rId7"/>
                        <a:stretch>
                          <a:fillRect/>
                        </a:stretch>
                      </p:blipFill>
                      <p:spPr>
                        <a:xfrm>
                          <a:off x="745240" y="4274647"/>
                          <a:ext cx="2121431" cy="548640"/>
                        </a:xfrm>
                        <a:prstGeom prst="rect">
                          <a:avLst/>
                        </a:prstGeom>
                      </p:spPr>
                    </p:pic>
                  </p:oleObj>
                </mc:Fallback>
              </mc:AlternateContent>
            </a:graphicData>
          </a:graphic>
        </p:graphicFrame>
        <p:sp>
          <p:nvSpPr>
            <p:cNvPr id="9" name="TextBox 8"/>
            <p:cNvSpPr txBox="1"/>
            <p:nvPr/>
          </p:nvSpPr>
          <p:spPr>
            <a:xfrm>
              <a:off x="4777180" y="4318135"/>
              <a:ext cx="420616" cy="461665"/>
            </a:xfrm>
            <a:prstGeom prst="rect">
              <a:avLst/>
            </a:prstGeom>
            <a:noFill/>
          </p:spPr>
          <p:txBody>
            <a:bodyPr wrap="none" rtlCol="0">
              <a:spAutoFit/>
            </a:bodyPr>
            <a:lstStyle/>
            <a:p>
              <a:r>
                <a:rPr lang="en-US" sz="2400" dirty="0" smtClean="0">
                  <a:solidFill>
                    <a:prstClr val="black"/>
                  </a:solidFill>
                  <a:latin typeface="Arial"/>
                  <a:cs typeface="Arial"/>
                </a:rPr>
                <a:t>(3)</a:t>
              </a:r>
              <a:endParaRPr lang="en-US" sz="2400" dirty="0">
                <a:solidFill>
                  <a:prstClr val="black"/>
                </a:solidFill>
                <a:latin typeface="Arial"/>
                <a:cs typeface="Arial"/>
              </a:endParaRPr>
            </a:p>
          </p:txBody>
        </p:sp>
      </p:grpSp>
      <p:sp>
        <p:nvSpPr>
          <p:cNvPr id="14" name="Rectangle 13"/>
          <p:cNvSpPr/>
          <p:nvPr/>
        </p:nvSpPr>
        <p:spPr>
          <a:xfrm>
            <a:off x="993654" y="2261224"/>
            <a:ext cx="7835452" cy="630942"/>
          </a:xfrm>
          <a:prstGeom prst="rect">
            <a:avLst/>
          </a:prstGeom>
        </p:spPr>
        <p:txBody>
          <a:bodyPr wrap="none">
            <a:spAutoFit/>
          </a:bodyPr>
          <a:lstStyle/>
          <a:p>
            <a:pPr>
              <a:lnSpc>
                <a:spcPct val="130000"/>
              </a:lnSpc>
            </a:pPr>
            <a:r>
              <a:rPr lang="en-US" altLang="zh-CN" sz="2800" dirty="0" smtClean="0">
                <a:solidFill>
                  <a:srgbClr val="0000FF"/>
                </a:solidFill>
                <a:latin typeface="Arial"/>
                <a:cs typeface="Arial"/>
              </a:rPr>
              <a:t>Forward </a:t>
            </a:r>
            <a:r>
              <a:rPr lang="en-US" altLang="zh-CN" sz="2800" i="1" dirty="0" smtClean="0">
                <a:solidFill>
                  <a:srgbClr val="0000FF"/>
                </a:solidFill>
                <a:latin typeface="Arial"/>
                <a:cs typeface="Arial"/>
              </a:rPr>
              <a:t>S</a:t>
            </a:r>
            <a:r>
              <a:rPr lang="en-US" altLang="zh-CN" sz="2800" dirty="0" smtClean="0">
                <a:solidFill>
                  <a:srgbClr val="0000FF"/>
                </a:solidFill>
                <a:latin typeface="Arial"/>
                <a:cs typeface="Arial"/>
              </a:rPr>
              <a:t> in terms of </a:t>
            </a:r>
            <a:r>
              <a:rPr lang="en-US" altLang="zh-CN" sz="2800" i="1" dirty="0" smtClean="0">
                <a:solidFill>
                  <a:srgbClr val="0000FF"/>
                </a:solidFill>
                <a:latin typeface="Arial"/>
                <a:cs typeface="Arial"/>
              </a:rPr>
              <a:t>V</a:t>
            </a:r>
            <a:r>
              <a:rPr lang="en-US" altLang="zh-CN" sz="2800" dirty="0" smtClean="0">
                <a:solidFill>
                  <a:srgbClr val="0000FF"/>
                </a:solidFill>
                <a:latin typeface="Arial"/>
                <a:cs typeface="Arial"/>
              </a:rPr>
              <a:t>, inverse </a:t>
            </a:r>
            <a:r>
              <a:rPr lang="en-US" altLang="zh-CN" sz="2800" i="1" dirty="0" smtClean="0">
                <a:solidFill>
                  <a:srgbClr val="0000FF"/>
                </a:solidFill>
                <a:latin typeface="Arial"/>
                <a:cs typeface="Arial"/>
              </a:rPr>
              <a:t>V</a:t>
            </a:r>
            <a:r>
              <a:rPr lang="en-US" altLang="zh-CN" sz="2800" dirty="0" smtClean="0">
                <a:solidFill>
                  <a:srgbClr val="0000FF"/>
                </a:solidFill>
                <a:latin typeface="Arial"/>
                <a:cs typeface="Arial"/>
              </a:rPr>
              <a:t> in terms of </a:t>
            </a:r>
            <a:r>
              <a:rPr lang="en-US" altLang="zh-CN" sz="2800" i="1" dirty="0" smtClean="0">
                <a:solidFill>
                  <a:srgbClr val="0000FF"/>
                </a:solidFill>
                <a:latin typeface="Arial"/>
                <a:cs typeface="Arial"/>
              </a:rPr>
              <a:t>S</a:t>
            </a:r>
          </a:p>
        </p:txBody>
      </p:sp>
      <p:graphicFrame>
        <p:nvGraphicFramePr>
          <p:cNvPr id="11" name="Object 10"/>
          <p:cNvGraphicFramePr>
            <a:graphicFrameLocks noChangeAspect="1"/>
          </p:cNvGraphicFramePr>
          <p:nvPr>
            <p:extLst>
              <p:ext uri="{D42A27DB-BD31-4B8C-83A1-F6EECF244321}">
                <p14:modId xmlns:p14="http://schemas.microsoft.com/office/powerpoint/2010/main" val="3855556838"/>
              </p:ext>
            </p:extLst>
          </p:nvPr>
        </p:nvGraphicFramePr>
        <p:xfrm>
          <a:off x="1593439" y="5186720"/>
          <a:ext cx="4581482" cy="453422"/>
        </p:xfrm>
        <a:graphic>
          <a:graphicData uri="http://schemas.openxmlformats.org/presentationml/2006/ole">
            <mc:AlternateContent xmlns:mc="http://schemas.openxmlformats.org/markup-compatibility/2006">
              <mc:Choice xmlns:v="urn:schemas-microsoft-com:vml" Requires="v">
                <p:oleObj spid="_x0000_s105496" name="Equation" r:id="rId8" imgW="2082800" imgH="203200" progId="Equation.DSMT4">
                  <p:embed/>
                </p:oleObj>
              </mc:Choice>
              <mc:Fallback>
                <p:oleObj name="Equation" r:id="rId8" imgW="2082800" imgH="203200" progId="Equation.DSMT4">
                  <p:embed/>
                  <p:pic>
                    <p:nvPicPr>
                      <p:cNvPr id="0" name=""/>
                      <p:cNvPicPr/>
                      <p:nvPr/>
                    </p:nvPicPr>
                    <p:blipFill>
                      <a:blip r:embed="rId9"/>
                      <a:stretch>
                        <a:fillRect/>
                      </a:stretch>
                    </p:blipFill>
                    <p:spPr>
                      <a:xfrm>
                        <a:off x="1593439" y="5186720"/>
                        <a:ext cx="4581482" cy="453422"/>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930435162"/>
              </p:ext>
            </p:extLst>
          </p:nvPr>
        </p:nvGraphicFramePr>
        <p:xfrm>
          <a:off x="2468909" y="5782422"/>
          <a:ext cx="2571432" cy="498764"/>
        </p:xfrm>
        <a:graphic>
          <a:graphicData uri="http://schemas.openxmlformats.org/presentationml/2006/ole">
            <mc:AlternateContent xmlns:mc="http://schemas.openxmlformats.org/markup-compatibility/2006">
              <mc:Choice xmlns:v="urn:schemas-microsoft-com:vml" Requires="v">
                <p:oleObj spid="_x0000_s105497" name="Equation" r:id="rId10" imgW="952500" imgH="203200" progId="Equation.DSMT4">
                  <p:embed/>
                </p:oleObj>
              </mc:Choice>
              <mc:Fallback>
                <p:oleObj name="Equation" r:id="rId10" imgW="952500" imgH="203200" progId="Equation.DSMT4">
                  <p:embed/>
                  <p:pic>
                    <p:nvPicPr>
                      <p:cNvPr id="0" name=""/>
                      <p:cNvPicPr/>
                      <p:nvPr/>
                    </p:nvPicPr>
                    <p:blipFill>
                      <a:blip r:embed="rId7"/>
                      <a:stretch>
                        <a:fillRect/>
                      </a:stretch>
                    </p:blipFill>
                    <p:spPr>
                      <a:xfrm>
                        <a:off x="2468909" y="5782422"/>
                        <a:ext cx="2571432" cy="498764"/>
                      </a:xfrm>
                      <a:prstGeom prst="rect">
                        <a:avLst/>
                      </a:prstGeom>
                    </p:spPr>
                  </p:pic>
                </p:oleObj>
              </mc:Fallback>
            </mc:AlternateContent>
          </a:graphicData>
        </a:graphic>
      </p:graphicFrame>
      <p:sp>
        <p:nvSpPr>
          <p:cNvPr id="3" name="Slide Number Placeholder 2"/>
          <p:cNvSpPr>
            <a:spLocks noGrp="1"/>
          </p:cNvSpPr>
          <p:nvPr>
            <p:ph type="sldNum" sz="quarter" idx="12"/>
          </p:nvPr>
        </p:nvSpPr>
        <p:spPr/>
        <p:txBody>
          <a:bodyPr/>
          <a:lstStyle/>
          <a:p>
            <a:fld id="{FC733198-011E-4E74-9CBE-D2138561C345}" type="slidenum">
              <a:rPr lang="en-US" smtClean="0">
                <a:solidFill>
                  <a:prstClr val="black"/>
                </a:solidFill>
              </a:rPr>
              <a:pPr/>
              <a:t>227</a:t>
            </a:fld>
            <a:endParaRPr lang="en-US">
              <a:solidFill>
                <a:prstClr val="black"/>
              </a:solidFill>
            </a:endParaRPr>
          </a:p>
        </p:txBody>
      </p:sp>
    </p:spTree>
    <p:extLst>
      <p:ext uri="{BB962C8B-B14F-4D97-AF65-F5344CB8AC3E}">
        <p14:creationId xmlns:p14="http://schemas.microsoft.com/office/powerpoint/2010/main" val="780960385"/>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09600" y="990600"/>
            <a:ext cx="10972800" cy="5510232"/>
          </a:xfrm>
        </p:spPr>
        <p:txBody>
          <a:bodyPr>
            <a:noAutofit/>
          </a:bodyPr>
          <a:lstStyle/>
          <a:p>
            <a:pPr>
              <a:lnSpc>
                <a:spcPct val="120000"/>
              </a:lnSpc>
            </a:pPr>
            <a:r>
              <a:rPr lang="en-US" dirty="0" smtClean="0"/>
              <a:t>The relationship (2) provides a Geometric </a:t>
            </a:r>
            <a:r>
              <a:rPr lang="en-US" u="sng" dirty="0" smtClean="0"/>
              <a:t>forward </a:t>
            </a:r>
            <a:r>
              <a:rPr lang="en-US" dirty="0" smtClean="0"/>
              <a:t>series rather than a Taylor series.</a:t>
            </a:r>
          </a:p>
          <a:p>
            <a:pPr>
              <a:lnSpc>
                <a:spcPct val="120000"/>
              </a:lnSpc>
            </a:pPr>
            <a:r>
              <a:rPr lang="en-US" dirty="0" smtClean="0"/>
              <a:t>In general, a Taylor series doesn’t have an inverse series; however, a Geometric series has an inverse series.</a:t>
            </a:r>
          </a:p>
          <a:p>
            <a:pPr>
              <a:lnSpc>
                <a:spcPct val="120000"/>
              </a:lnSpc>
            </a:pPr>
            <a:r>
              <a:rPr lang="en-US" dirty="0" smtClean="0"/>
              <a:t>All conventional current mainstream inversion, including iterative linear inversion and FWI, are based on a Taylor series concept.</a:t>
            </a:r>
          </a:p>
          <a:p>
            <a:pPr>
              <a:lnSpc>
                <a:spcPct val="120000"/>
              </a:lnSpc>
            </a:pPr>
            <a:r>
              <a:rPr lang="en-US" dirty="0" smtClean="0"/>
              <a:t>Solving a forward problem in an inverse sense </a:t>
            </a:r>
            <a:r>
              <a:rPr lang="en-US" u="sng" dirty="0" smtClean="0"/>
              <a:t>is not </a:t>
            </a:r>
            <a:r>
              <a:rPr lang="en-US" dirty="0" smtClean="0"/>
              <a:t>the same as solving an inverse problem directly.</a:t>
            </a:r>
          </a:p>
        </p:txBody>
      </p:sp>
      <p:sp>
        <p:nvSpPr>
          <p:cNvPr id="3" name="Slide Number Placeholder 2"/>
          <p:cNvSpPr>
            <a:spLocks noGrp="1"/>
          </p:cNvSpPr>
          <p:nvPr>
            <p:ph type="sldNum" sz="quarter" idx="12"/>
          </p:nvPr>
        </p:nvSpPr>
        <p:spPr/>
        <p:txBody>
          <a:bodyPr/>
          <a:lstStyle/>
          <a:p>
            <a:fld id="{FC733198-011E-4E74-9CBE-D2138561C345}" type="slidenum">
              <a:rPr lang="en-US" smtClean="0">
                <a:solidFill>
                  <a:prstClr val="black"/>
                </a:solidFill>
              </a:rPr>
              <a:pPr/>
              <a:t>228</a:t>
            </a:fld>
            <a:endParaRPr lang="en-US">
              <a:solidFill>
                <a:prstClr val="black"/>
              </a:solidFill>
            </a:endParaRPr>
          </a:p>
        </p:txBody>
      </p:sp>
    </p:spTree>
    <p:extLst>
      <p:ext uri="{BB962C8B-B14F-4D97-AF65-F5344CB8AC3E}">
        <p14:creationId xmlns:p14="http://schemas.microsoft.com/office/powerpoint/2010/main" val="3431252815"/>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23900" y="1028700"/>
            <a:ext cx="9232900" cy="2862322"/>
          </a:xfrm>
          <a:prstGeom prst="rect">
            <a:avLst/>
          </a:prstGeom>
          <a:noFill/>
        </p:spPr>
        <p:txBody>
          <a:bodyPr wrap="square" rtlCol="0">
            <a:spAutoFit/>
          </a:bodyPr>
          <a:lstStyle/>
          <a:p>
            <a:r>
              <a:rPr lang="en-US" sz="3600" dirty="0" smtClean="0">
                <a:solidFill>
                  <a:prstClr val="black"/>
                </a:solidFill>
              </a:rPr>
              <a:t>If               (a linear exact relationship)</a:t>
            </a:r>
          </a:p>
          <a:p>
            <a:endParaRPr lang="en-US" sz="3600" dirty="0" smtClean="0">
              <a:solidFill>
                <a:prstClr val="black"/>
              </a:solidFill>
            </a:endParaRPr>
          </a:p>
          <a:p>
            <a:r>
              <a:rPr lang="en-US" sz="3600" dirty="0" smtClean="0">
                <a:solidFill>
                  <a:prstClr val="black"/>
                </a:solidFill>
              </a:rPr>
              <a:t>Then                 is solving the inverse problem directly and the forward problem in an inverse sense   </a:t>
            </a:r>
            <a:endParaRPr lang="en-US" sz="3600" dirty="0">
              <a:solidFill>
                <a:prstClr val="black"/>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3638154570"/>
              </p:ext>
            </p:extLst>
          </p:nvPr>
        </p:nvGraphicFramePr>
        <p:xfrm>
          <a:off x="1228725" y="1089927"/>
          <a:ext cx="1231900" cy="523875"/>
        </p:xfrm>
        <a:graphic>
          <a:graphicData uri="http://schemas.openxmlformats.org/presentationml/2006/ole">
            <mc:AlternateContent xmlns:mc="http://schemas.openxmlformats.org/markup-compatibility/2006">
              <mc:Choice xmlns:v="urn:schemas-microsoft-com:vml" Requires="v">
                <p:oleObj spid="_x0000_s106508" name="Equation" r:id="rId4" imgW="431640" imgH="177480" progId="Equation.DSMT4">
                  <p:embed/>
                </p:oleObj>
              </mc:Choice>
              <mc:Fallback>
                <p:oleObj name="Equation" r:id="rId4" imgW="431640" imgH="1774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8725" y="1089927"/>
                        <a:ext cx="12319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504223801"/>
              </p:ext>
            </p:extLst>
          </p:nvPr>
        </p:nvGraphicFramePr>
        <p:xfrm>
          <a:off x="1968500" y="1959064"/>
          <a:ext cx="1339850" cy="898525"/>
        </p:xfrm>
        <a:graphic>
          <a:graphicData uri="http://schemas.openxmlformats.org/presentationml/2006/ole">
            <mc:AlternateContent xmlns:mc="http://schemas.openxmlformats.org/markup-compatibility/2006">
              <mc:Choice xmlns:v="urn:schemas-microsoft-com:vml" Requires="v">
                <p:oleObj spid="_x0000_s106509" name="Equation" r:id="rId6" imgW="469800" imgH="304560" progId="Equation.DSMT4">
                  <p:embed/>
                </p:oleObj>
              </mc:Choice>
              <mc:Fallback>
                <p:oleObj name="Equation" r:id="rId6" imgW="469800" imgH="30456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68500" y="1959064"/>
                        <a:ext cx="133985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Slide Number Placeholder 5"/>
          <p:cNvSpPr>
            <a:spLocks noGrp="1"/>
          </p:cNvSpPr>
          <p:nvPr>
            <p:ph type="sldNum" sz="quarter" idx="12"/>
          </p:nvPr>
        </p:nvSpPr>
        <p:spPr/>
        <p:txBody>
          <a:bodyPr/>
          <a:lstStyle/>
          <a:p>
            <a:fld id="{FC733198-011E-4E74-9CBE-D2138561C345}" type="slidenum">
              <a:rPr lang="en-US" smtClean="0">
                <a:solidFill>
                  <a:prstClr val="black"/>
                </a:solidFill>
              </a:rPr>
              <a:pPr/>
              <a:t>229</a:t>
            </a:fld>
            <a:endParaRPr lang="en-US">
              <a:solidFill>
                <a:prstClr val="black"/>
              </a:solidFill>
            </a:endParaRPr>
          </a:p>
        </p:txBody>
      </p:sp>
    </p:spTree>
    <p:extLst>
      <p:ext uri="{BB962C8B-B14F-4D97-AF65-F5344CB8AC3E}">
        <p14:creationId xmlns:p14="http://schemas.microsoft.com/office/powerpoint/2010/main" val="2421321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763007" y="6367275"/>
            <a:ext cx="2844800" cy="365125"/>
          </a:xfrm>
          <a:prstGeom prst="rect">
            <a:avLst/>
          </a:prstGeom>
        </p:spPr>
        <p:txBody>
          <a:bodyPr/>
          <a:lstStyle/>
          <a:p>
            <a:fld id="{CFE4BAC9-6D41-4691-9299-18EF07EF0177}" type="slidenum">
              <a:rPr lang="en-US" smtClean="0">
                <a:solidFill>
                  <a:prstClr val="black">
                    <a:lumMod val="50000"/>
                  </a:prstClr>
                </a:solidFill>
              </a:rPr>
              <a:pPr/>
              <a:t>23</a:t>
            </a:fld>
            <a:endParaRPr lang="en-US">
              <a:solidFill>
                <a:prstClr val="black">
                  <a:lumMod val="50000"/>
                </a:prstClr>
              </a:solidFill>
            </a:endParaRPr>
          </a:p>
        </p:txBody>
      </p:sp>
      <p:sp>
        <p:nvSpPr>
          <p:cNvPr id="5" name="TextBox 4"/>
          <p:cNvSpPr txBox="1"/>
          <p:nvPr/>
        </p:nvSpPr>
        <p:spPr>
          <a:xfrm>
            <a:off x="565140" y="972937"/>
            <a:ext cx="11076533" cy="1692771"/>
          </a:xfrm>
          <a:prstGeom prst="rect">
            <a:avLst/>
          </a:prstGeom>
          <a:noFill/>
        </p:spPr>
        <p:txBody>
          <a:bodyPr wrap="square" rtlCol="0">
            <a:spAutoFit/>
          </a:bodyPr>
          <a:lstStyle/>
          <a:p>
            <a:pPr>
              <a:lnSpc>
                <a:spcPct val="130000"/>
              </a:lnSpc>
            </a:pPr>
            <a:r>
              <a:rPr lang="en-US" sz="3200" b="1" dirty="0">
                <a:solidFill>
                  <a:srgbClr val="0432FF"/>
                </a:solidFill>
              </a:rPr>
              <a:t>The data requirement is </a:t>
            </a:r>
            <a:r>
              <a:rPr lang="en-US" sz="3200" b="1" dirty="0" smtClean="0">
                <a:solidFill>
                  <a:srgbClr val="0432FF"/>
                </a:solidFill>
              </a:rPr>
              <a:t>satisfied</a:t>
            </a:r>
          </a:p>
          <a:p>
            <a:pPr marL="342900" indent="-342900">
              <a:lnSpc>
                <a:spcPct val="130000"/>
              </a:lnSpc>
              <a:buFont typeface="Arial" charset="0"/>
              <a:buChar char="•"/>
            </a:pPr>
            <a:r>
              <a:rPr lang="en-US" sz="2400" dirty="0" smtClean="0">
                <a:solidFill>
                  <a:srgbClr val="FF0000"/>
                </a:solidFill>
              </a:rPr>
              <a:t>Measure both multicomponent displacement and multicomponent traction</a:t>
            </a:r>
          </a:p>
          <a:p>
            <a:pPr marL="342900" indent="-342900">
              <a:lnSpc>
                <a:spcPct val="130000"/>
              </a:lnSpc>
              <a:buFont typeface="Arial" charset="0"/>
              <a:buChar char="•"/>
            </a:pPr>
            <a:r>
              <a:rPr lang="en-US" altLang="zh-CN" sz="2400" dirty="0">
                <a:solidFill>
                  <a:prstClr val="white"/>
                </a:solidFill>
              </a:rPr>
              <a:t>Effectively</a:t>
            </a:r>
            <a:r>
              <a:rPr lang="zh-CN" altLang="en-US" sz="2400" dirty="0">
                <a:solidFill>
                  <a:prstClr val="white"/>
                </a:solidFill>
              </a:rPr>
              <a:t> </a:t>
            </a:r>
            <a:r>
              <a:rPr lang="en-US" altLang="zh-CN" sz="2400" dirty="0">
                <a:solidFill>
                  <a:prstClr val="white"/>
                </a:solidFill>
              </a:rPr>
              <a:t>separate</a:t>
            </a:r>
            <a:r>
              <a:rPr lang="zh-CN" altLang="en-US" sz="2400" dirty="0">
                <a:solidFill>
                  <a:prstClr val="white"/>
                </a:solidFill>
              </a:rPr>
              <a:t> </a:t>
            </a:r>
            <a:r>
              <a:rPr lang="en-US" altLang="zh-CN" sz="2400" dirty="0">
                <a:solidFill>
                  <a:prstClr val="white"/>
                </a:solidFill>
              </a:rPr>
              <a:t>ground</a:t>
            </a:r>
            <a:r>
              <a:rPr lang="zh-CN" altLang="en-US" sz="2400" dirty="0">
                <a:solidFill>
                  <a:prstClr val="white"/>
                </a:solidFill>
              </a:rPr>
              <a:t> </a:t>
            </a:r>
            <a:r>
              <a:rPr lang="en-US" altLang="zh-CN" sz="2400" dirty="0">
                <a:solidFill>
                  <a:prstClr val="white"/>
                </a:solidFill>
              </a:rPr>
              <a:t>roll</a:t>
            </a:r>
            <a:r>
              <a:rPr lang="zh-CN" altLang="en-US" sz="2400" dirty="0">
                <a:solidFill>
                  <a:prstClr val="white"/>
                </a:solidFill>
              </a:rPr>
              <a:t> </a:t>
            </a:r>
            <a:r>
              <a:rPr lang="en-US" altLang="zh-CN" sz="2400" dirty="0">
                <a:solidFill>
                  <a:prstClr val="white"/>
                </a:solidFill>
              </a:rPr>
              <a:t>and</a:t>
            </a:r>
            <a:r>
              <a:rPr lang="zh-CN" altLang="en-US" sz="2400" dirty="0">
                <a:solidFill>
                  <a:prstClr val="white"/>
                </a:solidFill>
              </a:rPr>
              <a:t> </a:t>
            </a:r>
            <a:r>
              <a:rPr lang="en-US" altLang="zh-CN" sz="2400" dirty="0">
                <a:solidFill>
                  <a:prstClr val="white"/>
                </a:solidFill>
              </a:rPr>
              <a:t>ghosts</a:t>
            </a:r>
            <a:r>
              <a:rPr lang="zh-CN" altLang="en-US" sz="2400" dirty="0">
                <a:solidFill>
                  <a:prstClr val="white"/>
                </a:solidFill>
              </a:rPr>
              <a:t> </a:t>
            </a:r>
            <a:r>
              <a:rPr lang="en-US" altLang="zh-CN" sz="2400" dirty="0">
                <a:solidFill>
                  <a:prstClr val="white"/>
                </a:solidFill>
              </a:rPr>
              <a:t>out</a:t>
            </a:r>
            <a:r>
              <a:rPr lang="zh-CN" altLang="en-US" sz="2400" dirty="0">
                <a:solidFill>
                  <a:prstClr val="white"/>
                </a:solidFill>
              </a:rPr>
              <a:t> </a:t>
            </a:r>
            <a:r>
              <a:rPr lang="en-US" altLang="zh-CN" sz="2400" dirty="0">
                <a:solidFill>
                  <a:prstClr val="white"/>
                </a:solidFill>
              </a:rPr>
              <a:t>and</a:t>
            </a:r>
            <a:r>
              <a:rPr lang="zh-CN" altLang="en-US" sz="2400" dirty="0">
                <a:solidFill>
                  <a:prstClr val="white"/>
                </a:solidFill>
              </a:rPr>
              <a:t> </a:t>
            </a:r>
            <a:r>
              <a:rPr lang="en-US" altLang="zh-CN" sz="2400" dirty="0">
                <a:solidFill>
                  <a:prstClr val="white"/>
                </a:solidFill>
              </a:rPr>
              <a:t>without</a:t>
            </a:r>
            <a:r>
              <a:rPr lang="zh-CN" altLang="en-US" sz="2400" dirty="0">
                <a:solidFill>
                  <a:prstClr val="white"/>
                </a:solidFill>
              </a:rPr>
              <a:t> </a:t>
            </a:r>
            <a:r>
              <a:rPr lang="en-US" altLang="zh-CN" sz="2400" dirty="0">
                <a:solidFill>
                  <a:prstClr val="white"/>
                </a:solidFill>
              </a:rPr>
              <a:t>damaging</a:t>
            </a:r>
            <a:r>
              <a:rPr lang="zh-CN" altLang="en-US" sz="2400" dirty="0">
                <a:solidFill>
                  <a:prstClr val="white"/>
                </a:solidFill>
              </a:rPr>
              <a:t> </a:t>
            </a:r>
            <a:r>
              <a:rPr lang="en-US" altLang="zh-CN" sz="2400" dirty="0">
                <a:solidFill>
                  <a:prstClr val="white"/>
                </a:solidFill>
              </a:rPr>
              <a:t>reflection </a:t>
            </a:r>
            <a:r>
              <a:rPr lang="en-US" altLang="zh-CN" sz="2400" dirty="0" smtClean="0">
                <a:solidFill>
                  <a:prstClr val="white"/>
                </a:solidFill>
              </a:rPr>
              <a:t>data</a:t>
            </a:r>
            <a:endParaRPr lang="en-US" sz="2400" dirty="0">
              <a:solidFill>
                <a:prstClr val="white"/>
              </a:solidFill>
            </a:endParaRPr>
          </a:p>
        </p:txBody>
      </p:sp>
    </p:spTree>
    <p:extLst>
      <p:ext uri="{BB962C8B-B14F-4D97-AF65-F5344CB8AC3E}">
        <p14:creationId xmlns:p14="http://schemas.microsoft.com/office/powerpoint/2010/main" val="804041864"/>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914400"/>
            <a:ext cx="10858500" cy="1200329"/>
          </a:xfrm>
          <a:prstGeom prst="rect">
            <a:avLst/>
          </a:prstGeom>
          <a:noFill/>
        </p:spPr>
        <p:txBody>
          <a:bodyPr wrap="square" rtlCol="0">
            <a:spAutoFit/>
          </a:bodyPr>
          <a:lstStyle/>
          <a:p>
            <a:r>
              <a:rPr lang="en-US" sz="3600" dirty="0" smtClean="0">
                <a:solidFill>
                  <a:prstClr val="black"/>
                </a:solidFill>
              </a:rPr>
              <a:t>But if the relationship is non-linear</a:t>
            </a:r>
          </a:p>
          <a:p>
            <a:r>
              <a:rPr lang="en-US" sz="3600" dirty="0" smtClean="0">
                <a:solidFill>
                  <a:prstClr val="black"/>
                </a:solidFill>
              </a:rPr>
              <a:t> </a:t>
            </a:r>
            <a:endParaRPr lang="en-US" sz="3600" dirty="0">
              <a:solidFill>
                <a:prstClr val="black"/>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1239624577"/>
              </p:ext>
            </p:extLst>
          </p:nvPr>
        </p:nvGraphicFramePr>
        <p:xfrm>
          <a:off x="850900" y="1714500"/>
          <a:ext cx="4144683" cy="635000"/>
        </p:xfrm>
        <a:graphic>
          <a:graphicData uri="http://schemas.openxmlformats.org/presentationml/2006/ole">
            <mc:AlternateContent xmlns:mc="http://schemas.openxmlformats.org/markup-compatibility/2006">
              <mc:Choice xmlns:v="urn:schemas-microsoft-com:vml" Requires="v">
                <p:oleObj spid="_x0000_s107557" name="Equation" r:id="rId4" imgW="1434960" imgH="241200" progId="Equation.DSMT4">
                  <p:embed/>
                </p:oleObj>
              </mc:Choice>
              <mc:Fallback>
                <p:oleObj name="Equation" r:id="rId4" imgW="1434960" imgH="241200" progId="Equation.DSMT4">
                  <p:embed/>
                  <p:pic>
                    <p:nvPicPr>
                      <p:cNvPr id="0" name=""/>
                      <p:cNvPicPr>
                        <a:picLocks noChangeAspect="1" noChangeArrowheads="1"/>
                      </p:cNvPicPr>
                      <p:nvPr/>
                    </p:nvPicPr>
                    <p:blipFill>
                      <a:blip r:embed="rId5"/>
                      <a:srcRect/>
                      <a:stretch>
                        <a:fillRect/>
                      </a:stretch>
                    </p:blipFill>
                    <p:spPr bwMode="auto">
                      <a:xfrm>
                        <a:off x="850900" y="1714500"/>
                        <a:ext cx="4144683" cy="635000"/>
                      </a:xfrm>
                      <a:prstGeom prst="rect">
                        <a:avLst/>
                      </a:prstGeom>
                      <a:noFill/>
                      <a:ln>
                        <a:noFill/>
                      </a:ln>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957764481"/>
              </p:ext>
            </p:extLst>
          </p:nvPr>
        </p:nvGraphicFramePr>
        <p:xfrm>
          <a:off x="803275" y="2438400"/>
          <a:ext cx="4949825" cy="659393"/>
        </p:xfrm>
        <a:graphic>
          <a:graphicData uri="http://schemas.openxmlformats.org/presentationml/2006/ole">
            <mc:AlternateContent xmlns:mc="http://schemas.openxmlformats.org/markup-compatibility/2006">
              <mc:Choice xmlns:v="urn:schemas-microsoft-com:vml" Requires="v">
                <p:oleObj spid="_x0000_s107558" name="Equation" r:id="rId6" imgW="1650960" imgH="241200" progId="Equation.DSMT4">
                  <p:embed/>
                </p:oleObj>
              </mc:Choice>
              <mc:Fallback>
                <p:oleObj name="Equation" r:id="rId6" imgW="1650960" imgH="241200" progId="Equation.DSMT4">
                  <p:embed/>
                  <p:pic>
                    <p:nvPicPr>
                      <p:cNvPr id="0" name=""/>
                      <p:cNvPicPr>
                        <a:picLocks noChangeAspect="1" noChangeArrowheads="1"/>
                      </p:cNvPicPr>
                      <p:nvPr/>
                    </p:nvPicPr>
                    <p:blipFill>
                      <a:blip r:embed="rId7"/>
                      <a:srcRect/>
                      <a:stretch>
                        <a:fillRect/>
                      </a:stretch>
                    </p:blipFill>
                    <p:spPr bwMode="auto">
                      <a:xfrm>
                        <a:off x="803275" y="2438400"/>
                        <a:ext cx="4949825" cy="659393"/>
                      </a:xfrm>
                      <a:prstGeom prst="rect">
                        <a:avLst/>
                      </a:prstGeom>
                      <a:noFill/>
                      <a:ln>
                        <a:noFill/>
                      </a:ln>
                    </p:spPr>
                  </p:pic>
                </p:oleObj>
              </mc:Fallback>
            </mc:AlternateContent>
          </a:graphicData>
        </a:graphic>
      </p:graphicFrame>
      <p:sp>
        <p:nvSpPr>
          <p:cNvPr id="6" name="TextBox 5"/>
          <p:cNvSpPr txBox="1"/>
          <p:nvPr/>
        </p:nvSpPr>
        <p:spPr>
          <a:xfrm>
            <a:off x="609600" y="3200400"/>
            <a:ext cx="10858500" cy="1754326"/>
          </a:xfrm>
          <a:prstGeom prst="rect">
            <a:avLst/>
          </a:prstGeom>
          <a:noFill/>
        </p:spPr>
        <p:txBody>
          <a:bodyPr wrap="square" rtlCol="0">
            <a:spAutoFit/>
          </a:bodyPr>
          <a:lstStyle/>
          <a:p>
            <a:r>
              <a:rPr lang="en-US" sz="3600" dirty="0">
                <a:solidFill>
                  <a:prstClr val="black"/>
                </a:solidFill>
              </a:rPr>
              <a:t>n</a:t>
            </a:r>
            <a:r>
              <a:rPr lang="en-US" sz="3600" dirty="0" smtClean="0">
                <a:solidFill>
                  <a:prstClr val="black"/>
                </a:solidFill>
              </a:rPr>
              <a:t> roots,</a:t>
            </a:r>
          </a:p>
          <a:p>
            <a:r>
              <a:rPr lang="en-US" sz="3600" dirty="0" smtClean="0">
                <a:solidFill>
                  <a:prstClr val="black"/>
                </a:solidFill>
              </a:rPr>
              <a:t>As               , number of roots </a:t>
            </a:r>
          </a:p>
          <a:p>
            <a:r>
              <a:rPr lang="en-US" sz="3600" dirty="0" smtClean="0">
                <a:solidFill>
                  <a:prstClr val="black"/>
                </a:solidFill>
              </a:rPr>
              <a:t> </a:t>
            </a:r>
            <a:endParaRPr lang="en-US" sz="3600" dirty="0">
              <a:solidFill>
                <a:prstClr val="black"/>
              </a:solidFill>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91379068"/>
              </p:ext>
            </p:extLst>
          </p:nvPr>
        </p:nvGraphicFramePr>
        <p:xfrm>
          <a:off x="2422525" y="3198901"/>
          <a:ext cx="1687513" cy="601663"/>
        </p:xfrm>
        <a:graphic>
          <a:graphicData uri="http://schemas.openxmlformats.org/presentationml/2006/ole">
            <mc:AlternateContent xmlns:mc="http://schemas.openxmlformats.org/markup-compatibility/2006">
              <mc:Choice xmlns:v="urn:schemas-microsoft-com:vml" Requires="v">
                <p:oleObj spid="_x0000_s107559" name="Equation" r:id="rId8" imgW="583920" imgH="228600" progId="Equation.DSMT4">
                  <p:embed/>
                </p:oleObj>
              </mc:Choice>
              <mc:Fallback>
                <p:oleObj name="Equation" r:id="rId8" imgW="583920" imgH="228600" progId="Equation.DSMT4">
                  <p:embed/>
                  <p:pic>
                    <p:nvPicPr>
                      <p:cNvPr id="0" name=""/>
                      <p:cNvPicPr>
                        <a:picLocks noChangeAspect="1" noChangeArrowheads="1"/>
                      </p:cNvPicPr>
                      <p:nvPr/>
                    </p:nvPicPr>
                    <p:blipFill>
                      <a:blip r:embed="rId9"/>
                      <a:srcRect/>
                      <a:stretch>
                        <a:fillRect/>
                      </a:stretch>
                    </p:blipFill>
                    <p:spPr bwMode="auto">
                      <a:xfrm>
                        <a:off x="2422525" y="3198901"/>
                        <a:ext cx="1687513"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601598480"/>
              </p:ext>
            </p:extLst>
          </p:nvPr>
        </p:nvGraphicFramePr>
        <p:xfrm>
          <a:off x="1316038" y="3919607"/>
          <a:ext cx="1284287" cy="366712"/>
        </p:xfrm>
        <a:graphic>
          <a:graphicData uri="http://schemas.openxmlformats.org/presentationml/2006/ole">
            <mc:AlternateContent xmlns:mc="http://schemas.openxmlformats.org/markup-compatibility/2006">
              <mc:Choice xmlns:v="urn:schemas-microsoft-com:vml" Requires="v">
                <p:oleObj spid="_x0000_s107560" name="Equation" r:id="rId10" imgW="444240" imgH="139680" progId="Equation.DSMT4">
                  <p:embed/>
                </p:oleObj>
              </mc:Choice>
              <mc:Fallback>
                <p:oleObj name="Equation" r:id="rId10" imgW="444240" imgH="139680" progId="Equation.DSMT4">
                  <p:embed/>
                  <p:pic>
                    <p:nvPicPr>
                      <p:cNvPr id="0" name=""/>
                      <p:cNvPicPr>
                        <a:picLocks noChangeAspect="1" noChangeArrowheads="1"/>
                      </p:cNvPicPr>
                      <p:nvPr/>
                    </p:nvPicPr>
                    <p:blipFill>
                      <a:blip r:embed="rId11"/>
                      <a:srcRect/>
                      <a:stretch>
                        <a:fillRect/>
                      </a:stretch>
                    </p:blipFill>
                    <p:spPr bwMode="auto">
                      <a:xfrm>
                        <a:off x="1316038" y="3919607"/>
                        <a:ext cx="12842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046305940"/>
              </p:ext>
            </p:extLst>
          </p:nvPr>
        </p:nvGraphicFramePr>
        <p:xfrm>
          <a:off x="6038850" y="3894207"/>
          <a:ext cx="990600" cy="366712"/>
        </p:xfrm>
        <a:graphic>
          <a:graphicData uri="http://schemas.openxmlformats.org/presentationml/2006/ole">
            <mc:AlternateContent xmlns:mc="http://schemas.openxmlformats.org/markup-compatibility/2006">
              <mc:Choice xmlns:v="urn:schemas-microsoft-com:vml" Requires="v">
                <p:oleObj spid="_x0000_s107561" name="Equation" r:id="rId12" imgW="342720" imgH="139680" progId="Equation.DSMT4">
                  <p:embed/>
                </p:oleObj>
              </mc:Choice>
              <mc:Fallback>
                <p:oleObj name="Equation" r:id="rId12" imgW="342720" imgH="139680" progId="Equation.DSMT4">
                  <p:embed/>
                  <p:pic>
                    <p:nvPicPr>
                      <p:cNvPr id="0" name=""/>
                      <p:cNvPicPr>
                        <a:picLocks noChangeAspect="1" noChangeArrowheads="1"/>
                      </p:cNvPicPr>
                      <p:nvPr/>
                    </p:nvPicPr>
                    <p:blipFill>
                      <a:blip r:embed="rId13"/>
                      <a:srcRect/>
                      <a:stretch>
                        <a:fillRect/>
                      </a:stretch>
                    </p:blipFill>
                    <p:spPr bwMode="auto">
                      <a:xfrm>
                        <a:off x="6038850" y="3894207"/>
                        <a:ext cx="990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TextBox 9"/>
          <p:cNvSpPr txBox="1"/>
          <p:nvPr/>
        </p:nvSpPr>
        <p:spPr>
          <a:xfrm>
            <a:off x="520700" y="4597400"/>
            <a:ext cx="10858500" cy="1200329"/>
          </a:xfrm>
          <a:prstGeom prst="rect">
            <a:avLst/>
          </a:prstGeom>
          <a:noFill/>
        </p:spPr>
        <p:txBody>
          <a:bodyPr wrap="square" rtlCol="0">
            <a:spAutoFit/>
          </a:bodyPr>
          <a:lstStyle/>
          <a:p>
            <a:r>
              <a:rPr lang="en-US" sz="3600" dirty="0" smtClean="0">
                <a:solidFill>
                  <a:prstClr val="black"/>
                </a:solidFill>
              </a:rPr>
              <a:t>However, from                  , we found the direct inverse</a:t>
            </a:r>
          </a:p>
          <a:p>
            <a:r>
              <a:rPr lang="en-US" sz="3600" dirty="0" smtClean="0">
                <a:solidFill>
                  <a:prstClr val="black"/>
                </a:solidFill>
              </a:rPr>
              <a:t> </a:t>
            </a:r>
            <a:endParaRPr lang="en-US" sz="3600" dirty="0">
              <a:solidFill>
                <a:prstClr val="black"/>
              </a:solidFill>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1546713974"/>
              </p:ext>
            </p:extLst>
          </p:nvPr>
        </p:nvGraphicFramePr>
        <p:xfrm>
          <a:off x="3616325" y="4499113"/>
          <a:ext cx="1447800" cy="911225"/>
        </p:xfrm>
        <a:graphic>
          <a:graphicData uri="http://schemas.openxmlformats.org/presentationml/2006/ole">
            <mc:AlternateContent xmlns:mc="http://schemas.openxmlformats.org/markup-compatibility/2006">
              <mc:Choice xmlns:v="urn:schemas-microsoft-com:vml" Requires="v">
                <p:oleObj spid="_x0000_s107562" name="Equation" r:id="rId14" imgW="571320" imgH="393480" progId="Equation.DSMT4">
                  <p:embed/>
                </p:oleObj>
              </mc:Choice>
              <mc:Fallback>
                <p:oleObj name="Equation" r:id="rId14" imgW="571320" imgH="39348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16325" y="4499113"/>
                        <a:ext cx="14478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992609387"/>
              </p:ext>
            </p:extLst>
          </p:nvPr>
        </p:nvGraphicFramePr>
        <p:xfrm>
          <a:off x="609600" y="5342116"/>
          <a:ext cx="1511300" cy="911225"/>
        </p:xfrm>
        <a:graphic>
          <a:graphicData uri="http://schemas.openxmlformats.org/presentationml/2006/ole">
            <mc:AlternateContent xmlns:mc="http://schemas.openxmlformats.org/markup-compatibility/2006">
              <mc:Choice xmlns:v="urn:schemas-microsoft-com:vml" Requires="v">
                <p:oleObj spid="_x0000_s107563" name="Equation" r:id="rId16" imgW="596880" imgH="393480" progId="Equation.DSMT4">
                  <p:embed/>
                </p:oleObj>
              </mc:Choice>
              <mc:Fallback>
                <p:oleObj name="Equation" r:id="rId16" imgW="596880" imgH="39348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09600" y="5342116"/>
                        <a:ext cx="15113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TextBox 12"/>
          <p:cNvSpPr txBox="1"/>
          <p:nvPr/>
        </p:nvSpPr>
        <p:spPr>
          <a:xfrm>
            <a:off x="2336800" y="5527764"/>
            <a:ext cx="10858500" cy="646331"/>
          </a:xfrm>
          <a:prstGeom prst="rect">
            <a:avLst/>
          </a:prstGeom>
          <a:noFill/>
        </p:spPr>
        <p:txBody>
          <a:bodyPr wrap="square" rtlCol="0">
            <a:spAutoFit/>
          </a:bodyPr>
          <a:lstStyle/>
          <a:p>
            <a:r>
              <a:rPr lang="en-US" sz="3600" dirty="0" smtClean="0">
                <a:solidFill>
                  <a:prstClr val="black"/>
                </a:solidFill>
              </a:rPr>
              <a:t>(one real root) </a:t>
            </a:r>
            <a:endParaRPr lang="en-US" sz="3600" dirty="0">
              <a:solidFill>
                <a:prstClr val="black"/>
              </a:solidFill>
            </a:endParaRPr>
          </a:p>
        </p:txBody>
      </p:sp>
      <p:sp>
        <p:nvSpPr>
          <p:cNvPr id="14" name="Slide Number Placeholder 13"/>
          <p:cNvSpPr>
            <a:spLocks noGrp="1"/>
          </p:cNvSpPr>
          <p:nvPr>
            <p:ph type="sldNum" sz="quarter" idx="12"/>
          </p:nvPr>
        </p:nvSpPr>
        <p:spPr/>
        <p:txBody>
          <a:bodyPr/>
          <a:lstStyle/>
          <a:p>
            <a:fld id="{FC733198-011E-4E74-9CBE-D2138561C345}" type="slidenum">
              <a:rPr lang="en-US" smtClean="0">
                <a:solidFill>
                  <a:prstClr val="black"/>
                </a:solidFill>
              </a:rPr>
              <a:pPr/>
              <a:t>230</a:t>
            </a:fld>
            <a:endParaRPr lang="en-US">
              <a:solidFill>
                <a:prstClr val="black"/>
              </a:solidFill>
            </a:endParaRPr>
          </a:p>
        </p:txBody>
      </p:sp>
    </p:spTree>
    <p:extLst>
      <p:ext uri="{BB962C8B-B14F-4D97-AF65-F5344CB8AC3E}">
        <p14:creationId xmlns:p14="http://schemas.microsoft.com/office/powerpoint/2010/main" val="625986481"/>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98500" y="1244600"/>
            <a:ext cx="10401300" cy="1569660"/>
          </a:xfrm>
          <a:prstGeom prst="rect">
            <a:avLst/>
          </a:prstGeom>
          <a:noFill/>
        </p:spPr>
        <p:txBody>
          <a:bodyPr wrap="square" rtlCol="0">
            <a:spAutoFit/>
          </a:bodyPr>
          <a:lstStyle/>
          <a:p>
            <a:r>
              <a:rPr lang="en-US" sz="3200" dirty="0" smtClean="0">
                <a:solidFill>
                  <a:prstClr val="black"/>
                </a:solidFill>
              </a:rPr>
              <a:t>This provides a vivid illustration of how solving a forward problem in an inverse sense is not the same as solving the inverse problem directly.</a:t>
            </a:r>
            <a:endParaRPr lang="en-US" sz="3200" dirty="0">
              <a:solidFill>
                <a:prstClr val="black"/>
              </a:solidFill>
            </a:endParaRPr>
          </a:p>
        </p:txBody>
      </p:sp>
      <p:sp>
        <p:nvSpPr>
          <p:cNvPr id="4" name="Slide Number Placeholder 3"/>
          <p:cNvSpPr>
            <a:spLocks noGrp="1"/>
          </p:cNvSpPr>
          <p:nvPr>
            <p:ph type="sldNum" sz="quarter" idx="12"/>
          </p:nvPr>
        </p:nvSpPr>
        <p:spPr/>
        <p:txBody>
          <a:bodyPr/>
          <a:lstStyle/>
          <a:p>
            <a:fld id="{FC733198-011E-4E74-9CBE-D2138561C345}" type="slidenum">
              <a:rPr lang="en-US" smtClean="0">
                <a:solidFill>
                  <a:prstClr val="black"/>
                </a:solidFill>
              </a:rPr>
              <a:pPr/>
              <a:t>231</a:t>
            </a:fld>
            <a:endParaRPr lang="en-US">
              <a:solidFill>
                <a:prstClr val="black"/>
              </a:solidFill>
            </a:endParaRPr>
          </a:p>
        </p:txBody>
      </p:sp>
    </p:spTree>
    <p:extLst>
      <p:ext uri="{BB962C8B-B14F-4D97-AF65-F5344CB8AC3E}">
        <p14:creationId xmlns:p14="http://schemas.microsoft.com/office/powerpoint/2010/main" val="2172322203"/>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03300" y="1079500"/>
            <a:ext cx="10756900" cy="1077218"/>
          </a:xfrm>
          <a:prstGeom prst="rect">
            <a:avLst/>
          </a:prstGeom>
          <a:noFill/>
        </p:spPr>
        <p:txBody>
          <a:bodyPr wrap="square" rtlCol="0">
            <a:spAutoFit/>
          </a:bodyPr>
          <a:lstStyle/>
          <a:p>
            <a:r>
              <a:rPr lang="en-US" sz="3200" dirty="0" smtClean="0">
                <a:solidFill>
                  <a:prstClr val="black"/>
                </a:solidFill>
              </a:rPr>
              <a:t>In all current indirect ‘inversion’ methods</a:t>
            </a:r>
          </a:p>
          <a:p>
            <a:endParaRPr lang="en-US" sz="3200" dirty="0">
              <a:solidFill>
                <a:prstClr val="black"/>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737585577"/>
              </p:ext>
            </p:extLst>
          </p:nvPr>
        </p:nvGraphicFramePr>
        <p:xfrm>
          <a:off x="1003300" y="1800225"/>
          <a:ext cx="8509001" cy="1101725"/>
        </p:xfrm>
        <a:graphic>
          <a:graphicData uri="http://schemas.openxmlformats.org/presentationml/2006/ole">
            <mc:AlternateContent xmlns:mc="http://schemas.openxmlformats.org/markup-compatibility/2006">
              <mc:Choice xmlns:v="urn:schemas-microsoft-com:vml" Requires="v">
                <p:oleObj spid="_x0000_s108551" name="Equation" r:id="rId4" imgW="2946240" imgH="419040" progId="Equation.DSMT4">
                  <p:embed/>
                </p:oleObj>
              </mc:Choice>
              <mc:Fallback>
                <p:oleObj name="Equation" r:id="rId4" imgW="2946240" imgH="419040" progId="Equation.DSMT4">
                  <p:embed/>
                  <p:pic>
                    <p:nvPicPr>
                      <p:cNvPr id="0" name=""/>
                      <p:cNvPicPr>
                        <a:picLocks noChangeAspect="1" noChangeArrowheads="1"/>
                      </p:cNvPicPr>
                      <p:nvPr/>
                    </p:nvPicPr>
                    <p:blipFill>
                      <a:blip r:embed="rId5"/>
                      <a:srcRect/>
                      <a:stretch>
                        <a:fillRect/>
                      </a:stretch>
                    </p:blipFill>
                    <p:spPr bwMode="auto">
                      <a:xfrm>
                        <a:off x="1003300" y="1800225"/>
                        <a:ext cx="8509001"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Slide Number Placeholder 4"/>
          <p:cNvSpPr>
            <a:spLocks noGrp="1"/>
          </p:cNvSpPr>
          <p:nvPr>
            <p:ph type="sldNum" sz="quarter" idx="12"/>
          </p:nvPr>
        </p:nvSpPr>
        <p:spPr/>
        <p:txBody>
          <a:bodyPr/>
          <a:lstStyle/>
          <a:p>
            <a:fld id="{FC733198-011E-4E74-9CBE-D2138561C345}" type="slidenum">
              <a:rPr lang="en-US" smtClean="0">
                <a:solidFill>
                  <a:prstClr val="black"/>
                </a:solidFill>
              </a:rPr>
              <a:pPr/>
              <a:t>232</a:t>
            </a:fld>
            <a:endParaRPr lang="en-US">
              <a:solidFill>
                <a:prstClr val="black"/>
              </a:solidFill>
            </a:endParaRPr>
          </a:p>
        </p:txBody>
      </p:sp>
    </p:spTree>
    <p:extLst>
      <p:ext uri="{BB962C8B-B14F-4D97-AF65-F5344CB8AC3E}">
        <p14:creationId xmlns:p14="http://schemas.microsoft.com/office/powerpoint/2010/main" val="3956429949"/>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233</a:t>
            </a:fld>
            <a:endParaRPr lang="en-US">
              <a:solidFill>
                <a:prstClr val="black"/>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45380733"/>
              </p:ext>
            </p:extLst>
          </p:nvPr>
        </p:nvGraphicFramePr>
        <p:xfrm>
          <a:off x="889000" y="2593975"/>
          <a:ext cx="8188325" cy="1709738"/>
        </p:xfrm>
        <a:graphic>
          <a:graphicData uri="http://schemas.openxmlformats.org/presentationml/2006/ole">
            <mc:AlternateContent xmlns:mc="http://schemas.openxmlformats.org/markup-compatibility/2006">
              <mc:Choice xmlns:v="urn:schemas-microsoft-com:vml" Requires="v">
                <p:oleObj spid="_x0000_s109575" name="Equation" r:id="rId4" imgW="3327120" imgH="685800" progId="Equation.DSMT4">
                  <p:embed/>
                </p:oleObj>
              </mc:Choice>
              <mc:Fallback>
                <p:oleObj name="Equation" r:id="rId4" imgW="3327120" imgH="6858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000" y="2593975"/>
                        <a:ext cx="8188325" cy="170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Title 1"/>
          <p:cNvSpPr txBox="1">
            <a:spLocks/>
          </p:cNvSpPr>
          <p:nvPr/>
        </p:nvSpPr>
        <p:spPr>
          <a:xfrm>
            <a:off x="838200" y="720725"/>
            <a:ext cx="10515600" cy="1325563"/>
          </a:xfrm>
          <a:prstGeom prst="rect">
            <a:avLst/>
          </a:prstGeom>
        </p:spPr>
        <p:txBody>
          <a:bodyPr/>
          <a:lstStyle>
            <a:lvl1pPr algn="l" defTabSz="914400" rtl="0" eaLnBrk="1" latinLnBrk="0" hangingPunct="1">
              <a:lnSpc>
                <a:spcPct val="90000"/>
              </a:lnSpc>
              <a:spcBef>
                <a:spcPct val="0"/>
              </a:spcBef>
              <a:buNone/>
              <a:defRPr sz="3600" kern="1200" cap="all" baseline="0">
                <a:solidFill>
                  <a:srgbClr val="000000"/>
                </a:solidFill>
                <a:latin typeface="Arial"/>
                <a:ea typeface="+mj-ea"/>
                <a:cs typeface="Arial"/>
              </a:defRPr>
            </a:lvl1pPr>
          </a:lstStyle>
          <a:p>
            <a:r>
              <a:rPr lang="en-US" dirty="0" smtClean="0"/>
              <a:t>The terms in the inverse scattering series</a:t>
            </a:r>
            <a:endParaRPr lang="en-US" dirty="0"/>
          </a:p>
        </p:txBody>
      </p:sp>
    </p:spTree>
    <p:extLst>
      <p:ext uri="{BB962C8B-B14F-4D97-AF65-F5344CB8AC3E}">
        <p14:creationId xmlns:p14="http://schemas.microsoft.com/office/powerpoint/2010/main" val="523043201"/>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Isolated Task Subseries of the ISS</a:t>
            </a:r>
          </a:p>
        </p:txBody>
      </p:sp>
      <p:sp>
        <p:nvSpPr>
          <p:cNvPr id="4" name="Content Placeholder 3"/>
          <p:cNvSpPr>
            <a:spLocks noGrp="1"/>
          </p:cNvSpPr>
          <p:nvPr>
            <p:ph idx="1"/>
          </p:nvPr>
        </p:nvSpPr>
        <p:spPr/>
        <p:txBody>
          <a:bodyPr>
            <a:normAutofit fontScale="92500" lnSpcReduction="20000"/>
          </a:bodyPr>
          <a:lstStyle/>
          <a:p>
            <a:pPr>
              <a:lnSpc>
                <a:spcPct val="120000"/>
              </a:lnSpc>
              <a:buFont typeface="Arial"/>
              <a:buChar char="•"/>
            </a:pPr>
            <a:r>
              <a:rPr lang="en-US" dirty="0"/>
              <a:t>If we imagine that the inverse machine that inputs reflection data and outputs earth properties needs to achieve certain tasks, then we can seek to locate terms within the general ISS that achieve those specific objectives.</a:t>
            </a:r>
          </a:p>
          <a:p>
            <a:pPr>
              <a:lnSpc>
                <a:spcPct val="120000"/>
              </a:lnSpc>
            </a:pPr>
            <a:r>
              <a:rPr lang="en-US" dirty="0"/>
              <a:t>Those tasks are:</a:t>
            </a:r>
          </a:p>
          <a:p>
            <a:pPr marL="914400" lvl="1" indent="-457200">
              <a:lnSpc>
                <a:spcPct val="120000"/>
              </a:lnSpc>
              <a:buFont typeface="+mj-lt"/>
              <a:buAutoNum type="arabicParenR"/>
            </a:pPr>
            <a:r>
              <a:rPr lang="en-US" dirty="0" smtClean="0"/>
              <a:t>Free </a:t>
            </a:r>
            <a:r>
              <a:rPr lang="en-US" dirty="0"/>
              <a:t>surface multiple removal</a:t>
            </a:r>
          </a:p>
          <a:p>
            <a:pPr marL="914400" lvl="1" indent="-457200">
              <a:lnSpc>
                <a:spcPct val="120000"/>
              </a:lnSpc>
              <a:buFont typeface="+mj-lt"/>
              <a:buAutoNum type="arabicParenR"/>
            </a:pPr>
            <a:r>
              <a:rPr lang="en-US" dirty="0" smtClean="0"/>
              <a:t>Internal </a:t>
            </a:r>
            <a:r>
              <a:rPr lang="en-US" dirty="0"/>
              <a:t>multiple removal</a:t>
            </a:r>
          </a:p>
          <a:p>
            <a:pPr marL="914400" lvl="1" indent="-457200">
              <a:lnSpc>
                <a:spcPct val="120000"/>
              </a:lnSpc>
              <a:buFont typeface="+mj-lt"/>
              <a:buAutoNum type="arabicParenR"/>
            </a:pPr>
            <a:r>
              <a:rPr lang="en-US" dirty="0" smtClean="0"/>
              <a:t>Depth imaging</a:t>
            </a:r>
          </a:p>
          <a:p>
            <a:pPr marL="914400" lvl="1" indent="-457200">
              <a:lnSpc>
                <a:spcPct val="120000"/>
              </a:lnSpc>
              <a:buFont typeface="+mj-lt"/>
              <a:buAutoNum type="arabicParenR"/>
            </a:pPr>
            <a:r>
              <a:rPr lang="en-US" dirty="0" smtClean="0"/>
              <a:t>Parameter estimation</a:t>
            </a:r>
          </a:p>
          <a:p>
            <a:pPr marL="914400" lvl="1" indent="-457200">
              <a:lnSpc>
                <a:spcPct val="120000"/>
              </a:lnSpc>
              <a:buFont typeface="+mj-lt"/>
              <a:buAutoNum type="arabicParenR"/>
            </a:pPr>
            <a:r>
              <a:rPr lang="en-US" dirty="0" smtClean="0"/>
              <a:t>Q </a:t>
            </a:r>
            <a:r>
              <a:rPr lang="en-US" dirty="0"/>
              <a:t>compensation without knowing or needing Q</a:t>
            </a:r>
          </a:p>
          <a:p>
            <a:pPr marL="457200" lvl="1" indent="0">
              <a:lnSpc>
                <a:spcPct val="120000"/>
              </a:lnSpc>
              <a:buNone/>
            </a:pPr>
            <a:endParaRPr lang="en-US" dirty="0"/>
          </a:p>
        </p:txBody>
      </p:sp>
      <p:sp>
        <p:nvSpPr>
          <p:cNvPr id="5" name="Slide Number Placeholder 4"/>
          <p:cNvSpPr>
            <a:spLocks noGrp="1"/>
          </p:cNvSpPr>
          <p:nvPr>
            <p:ph type="sldNum" sz="quarter" idx="12"/>
          </p:nvPr>
        </p:nvSpPr>
        <p:spPr/>
        <p:txBody>
          <a:bodyPr/>
          <a:lstStyle/>
          <a:p>
            <a:fld id="{FC733198-011E-4E74-9CBE-D2138561C345}" type="slidenum">
              <a:rPr lang="en-US" smtClean="0">
                <a:solidFill>
                  <a:prstClr val="black"/>
                </a:solidFill>
              </a:rPr>
              <a:pPr/>
              <a:t>234</a:t>
            </a:fld>
            <a:endParaRPr lang="en-US">
              <a:solidFill>
                <a:prstClr val="black"/>
              </a:solidFill>
            </a:endParaRPr>
          </a:p>
        </p:txBody>
      </p:sp>
    </p:spTree>
    <p:extLst>
      <p:ext uri="{BB962C8B-B14F-4D97-AF65-F5344CB8AC3E}">
        <p14:creationId xmlns:p14="http://schemas.microsoft.com/office/powerpoint/2010/main" val="619590982"/>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7032" y="470955"/>
            <a:ext cx="10951633" cy="5688541"/>
          </a:xfrm>
        </p:spPr>
        <p:txBody>
          <a:bodyPr>
            <a:noAutofit/>
          </a:bodyPr>
          <a:lstStyle/>
          <a:p>
            <a:pPr>
              <a:lnSpc>
                <a:spcPct val="100000"/>
              </a:lnSpc>
            </a:pPr>
            <a:r>
              <a:rPr lang="en-US" sz="2600" dirty="0"/>
              <a:t>E</a:t>
            </a:r>
            <a:r>
              <a:rPr lang="en-US" sz="2600" dirty="0" smtClean="0"/>
              <a:t>ach </a:t>
            </a:r>
            <a:r>
              <a:rPr lang="en-US" sz="2600" dirty="0"/>
              <a:t>of these tasks has a subseries that doesn't require subsurface </a:t>
            </a:r>
            <a:r>
              <a:rPr lang="en-US" sz="2600" dirty="0" smtClean="0"/>
              <a:t>information.</a:t>
            </a:r>
            <a:endParaRPr lang="en-US" sz="2600" dirty="0"/>
          </a:p>
          <a:p>
            <a:pPr>
              <a:lnSpc>
                <a:spcPct val="100000"/>
              </a:lnSpc>
            </a:pPr>
            <a:r>
              <a:rPr lang="en-US" sz="2600" dirty="0"/>
              <a:t>I</a:t>
            </a:r>
            <a:r>
              <a:rPr lang="en-US" sz="2600" dirty="0" smtClean="0"/>
              <a:t>n </a:t>
            </a:r>
            <a:r>
              <a:rPr lang="en-US" sz="2600" dirty="0"/>
              <a:t>addition, several of these </a:t>
            </a:r>
            <a:r>
              <a:rPr lang="en-US" sz="2600" dirty="0" smtClean="0"/>
              <a:t>tasks (</a:t>
            </a:r>
            <a:r>
              <a:rPr lang="en-US" sz="2600" dirty="0"/>
              <a:t>and corresponding subseries) are model type independent. That </a:t>
            </a:r>
            <a:r>
              <a:rPr lang="en-US" sz="2600" dirty="0" smtClean="0"/>
              <a:t>is, </a:t>
            </a:r>
            <a:r>
              <a:rPr lang="en-US" sz="2600" dirty="0"/>
              <a:t>there is one unchanged algorithm to achieve that task independent of whether you assume the earth is acoustic, elastic, anisotropic or inelastic</a:t>
            </a:r>
            <a:r>
              <a:rPr lang="en-US" sz="2600" dirty="0" smtClean="0"/>
              <a:t>.</a:t>
            </a:r>
            <a:endParaRPr lang="en-US" sz="2600" dirty="0"/>
          </a:p>
          <a:p>
            <a:pPr>
              <a:lnSpc>
                <a:spcPct val="100000"/>
              </a:lnSpc>
            </a:pPr>
            <a:r>
              <a:rPr lang="en-US" sz="2600" dirty="0"/>
              <a:t>T</a:t>
            </a:r>
            <a:r>
              <a:rPr lang="en-US" sz="2600" dirty="0" smtClean="0"/>
              <a:t>o </a:t>
            </a:r>
            <a:r>
              <a:rPr lang="en-US" sz="2600" dirty="0"/>
              <a:t>see how different the ISS direct inverse is </a:t>
            </a:r>
            <a:r>
              <a:rPr lang="en-US" sz="2600" dirty="0" smtClean="0"/>
              <a:t>from </a:t>
            </a:r>
            <a:r>
              <a:rPr lang="en-US" sz="2600" dirty="0"/>
              <a:t>linear updating and model </a:t>
            </a:r>
            <a:r>
              <a:rPr lang="en-US" sz="2600" dirty="0" smtClean="0"/>
              <a:t>matching: It is not</a:t>
            </a:r>
            <a:r>
              <a:rPr lang="en-US" sz="2600" dirty="0"/>
              <a:t> conceivable to perform model type independent model matching and updating, e.g., for multiple removal. </a:t>
            </a:r>
            <a:endParaRPr lang="en-US" sz="2600" dirty="0" smtClean="0"/>
          </a:p>
          <a:p>
            <a:pPr>
              <a:lnSpc>
                <a:spcPct val="100000"/>
              </a:lnSpc>
            </a:pPr>
            <a:r>
              <a:rPr lang="en-US" sz="2600" dirty="0" smtClean="0"/>
              <a:t>And the ISS free-surface multiple elimination method works one temporal frequency at a time. You cannot model match (and </a:t>
            </a:r>
            <a:r>
              <a:rPr lang="en-US" sz="2600" u="sng" dirty="0" smtClean="0"/>
              <a:t>update</a:t>
            </a:r>
            <a:r>
              <a:rPr lang="en-US" sz="2600" dirty="0" smtClean="0"/>
              <a:t> models) to subtract multiples one frequency at a time.</a:t>
            </a:r>
            <a:endParaRPr lang="en-US" sz="2600" dirty="0"/>
          </a:p>
        </p:txBody>
      </p:sp>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235</a:t>
            </a:fld>
            <a:endParaRPr lang="en-US">
              <a:solidFill>
                <a:prstClr val="black"/>
              </a:solidFill>
            </a:endParaRPr>
          </a:p>
        </p:txBody>
      </p:sp>
    </p:spTree>
    <p:extLst>
      <p:ext uri="{BB962C8B-B14F-4D97-AF65-F5344CB8AC3E}">
        <p14:creationId xmlns:p14="http://schemas.microsoft.com/office/powerpoint/2010/main" val="2855817055"/>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a:xfrm>
            <a:off x="988293" y="228600"/>
            <a:ext cx="10972800" cy="1143000"/>
          </a:xfrm>
        </p:spPr>
        <p:txBody>
          <a:bodyPr>
            <a:normAutofit/>
          </a:bodyPr>
          <a:lstStyle/>
          <a:p>
            <a:pPr eaLnBrk="1" hangingPunct="1"/>
            <a:r>
              <a:rPr lang="en-US" altLang="zh-CN" sz="4000" b="1" dirty="0" smtClean="0">
                <a:solidFill>
                  <a:srgbClr val="0000FF"/>
                </a:solidFill>
              </a:rPr>
              <a:t>Non-linearity (2 types)</a:t>
            </a:r>
          </a:p>
        </p:txBody>
      </p:sp>
      <p:sp>
        <p:nvSpPr>
          <p:cNvPr id="41986" name="Rectangle 3"/>
          <p:cNvSpPr>
            <a:spLocks noGrp="1" noChangeArrowheads="1"/>
          </p:cNvSpPr>
          <p:nvPr>
            <p:ph type="body" idx="1"/>
          </p:nvPr>
        </p:nvSpPr>
        <p:spPr>
          <a:xfrm>
            <a:off x="979059" y="1828800"/>
            <a:ext cx="11480800" cy="4495800"/>
          </a:xfrm>
        </p:spPr>
        <p:txBody>
          <a:bodyPr/>
          <a:lstStyle/>
          <a:p>
            <a:pPr eaLnBrk="1" hangingPunct="1"/>
            <a:r>
              <a:rPr lang="en-US" altLang="zh-CN" sz="2800" dirty="0" smtClean="0"/>
              <a:t>Innate or intrinsic non-linearity              </a:t>
            </a:r>
          </a:p>
          <a:p>
            <a:pPr eaLnBrk="1" hangingPunct="1">
              <a:buFontTx/>
              <a:buNone/>
            </a:pPr>
            <a:r>
              <a:rPr lang="en-US" altLang="zh-CN" sz="2800" dirty="0" smtClean="0"/>
              <a:t>    e.g., R.C. and material property changes.</a:t>
            </a:r>
          </a:p>
          <a:p>
            <a:pPr eaLnBrk="1" hangingPunct="1">
              <a:buFontTx/>
              <a:buNone/>
            </a:pPr>
            <a:endParaRPr lang="en-US" altLang="zh-CN" sz="2800" dirty="0" smtClean="0"/>
          </a:p>
          <a:p>
            <a:pPr eaLnBrk="1" hangingPunct="1"/>
            <a:r>
              <a:rPr lang="en-US" altLang="zh-CN" sz="2800" dirty="0" smtClean="0"/>
              <a:t>Circumstantial non-linearity            </a:t>
            </a:r>
          </a:p>
          <a:p>
            <a:pPr eaLnBrk="1" hangingPunct="1">
              <a:buFontTx/>
              <a:buNone/>
            </a:pPr>
            <a:r>
              <a:rPr lang="en-US" altLang="zh-CN" sz="2800" dirty="0" smtClean="0"/>
              <a:t>   - Removing multiples or depth imaging  </a:t>
            </a:r>
          </a:p>
          <a:p>
            <a:pPr eaLnBrk="1" hangingPunct="1">
              <a:buFontTx/>
              <a:buNone/>
            </a:pPr>
            <a:r>
              <a:rPr lang="en-US" altLang="zh-CN" sz="2800" dirty="0" smtClean="0"/>
              <a:t>     primaries.</a:t>
            </a:r>
          </a:p>
          <a:p>
            <a:pPr eaLnBrk="1" hangingPunct="1"/>
            <a:endParaRPr lang="en-US" altLang="zh-CN" dirty="0" smtClean="0"/>
          </a:p>
        </p:txBody>
      </p:sp>
      <p:sp>
        <p:nvSpPr>
          <p:cNvPr id="41987" name="Line 4"/>
          <p:cNvSpPr>
            <a:spLocks noChangeShapeType="1"/>
          </p:cNvSpPr>
          <p:nvPr/>
        </p:nvSpPr>
        <p:spPr bwMode="auto">
          <a:xfrm>
            <a:off x="0" y="1219200"/>
            <a:ext cx="12192000" cy="0"/>
          </a:xfrm>
          <a:prstGeom prst="line">
            <a:avLst/>
          </a:prstGeom>
          <a:noFill/>
          <a:ln w="38100">
            <a:solidFill>
              <a:srgbClr val="99CCFF"/>
            </a:solid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41988" name="Line 5"/>
          <p:cNvSpPr>
            <a:spLocks noChangeShapeType="1"/>
          </p:cNvSpPr>
          <p:nvPr/>
        </p:nvSpPr>
        <p:spPr bwMode="auto">
          <a:xfrm flipV="1">
            <a:off x="914400" y="0"/>
            <a:ext cx="0" cy="6858000"/>
          </a:xfrm>
          <a:prstGeom prst="line">
            <a:avLst/>
          </a:prstGeom>
          <a:noFill/>
          <a:ln w="38100">
            <a:solidFill>
              <a:srgbClr val="FFFF99"/>
            </a:solid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solidFill>
              </a:rPr>
              <a:pPr/>
              <a:t>236</a:t>
            </a:fld>
            <a:endParaRPr lang="en-US" dirty="0">
              <a:solidFill>
                <a:prstClr val="black"/>
              </a:solidFill>
            </a:endParaRPr>
          </a:p>
        </p:txBody>
      </p:sp>
    </p:spTree>
    <p:extLst>
      <p:ext uri="{BB962C8B-B14F-4D97-AF65-F5344CB8AC3E}">
        <p14:creationId xmlns:p14="http://schemas.microsoft.com/office/powerpoint/2010/main" val="1043968451"/>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body" idx="1"/>
          </p:nvPr>
        </p:nvSpPr>
        <p:spPr>
          <a:xfrm>
            <a:off x="304800" y="1752600"/>
            <a:ext cx="11176000" cy="2057400"/>
          </a:xfrm>
        </p:spPr>
        <p:txBody>
          <a:bodyPr>
            <a:normAutofit/>
          </a:bodyPr>
          <a:lstStyle/>
          <a:p>
            <a:pPr eaLnBrk="1" hangingPunct="1">
              <a:buClr>
                <a:srgbClr val="0000FF"/>
              </a:buClr>
              <a:buFont typeface="Wingdings" pitchFamily="2" charset="2"/>
              <a:buChar char="p"/>
            </a:pPr>
            <a:r>
              <a:rPr lang="en-US" altLang="zh-CN" sz="2800" b="1" dirty="0" smtClean="0">
                <a:solidFill>
                  <a:srgbClr val="0000FF"/>
                </a:solidFill>
              </a:rPr>
              <a:t>  The inverse scattering series is (once again) unique  </a:t>
            </a:r>
          </a:p>
          <a:p>
            <a:pPr eaLnBrk="1" hangingPunct="1">
              <a:buClr>
                <a:srgbClr val="0000FF"/>
              </a:buClr>
              <a:buNone/>
            </a:pPr>
            <a:r>
              <a:rPr lang="en-US" altLang="zh-CN" sz="2800" b="1" dirty="0" smtClean="0">
                <a:solidFill>
                  <a:srgbClr val="0000FF"/>
                </a:solidFill>
              </a:rPr>
              <a:t>      in its ability to directly address either alone, let     </a:t>
            </a:r>
          </a:p>
          <a:p>
            <a:pPr eaLnBrk="1" hangingPunct="1">
              <a:buClr>
                <a:srgbClr val="0000FF"/>
              </a:buClr>
              <a:buNone/>
            </a:pPr>
            <a:r>
              <a:rPr lang="en-US" altLang="zh-CN" sz="2800" b="1" dirty="0" smtClean="0">
                <a:solidFill>
                  <a:srgbClr val="0000FF"/>
                </a:solidFill>
              </a:rPr>
              <a:t>      alone these two in combination.</a:t>
            </a:r>
          </a:p>
        </p:txBody>
      </p:sp>
      <p:sp>
        <p:nvSpPr>
          <p:cNvPr id="44034" name="Line 3"/>
          <p:cNvSpPr>
            <a:spLocks noChangeShapeType="1"/>
          </p:cNvSpPr>
          <p:nvPr/>
        </p:nvSpPr>
        <p:spPr bwMode="auto">
          <a:xfrm>
            <a:off x="0" y="1219200"/>
            <a:ext cx="12192000" cy="0"/>
          </a:xfrm>
          <a:prstGeom prst="line">
            <a:avLst/>
          </a:prstGeom>
          <a:noFill/>
          <a:ln w="38100">
            <a:solidFill>
              <a:srgbClr val="99CCFF"/>
            </a:solid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44035" name="Line 4"/>
          <p:cNvSpPr>
            <a:spLocks noChangeShapeType="1"/>
          </p:cNvSpPr>
          <p:nvPr/>
        </p:nvSpPr>
        <p:spPr bwMode="auto">
          <a:xfrm flipV="1">
            <a:off x="914400" y="0"/>
            <a:ext cx="0" cy="6858000"/>
          </a:xfrm>
          <a:prstGeom prst="line">
            <a:avLst/>
          </a:prstGeom>
          <a:noFill/>
          <a:ln w="38100">
            <a:solidFill>
              <a:srgbClr val="FFFF99"/>
            </a:solid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solidFill>
              </a:rPr>
              <a:pPr/>
              <a:t>237</a:t>
            </a:fld>
            <a:endParaRPr lang="en-US" dirty="0">
              <a:solidFill>
                <a:prstClr val="black"/>
              </a:solidFill>
            </a:endParaRPr>
          </a:p>
        </p:txBody>
      </p:sp>
    </p:spTree>
    <p:extLst>
      <p:ext uri="{BB962C8B-B14F-4D97-AF65-F5344CB8AC3E}">
        <p14:creationId xmlns:p14="http://schemas.microsoft.com/office/powerpoint/2010/main" val="3831792540"/>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body" idx="1"/>
          </p:nvPr>
        </p:nvSpPr>
        <p:spPr>
          <a:xfrm>
            <a:off x="960587" y="1447800"/>
            <a:ext cx="10972800" cy="4495800"/>
          </a:xfrm>
        </p:spPr>
        <p:txBody>
          <a:bodyPr>
            <a:normAutofit/>
          </a:bodyPr>
          <a:lstStyle/>
          <a:p>
            <a:pPr eaLnBrk="1" hangingPunct="1">
              <a:lnSpc>
                <a:spcPct val="90000"/>
              </a:lnSpc>
            </a:pPr>
            <a:r>
              <a:rPr lang="en-US" altLang="zh-CN" sz="2800" dirty="0" smtClean="0"/>
              <a:t>The first term in a task specific subseries that addresses a potential circumstantial non-linearity first decides if its assistance and contribution is required in your data…</a:t>
            </a:r>
          </a:p>
          <a:p>
            <a:pPr eaLnBrk="1" hangingPunct="1">
              <a:lnSpc>
                <a:spcPct val="90000"/>
              </a:lnSpc>
            </a:pPr>
            <a:endParaRPr lang="en-US" altLang="zh-CN" sz="2800" dirty="0" smtClean="0"/>
          </a:p>
          <a:p>
            <a:pPr eaLnBrk="1" hangingPunct="1">
              <a:lnSpc>
                <a:spcPct val="90000"/>
              </a:lnSpc>
            </a:pPr>
            <a:r>
              <a:rPr lang="en-US" altLang="zh-CN" sz="2800" dirty="0" smtClean="0"/>
              <a:t>And only if decides that it is, then it starts to compute … if there is no nonlinear circumstantial issue to address, </a:t>
            </a:r>
            <a:r>
              <a:rPr lang="en-US" altLang="zh-CN" sz="2800" dirty="0" smtClean="0">
                <a:solidFill>
                  <a:srgbClr val="0000FF"/>
                </a:solidFill>
              </a:rPr>
              <a:t>it computes an integrand which is zero</a:t>
            </a:r>
            <a:r>
              <a:rPr lang="en-US" altLang="zh-CN" sz="2800" dirty="0" smtClean="0"/>
              <a:t>.</a:t>
            </a:r>
          </a:p>
        </p:txBody>
      </p:sp>
      <p:sp>
        <p:nvSpPr>
          <p:cNvPr id="46082" name="Line 3"/>
          <p:cNvSpPr>
            <a:spLocks noChangeShapeType="1"/>
          </p:cNvSpPr>
          <p:nvPr/>
        </p:nvSpPr>
        <p:spPr bwMode="auto">
          <a:xfrm>
            <a:off x="0" y="1219200"/>
            <a:ext cx="12192000" cy="0"/>
          </a:xfrm>
          <a:prstGeom prst="line">
            <a:avLst/>
          </a:prstGeom>
          <a:noFill/>
          <a:ln w="38100">
            <a:solidFill>
              <a:srgbClr val="99CCFF"/>
            </a:solid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46083" name="Line 4"/>
          <p:cNvSpPr>
            <a:spLocks noChangeShapeType="1"/>
          </p:cNvSpPr>
          <p:nvPr/>
        </p:nvSpPr>
        <p:spPr bwMode="auto">
          <a:xfrm flipV="1">
            <a:off x="914400" y="0"/>
            <a:ext cx="0" cy="6858000"/>
          </a:xfrm>
          <a:prstGeom prst="line">
            <a:avLst/>
          </a:prstGeom>
          <a:noFill/>
          <a:ln w="38100">
            <a:solidFill>
              <a:srgbClr val="FFFF99"/>
            </a:solid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solidFill>
              </a:rPr>
              <a:pPr/>
              <a:t>238</a:t>
            </a:fld>
            <a:endParaRPr lang="en-US" dirty="0">
              <a:solidFill>
                <a:prstClr val="black"/>
              </a:solidFill>
            </a:endParaRPr>
          </a:p>
        </p:txBody>
      </p:sp>
    </p:spTree>
    <p:extLst>
      <p:ext uri="{BB962C8B-B14F-4D97-AF65-F5344CB8AC3E}">
        <p14:creationId xmlns:p14="http://schemas.microsoft.com/office/powerpoint/2010/main" val="2896092924"/>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body" idx="1"/>
          </p:nvPr>
        </p:nvSpPr>
        <p:spPr>
          <a:xfrm>
            <a:off x="969821" y="1265237"/>
            <a:ext cx="10972800" cy="5211763"/>
          </a:xfrm>
        </p:spPr>
        <p:txBody>
          <a:bodyPr/>
          <a:lstStyle/>
          <a:p>
            <a:pPr eaLnBrk="1" hangingPunct="1"/>
            <a:r>
              <a:rPr lang="en-US" altLang="zh-CN" sz="2800" dirty="0" smtClean="0"/>
              <a:t>The latter is a very sophisticated and impressive (and surprising) quality of task specific subseries</a:t>
            </a:r>
          </a:p>
          <a:p>
            <a:pPr eaLnBrk="1" hangingPunct="1"/>
            <a:endParaRPr lang="en-US" altLang="zh-CN" sz="2800" dirty="0" smtClean="0"/>
          </a:p>
          <a:p>
            <a:pPr eaLnBrk="1" hangingPunct="1"/>
            <a:r>
              <a:rPr lang="en-US" altLang="zh-CN" sz="2800" dirty="0" smtClean="0"/>
              <a:t>We call that property </a:t>
            </a:r>
            <a:r>
              <a:rPr lang="en-US" altLang="zh-CN" sz="2800" dirty="0" smtClean="0">
                <a:solidFill>
                  <a:srgbClr val="0000FF"/>
                </a:solidFill>
              </a:rPr>
              <a:t>purposeful perturbation theory</a:t>
            </a:r>
            <a:r>
              <a:rPr lang="en-US" altLang="zh-CN" sz="2800" dirty="0" smtClean="0"/>
              <a:t>….</a:t>
            </a:r>
          </a:p>
          <a:p>
            <a:pPr eaLnBrk="1" hangingPunct="1"/>
            <a:endParaRPr lang="en-US" altLang="zh-CN" sz="2800" dirty="0" smtClean="0"/>
          </a:p>
          <a:p>
            <a:pPr eaLnBrk="1" hangingPunct="1"/>
            <a:r>
              <a:rPr lang="en-US" altLang="zh-CN" sz="2800" dirty="0" smtClean="0"/>
              <a:t>It decides if its assistance is needed before it acts!</a:t>
            </a:r>
          </a:p>
          <a:p>
            <a:pPr eaLnBrk="1" hangingPunct="1"/>
            <a:endParaRPr lang="en-US" altLang="zh-CN" dirty="0" smtClean="0"/>
          </a:p>
        </p:txBody>
      </p:sp>
      <p:sp>
        <p:nvSpPr>
          <p:cNvPr id="48130" name="Line 3"/>
          <p:cNvSpPr>
            <a:spLocks noChangeShapeType="1"/>
          </p:cNvSpPr>
          <p:nvPr/>
        </p:nvSpPr>
        <p:spPr bwMode="auto">
          <a:xfrm>
            <a:off x="0" y="1219200"/>
            <a:ext cx="12192000" cy="0"/>
          </a:xfrm>
          <a:prstGeom prst="line">
            <a:avLst/>
          </a:prstGeom>
          <a:noFill/>
          <a:ln w="38100">
            <a:solidFill>
              <a:srgbClr val="99CCFF"/>
            </a:solid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48131" name="Line 4"/>
          <p:cNvSpPr>
            <a:spLocks noChangeShapeType="1"/>
          </p:cNvSpPr>
          <p:nvPr/>
        </p:nvSpPr>
        <p:spPr bwMode="auto">
          <a:xfrm flipV="1">
            <a:off x="914400" y="0"/>
            <a:ext cx="0" cy="6858000"/>
          </a:xfrm>
          <a:prstGeom prst="line">
            <a:avLst/>
          </a:prstGeom>
          <a:noFill/>
          <a:ln w="38100">
            <a:solidFill>
              <a:srgbClr val="FFFF99"/>
            </a:solid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solidFill>
              </a:rPr>
              <a:pPr/>
              <a:t>239</a:t>
            </a:fld>
            <a:endParaRPr lang="en-US" dirty="0">
              <a:solidFill>
                <a:prstClr val="black"/>
              </a:solidFill>
            </a:endParaRPr>
          </a:p>
        </p:txBody>
      </p:sp>
    </p:spTree>
    <p:extLst>
      <p:ext uri="{BB962C8B-B14F-4D97-AF65-F5344CB8AC3E}">
        <p14:creationId xmlns:p14="http://schemas.microsoft.com/office/powerpoint/2010/main" val="12246410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zh-CN" dirty="0" smtClean="0"/>
              <a:t>Model  (Generate data from air/earth)</a:t>
            </a:r>
            <a:endParaRPr lang="en-US" b="1" dirty="0"/>
          </a:p>
        </p:txBody>
      </p:sp>
      <p:sp>
        <p:nvSpPr>
          <p:cNvPr id="9" name="Slide Number Placeholder 8"/>
          <p:cNvSpPr>
            <a:spLocks noGrp="1"/>
          </p:cNvSpPr>
          <p:nvPr>
            <p:ph type="sldNum" sz="quarter" idx="12"/>
          </p:nvPr>
        </p:nvSpPr>
        <p:spPr/>
        <p:txBody>
          <a:bodyPr/>
          <a:lstStyle/>
          <a:p>
            <a:fld id="{360A499E-5F53-F344-A8CB-78A73A388B1C}" type="slidenum">
              <a:rPr lang="en-US" smtClean="0"/>
              <a:t>24</a:t>
            </a:fld>
            <a:endParaRPr lang="en-US" dirty="0"/>
          </a:p>
        </p:txBody>
      </p:sp>
      <p:graphicFrame>
        <p:nvGraphicFramePr>
          <p:cNvPr id="26" name="Table 25"/>
          <p:cNvGraphicFramePr>
            <a:graphicFrameLocks noGrp="1"/>
          </p:cNvGraphicFramePr>
          <p:nvPr>
            <p:extLst/>
          </p:nvPr>
        </p:nvGraphicFramePr>
        <p:xfrm>
          <a:off x="1994131" y="4877029"/>
          <a:ext cx="7921940" cy="1606090"/>
        </p:xfrm>
        <a:graphic>
          <a:graphicData uri="http://schemas.openxmlformats.org/drawingml/2006/table">
            <a:tbl>
              <a:tblPr firstRow="1" bandRow="1">
                <a:tableStyleId>{5C22544A-7EE6-4342-B048-85BDC9FD1C3A}</a:tableStyleId>
              </a:tblPr>
              <a:tblGrid>
                <a:gridCol w="1835889"/>
                <a:gridCol w="2097092"/>
                <a:gridCol w="1897820"/>
                <a:gridCol w="2091139"/>
              </a:tblGrid>
              <a:tr h="508810">
                <a:tc>
                  <a:txBody>
                    <a:bodyPr/>
                    <a:lstStyle/>
                    <a:p>
                      <a:pPr algn="ctr"/>
                      <a:r>
                        <a:rPr lang="en-US" sz="2000" dirty="0" smtClean="0"/>
                        <a:t>Layer</a:t>
                      </a:r>
                      <a:endParaRPr lang="en-US" sz="2000" b="0" dirty="0">
                        <a:solidFill>
                          <a:srgbClr val="000000"/>
                        </a:solidFill>
                        <a:latin typeface="+mn-lt"/>
                      </a:endParaRPr>
                    </a:p>
                  </a:txBody>
                  <a:tcPr anchor="ctr"/>
                </a:tc>
                <a:tc>
                  <a:txBody>
                    <a:bodyPr/>
                    <a:lstStyle/>
                    <a:p>
                      <a:pPr algn="ctr"/>
                      <a:r>
                        <a:rPr lang="en-US" sz="2000" dirty="0" smtClean="0"/>
                        <a:t>P</a:t>
                      </a:r>
                      <a:r>
                        <a:rPr lang="en-US" sz="2000" baseline="0" dirty="0" smtClean="0"/>
                        <a:t> </a:t>
                      </a:r>
                      <a:r>
                        <a:rPr lang="en-US" sz="2000" dirty="0" smtClean="0"/>
                        <a:t>Velocity</a:t>
                      </a:r>
                      <a:r>
                        <a:rPr lang="en-US" sz="2000" baseline="0" dirty="0" smtClean="0"/>
                        <a:t> (m/s)</a:t>
                      </a:r>
                      <a:endParaRPr lang="en-US" sz="2000" b="0" dirty="0">
                        <a:solidFill>
                          <a:srgbClr val="000000"/>
                        </a:solidFill>
                        <a:latin typeface="+mn-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S</a:t>
                      </a:r>
                      <a:r>
                        <a:rPr lang="en-US" sz="2000" baseline="0" dirty="0" smtClean="0"/>
                        <a:t> </a:t>
                      </a:r>
                      <a:r>
                        <a:rPr lang="en-US" sz="2000" dirty="0" smtClean="0"/>
                        <a:t>Velocity</a:t>
                      </a:r>
                      <a:r>
                        <a:rPr lang="en-US" sz="2000" baseline="0" dirty="0" smtClean="0"/>
                        <a:t> (m/s)</a:t>
                      </a:r>
                      <a:endParaRPr lang="en-US" sz="2000" b="0" dirty="0" smtClean="0">
                        <a:solidFill>
                          <a:schemeClr val="tx1"/>
                        </a:solidFill>
                        <a:latin typeface="+mn-lt"/>
                      </a:endParaRPr>
                    </a:p>
                  </a:txBody>
                  <a:tcPr anchor="ctr"/>
                </a:tc>
                <a:tc>
                  <a:txBody>
                    <a:bodyPr/>
                    <a:lstStyle/>
                    <a:p>
                      <a:pPr algn="ctr"/>
                      <a:r>
                        <a:rPr lang="en-US" sz="2000" dirty="0" smtClean="0"/>
                        <a:t>Density</a:t>
                      </a:r>
                      <a:r>
                        <a:rPr lang="en-US" sz="2000" baseline="0" dirty="0" smtClean="0"/>
                        <a:t> (kg/m</a:t>
                      </a:r>
                      <a:r>
                        <a:rPr lang="en-US" sz="2000" baseline="30000" dirty="0" smtClean="0"/>
                        <a:t>3</a:t>
                      </a:r>
                      <a:r>
                        <a:rPr lang="en-US" sz="2000" baseline="0" dirty="0" smtClean="0"/>
                        <a:t>)</a:t>
                      </a:r>
                      <a:endParaRPr lang="en-US" sz="2000" b="0" dirty="0">
                        <a:solidFill>
                          <a:schemeClr val="tx1"/>
                        </a:solidFill>
                        <a:latin typeface="+mn-lt"/>
                      </a:endParaRPr>
                    </a:p>
                  </a:txBody>
                  <a:tcPr anchor="ctr"/>
                </a:tc>
              </a:tr>
              <a:tr h="330727">
                <a:tc>
                  <a:txBody>
                    <a:bodyPr/>
                    <a:lstStyle/>
                    <a:p>
                      <a:pPr algn="ctr"/>
                      <a:r>
                        <a:rPr lang="en-US" altLang="zh-CN" sz="1800" dirty="0" smtClean="0"/>
                        <a:t>1(Air)</a:t>
                      </a:r>
                      <a:endParaRPr lang="en-US" sz="1800" b="0" dirty="0">
                        <a:solidFill>
                          <a:srgbClr val="000000"/>
                        </a:solidFill>
                        <a:latin typeface="+mn-lt"/>
                      </a:endParaRPr>
                    </a:p>
                  </a:txBody>
                  <a:tcPr anchor="ctr"/>
                </a:tc>
                <a:tc>
                  <a:txBody>
                    <a:bodyPr/>
                    <a:lstStyle/>
                    <a:p>
                      <a:pPr algn="ctr"/>
                      <a:r>
                        <a:rPr lang="en-US" altLang="zh-CN" sz="1800" dirty="0" smtClean="0"/>
                        <a:t>340</a:t>
                      </a:r>
                      <a:endParaRPr lang="en-US" sz="1800" b="0" dirty="0">
                        <a:solidFill>
                          <a:srgbClr val="000000"/>
                        </a:solidFill>
                        <a:latin typeface="+mn-lt"/>
                      </a:endParaRPr>
                    </a:p>
                  </a:txBody>
                  <a:tcPr anchor="ctr"/>
                </a:tc>
                <a:tc>
                  <a:txBody>
                    <a:bodyPr/>
                    <a:lstStyle/>
                    <a:p>
                      <a:pPr algn="ctr"/>
                      <a:r>
                        <a:rPr lang="zh-CN" altLang="zh-CN" sz="1800" dirty="0" smtClean="0"/>
                        <a:t>0</a:t>
                      </a:r>
                      <a:endParaRPr lang="en-US" sz="1800" b="0" dirty="0">
                        <a:solidFill>
                          <a:srgbClr val="000000"/>
                        </a:solidFill>
                        <a:latin typeface="+mn-lt"/>
                      </a:endParaRPr>
                    </a:p>
                  </a:txBody>
                  <a:tcPr anchor="ctr"/>
                </a:tc>
                <a:tc>
                  <a:txBody>
                    <a:bodyPr/>
                    <a:lstStyle/>
                    <a:p>
                      <a:pPr algn="ctr"/>
                      <a:r>
                        <a:rPr lang="en-US" altLang="zh-CN" sz="1800" dirty="0" smtClean="0"/>
                        <a:t>3</a:t>
                      </a:r>
                      <a:endParaRPr lang="en-US" sz="1800" b="0" dirty="0">
                        <a:solidFill>
                          <a:srgbClr val="000000"/>
                        </a:solidFill>
                        <a:latin typeface="+mn-lt"/>
                      </a:endParaRPr>
                    </a:p>
                  </a:txBody>
                  <a:tcPr anchor="ctr"/>
                </a:tc>
              </a:tr>
              <a:tr h="330727">
                <a:tc>
                  <a:txBody>
                    <a:bodyPr/>
                    <a:lstStyle/>
                    <a:p>
                      <a:pPr algn="ctr"/>
                      <a:r>
                        <a:rPr lang="zh-CN" altLang="zh-CN" sz="1800" dirty="0" smtClean="0"/>
                        <a:t>2</a:t>
                      </a:r>
                      <a:r>
                        <a:rPr lang="en-US" altLang="zh-CN" sz="1800" dirty="0" smtClean="0"/>
                        <a:t>(Top earth)</a:t>
                      </a:r>
                      <a:endParaRPr lang="en-US" sz="1800" b="0" dirty="0">
                        <a:solidFill>
                          <a:srgbClr val="000000"/>
                        </a:solidFill>
                        <a:latin typeface="+mn-lt"/>
                      </a:endParaRPr>
                    </a:p>
                  </a:txBody>
                  <a:tcPr anchor="ctr"/>
                </a:tc>
                <a:tc>
                  <a:txBody>
                    <a:bodyPr/>
                    <a:lstStyle/>
                    <a:p>
                      <a:pPr algn="ctr"/>
                      <a:r>
                        <a:rPr lang="en-US" sz="1800" dirty="0" smtClean="0"/>
                        <a:t>1800</a:t>
                      </a:r>
                      <a:endParaRPr lang="en-US" sz="1800" b="0" dirty="0">
                        <a:solidFill>
                          <a:srgbClr val="000000"/>
                        </a:solidFill>
                        <a:latin typeface="+mn-lt"/>
                      </a:endParaRPr>
                    </a:p>
                  </a:txBody>
                  <a:tcPr anchor="ctr"/>
                </a:tc>
                <a:tc>
                  <a:txBody>
                    <a:bodyPr/>
                    <a:lstStyle/>
                    <a:p>
                      <a:pPr algn="ctr"/>
                      <a:r>
                        <a:rPr lang="en-US" sz="1800" dirty="0" smtClean="0"/>
                        <a:t>1200</a:t>
                      </a:r>
                      <a:endParaRPr lang="en-US" sz="1800" b="0" dirty="0">
                        <a:solidFill>
                          <a:srgbClr val="000000"/>
                        </a:solidFill>
                        <a:latin typeface="+mn-lt"/>
                      </a:endParaRPr>
                    </a:p>
                  </a:txBody>
                  <a:tcPr anchor="ctr"/>
                </a:tc>
                <a:tc>
                  <a:txBody>
                    <a:bodyPr/>
                    <a:lstStyle/>
                    <a:p>
                      <a:pPr algn="ctr"/>
                      <a:r>
                        <a:rPr lang="en-US" sz="1800" dirty="0" smtClean="0"/>
                        <a:t>1500</a:t>
                      </a:r>
                      <a:endParaRPr lang="en-US" sz="1800" b="0" dirty="0">
                        <a:solidFill>
                          <a:srgbClr val="000000"/>
                        </a:solidFill>
                        <a:latin typeface="+mn-lt"/>
                      </a:endParaRPr>
                    </a:p>
                  </a:txBody>
                  <a:tcPr anchor="ctr"/>
                </a:tc>
              </a:tr>
              <a:tr h="330727">
                <a:tc>
                  <a:txBody>
                    <a:bodyPr/>
                    <a:lstStyle/>
                    <a:p>
                      <a:pPr algn="ctr"/>
                      <a:r>
                        <a:rPr lang="zh-CN" altLang="zh-CN" sz="1800" dirty="0" smtClean="0"/>
                        <a:t>3</a:t>
                      </a:r>
                      <a:r>
                        <a:rPr lang="en-US" altLang="zh-CN" sz="1800" dirty="0" smtClean="0"/>
                        <a:t>(Bottom earth)</a:t>
                      </a:r>
                      <a:endParaRPr lang="en-US" sz="1800" b="0" dirty="0">
                        <a:solidFill>
                          <a:srgbClr val="000000"/>
                        </a:solidFill>
                        <a:latin typeface="+mn-lt"/>
                      </a:endParaRPr>
                    </a:p>
                  </a:txBody>
                  <a:tcPr anchor="ctr"/>
                </a:tc>
                <a:tc>
                  <a:txBody>
                    <a:bodyPr/>
                    <a:lstStyle/>
                    <a:p>
                      <a:pPr algn="ctr"/>
                      <a:r>
                        <a:rPr lang="en-US" sz="1800" dirty="0" smtClean="0"/>
                        <a:t>4000</a:t>
                      </a:r>
                      <a:endParaRPr lang="en-US" sz="1800" b="0" dirty="0">
                        <a:solidFill>
                          <a:srgbClr val="000000"/>
                        </a:solidFill>
                        <a:latin typeface="+mn-lt"/>
                      </a:endParaRPr>
                    </a:p>
                  </a:txBody>
                  <a:tcPr anchor="ctr"/>
                </a:tc>
                <a:tc>
                  <a:txBody>
                    <a:bodyPr/>
                    <a:lstStyle/>
                    <a:p>
                      <a:pPr algn="ctr"/>
                      <a:r>
                        <a:rPr lang="en-US" sz="1800" dirty="0" smtClean="0"/>
                        <a:t>2500</a:t>
                      </a:r>
                      <a:endParaRPr lang="en-US" sz="1800" b="0" dirty="0">
                        <a:solidFill>
                          <a:srgbClr val="000000"/>
                        </a:solidFill>
                        <a:latin typeface="+mn-lt"/>
                      </a:endParaRPr>
                    </a:p>
                  </a:txBody>
                  <a:tcPr anchor="ctr"/>
                </a:tc>
                <a:tc>
                  <a:txBody>
                    <a:bodyPr/>
                    <a:lstStyle/>
                    <a:p>
                      <a:pPr algn="ctr"/>
                      <a:r>
                        <a:rPr lang="en-US" altLang="zh-CN" sz="1800" dirty="0" smtClean="0"/>
                        <a:t>18</a:t>
                      </a:r>
                      <a:r>
                        <a:rPr lang="en-US" sz="1800" dirty="0" smtClean="0"/>
                        <a:t>00</a:t>
                      </a:r>
                      <a:endParaRPr lang="en-US" sz="1800" b="0" dirty="0">
                        <a:solidFill>
                          <a:srgbClr val="000000"/>
                        </a:solidFill>
                        <a:latin typeface="+mn-lt"/>
                      </a:endParaRPr>
                    </a:p>
                  </a:txBody>
                  <a:tcPr anchor="ctr"/>
                </a:tc>
              </a:tr>
            </a:tbl>
          </a:graphicData>
        </a:graphic>
      </p:graphicFrame>
      <p:sp>
        <p:nvSpPr>
          <p:cNvPr id="28" name="Rectangle 27"/>
          <p:cNvSpPr/>
          <p:nvPr/>
        </p:nvSpPr>
        <p:spPr>
          <a:xfrm>
            <a:off x="2515055" y="1480881"/>
            <a:ext cx="6400800" cy="935077"/>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4" name="Rectangle 33"/>
          <p:cNvSpPr/>
          <p:nvPr/>
        </p:nvSpPr>
        <p:spPr>
          <a:xfrm>
            <a:off x="2515056" y="2381093"/>
            <a:ext cx="6400800" cy="213997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cxnSp>
        <p:nvCxnSpPr>
          <p:cNvPr id="39" name="Straight Connector 38"/>
          <p:cNvCxnSpPr/>
          <p:nvPr/>
        </p:nvCxnSpPr>
        <p:spPr>
          <a:xfrm>
            <a:off x="2515055" y="2683739"/>
            <a:ext cx="6400800" cy="0"/>
          </a:xfrm>
          <a:prstGeom prst="line">
            <a:avLst/>
          </a:prstGeom>
          <a:ln w="3810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sp>
        <p:nvSpPr>
          <p:cNvPr id="45" name="Flowchart: Connector 34"/>
          <p:cNvSpPr/>
          <p:nvPr/>
        </p:nvSpPr>
        <p:spPr>
          <a:xfrm>
            <a:off x="7901320" y="2593961"/>
            <a:ext cx="137160" cy="137160"/>
          </a:xfrm>
          <a:prstGeom prst="flowChartConnector">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6" name="Rectangle 45"/>
          <p:cNvSpPr/>
          <p:nvPr/>
        </p:nvSpPr>
        <p:spPr>
          <a:xfrm>
            <a:off x="2515056" y="3524093"/>
            <a:ext cx="6400800" cy="99697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8" name="Rectangle 47"/>
          <p:cNvSpPr/>
          <p:nvPr/>
        </p:nvSpPr>
        <p:spPr>
          <a:xfrm>
            <a:off x="8818804" y="3332069"/>
            <a:ext cx="894797" cy="40011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solidFill>
                  <a:srgbClr val="0432FF"/>
                </a:solidFill>
              </a:rPr>
              <a:t> </a:t>
            </a:r>
            <a:r>
              <a:rPr lang="en-US" sz="2000" dirty="0" smtClean="0">
                <a:solidFill>
                  <a:srgbClr val="0432FF"/>
                </a:solidFill>
              </a:rPr>
              <a:t>400m </a:t>
            </a:r>
            <a:endParaRPr lang="en-US" sz="2000" dirty="0">
              <a:solidFill>
                <a:srgbClr val="0432FF"/>
              </a:solidFill>
            </a:endParaRPr>
          </a:p>
        </p:txBody>
      </p:sp>
      <p:sp>
        <p:nvSpPr>
          <p:cNvPr id="49" name="Rectangle 48"/>
          <p:cNvSpPr/>
          <p:nvPr/>
        </p:nvSpPr>
        <p:spPr>
          <a:xfrm>
            <a:off x="5146628" y="3279348"/>
            <a:ext cx="849783" cy="461665"/>
          </a:xfrm>
          <a:prstGeom prst="rect">
            <a:avLst/>
          </a:prstGeom>
          <a:noFill/>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t>Earth</a:t>
            </a:r>
          </a:p>
        </p:txBody>
      </p:sp>
      <p:cxnSp>
        <p:nvCxnSpPr>
          <p:cNvPr id="56" name="Straight Arrow Connector 55"/>
          <p:cNvCxnSpPr/>
          <p:nvPr/>
        </p:nvCxnSpPr>
        <p:spPr>
          <a:xfrm>
            <a:off x="5679357" y="1679371"/>
            <a:ext cx="0" cy="73152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7" name="TextBox 56"/>
              <p:cNvSpPr txBox="1"/>
              <p:nvPr/>
            </p:nvSpPr>
            <p:spPr>
              <a:xfrm>
                <a:off x="3881923" y="2683739"/>
                <a:ext cx="2234779"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14:m>
                  <m:oMath xmlns:m="http://schemas.openxmlformats.org/officeDocument/2006/math">
                    <m:sSub>
                      <m:sSubPr>
                        <m:ctrlPr>
                          <a:rPr lang="en-US" sz="2400" i="1" smtClean="0">
                            <a:latin typeface="Cambria Math"/>
                          </a:rPr>
                        </m:ctrlPr>
                      </m:sSubPr>
                      <m:e>
                        <m:r>
                          <a:rPr lang="en-US" sz="2400" i="1">
                            <a:latin typeface="Cambria Math" charset="0"/>
                          </a:rPr>
                          <m:t>(</m:t>
                        </m:r>
                        <m:r>
                          <a:rPr lang="en-US" sz="2400" i="1">
                            <a:latin typeface="Cambria Math" charset="0"/>
                          </a:rPr>
                          <m:t>𝑢</m:t>
                        </m:r>
                      </m:e>
                      <m:sub>
                        <m:r>
                          <a:rPr lang="en-US" sz="2400" i="1">
                            <a:latin typeface="Cambria Math" charset="0"/>
                          </a:rPr>
                          <m:t>𝑥</m:t>
                        </m:r>
                      </m:sub>
                    </m:sSub>
                    <m:r>
                      <a:rPr lang="en-US" sz="2400" i="1">
                        <a:latin typeface="Cambria Math" charset="0"/>
                      </a:rPr>
                      <m:t>,</m:t>
                    </m:r>
                    <m:sSub>
                      <m:sSubPr>
                        <m:ctrlPr>
                          <a:rPr lang="en-US" sz="2400" i="1">
                            <a:latin typeface="Cambria Math"/>
                          </a:rPr>
                        </m:ctrlPr>
                      </m:sSubPr>
                      <m:e>
                        <m:r>
                          <a:rPr lang="en-US" sz="2400" i="1">
                            <a:latin typeface="Cambria Math" charset="0"/>
                          </a:rPr>
                          <m:t>𝑢</m:t>
                        </m:r>
                      </m:e>
                      <m:sub>
                        <m:r>
                          <a:rPr lang="en-US" sz="2400" i="1">
                            <a:latin typeface="Cambria Math" charset="0"/>
                          </a:rPr>
                          <m:t>𝑧</m:t>
                        </m:r>
                      </m:sub>
                    </m:sSub>
                    <m:r>
                      <a:rPr lang="en-US" sz="2400" i="1">
                        <a:latin typeface="Cambria Math" charset="0"/>
                      </a:rPr>
                      <m:t>)</m:t>
                    </m:r>
                  </m:oMath>
                </a14:m>
                <a:r>
                  <a:rPr lang="en-US" sz="2400" dirty="0" smtClean="0"/>
                  <a:t>, </a:t>
                </a:r>
                <a14:m>
                  <m:oMath xmlns:m="http://schemas.openxmlformats.org/officeDocument/2006/math">
                    <m:sSub>
                      <m:sSubPr>
                        <m:ctrlPr>
                          <a:rPr lang="en-US" sz="2400" i="1">
                            <a:latin typeface="Cambria Math"/>
                          </a:rPr>
                        </m:ctrlPr>
                      </m:sSubPr>
                      <m:e>
                        <m:r>
                          <a:rPr lang="en-US" sz="2400" i="1">
                            <a:latin typeface="Cambria Math" charset="0"/>
                          </a:rPr>
                          <m:t>(</m:t>
                        </m:r>
                        <m:r>
                          <a:rPr lang="en-US" sz="2400" b="0" i="1" smtClean="0">
                            <a:latin typeface="Cambria Math" charset="0"/>
                          </a:rPr>
                          <m:t>𝑡</m:t>
                        </m:r>
                      </m:e>
                      <m:sub>
                        <m:r>
                          <a:rPr lang="en-US" sz="2400" i="1">
                            <a:latin typeface="Cambria Math" charset="0"/>
                          </a:rPr>
                          <m:t>𝑥</m:t>
                        </m:r>
                      </m:sub>
                    </m:sSub>
                    <m:r>
                      <a:rPr lang="en-US" sz="2400" i="1">
                        <a:latin typeface="Cambria Math" charset="0"/>
                      </a:rPr>
                      <m:t>,</m:t>
                    </m:r>
                    <m:sSub>
                      <m:sSubPr>
                        <m:ctrlPr>
                          <a:rPr lang="en-US" sz="2400" i="1">
                            <a:latin typeface="Cambria Math"/>
                          </a:rPr>
                        </m:ctrlPr>
                      </m:sSubPr>
                      <m:e>
                        <m:r>
                          <a:rPr lang="en-US" sz="2400" b="0" i="1" smtClean="0">
                            <a:latin typeface="Cambria Math" charset="0"/>
                          </a:rPr>
                          <m:t>𝑡</m:t>
                        </m:r>
                      </m:e>
                      <m:sub>
                        <m:r>
                          <a:rPr lang="en-US" sz="2400" i="1">
                            <a:latin typeface="Cambria Math" charset="0"/>
                          </a:rPr>
                          <m:t>𝑧</m:t>
                        </m:r>
                      </m:sub>
                    </m:sSub>
                    <m:r>
                      <a:rPr lang="en-US" sz="2400" i="1">
                        <a:latin typeface="Cambria Math" charset="0"/>
                      </a:rPr>
                      <m:t>)</m:t>
                    </m:r>
                  </m:oMath>
                </a14:m>
                <a:endParaRPr lang="en-US" sz="2400" dirty="0"/>
              </a:p>
            </p:txBody>
          </p:sp>
        </mc:Choice>
        <mc:Fallback xmlns="">
          <p:sp>
            <p:nvSpPr>
              <p:cNvPr id="57" name="TextBox 56"/>
              <p:cNvSpPr txBox="1">
                <a:spLocks noRot="1" noChangeAspect="1" noMove="1" noResize="1" noEditPoints="1" noAdjustHandles="1" noChangeArrowheads="1" noChangeShapeType="1" noTextEdit="1"/>
              </p:cNvSpPr>
              <p:nvPr/>
            </p:nvSpPr>
            <p:spPr>
              <a:xfrm>
                <a:off x="3881923" y="2683739"/>
                <a:ext cx="2234779" cy="461665"/>
              </a:xfrm>
              <a:prstGeom prst="rect">
                <a:avLst/>
              </a:prstGeom>
              <a:blipFill rotWithShape="0">
                <a:blip r:embed="rId3"/>
                <a:stretch>
                  <a:fillRect l="-2459" t="-10526" r="-1639"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p:cNvSpPr txBox="1"/>
              <p:nvPr/>
            </p:nvSpPr>
            <p:spPr>
              <a:xfrm flipH="1">
                <a:off x="7900870" y="2336345"/>
                <a:ext cx="560833"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acc>
                        <m:accPr>
                          <m:chr m:val="⃑"/>
                          <m:ctrlPr>
                            <a:rPr lang="en-US" sz="2800" i="1">
                              <a:latin typeface="Cambria Math"/>
                            </a:rPr>
                          </m:ctrlPr>
                        </m:accPr>
                        <m:e>
                          <m:r>
                            <a:rPr lang="en-US" sz="2800" i="1">
                              <a:latin typeface="Cambria Math" charset="0"/>
                            </a:rPr>
                            <m:t>𝑟</m:t>
                          </m:r>
                        </m:e>
                      </m:acc>
                    </m:oMath>
                  </m:oMathPara>
                </a14:m>
                <a:endParaRPr lang="en-US" sz="2800" dirty="0"/>
              </a:p>
            </p:txBody>
          </p:sp>
        </mc:Choice>
        <mc:Fallback xmlns="">
          <p:sp>
            <p:nvSpPr>
              <p:cNvPr id="59" name="TextBox 58"/>
              <p:cNvSpPr txBox="1">
                <a:spLocks noRot="1" noChangeAspect="1" noMove="1" noResize="1" noEditPoints="1" noAdjustHandles="1" noChangeArrowheads="1" noChangeShapeType="1" noTextEdit="1"/>
              </p:cNvSpPr>
              <p:nvPr/>
            </p:nvSpPr>
            <p:spPr>
              <a:xfrm flipH="1">
                <a:off x="7900870" y="2336345"/>
                <a:ext cx="560833" cy="523220"/>
              </a:xfrm>
              <a:prstGeom prst="rect">
                <a:avLst/>
              </a:prstGeom>
              <a:blipFill rotWithShape="0">
                <a:blip r:embed="rId4"/>
                <a:stretch>
                  <a:fillRect/>
                </a:stretch>
              </a:blipFill>
            </p:spPr>
            <p:txBody>
              <a:bodyPr/>
              <a:lstStyle/>
              <a:p>
                <a:r>
                  <a:rPr lang="en-US">
                    <a:noFill/>
                  </a:rPr>
                  <a:t> </a:t>
                </a:r>
              </a:p>
            </p:txBody>
          </p:sp>
        </mc:Fallback>
      </mc:AlternateContent>
      <p:sp>
        <p:nvSpPr>
          <p:cNvPr id="60" name="Flowchart: Merge 54"/>
          <p:cNvSpPr/>
          <p:nvPr/>
        </p:nvSpPr>
        <p:spPr>
          <a:xfrm>
            <a:off x="4089452" y="2459052"/>
            <a:ext cx="266700" cy="251901"/>
          </a:xfrm>
          <a:prstGeom prst="flowChartMerge">
            <a:avLst/>
          </a:prstGeom>
          <a:solidFill>
            <a:srgbClr val="0432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sp>
        <p:nvSpPr>
          <p:cNvPr id="61" name="Flowchart: Merge 55"/>
          <p:cNvSpPr/>
          <p:nvPr/>
        </p:nvSpPr>
        <p:spPr>
          <a:xfrm>
            <a:off x="4584752" y="2459052"/>
            <a:ext cx="266700" cy="251901"/>
          </a:xfrm>
          <a:prstGeom prst="flowChartMerge">
            <a:avLst/>
          </a:prstGeom>
          <a:solidFill>
            <a:srgbClr val="0432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sp>
        <p:nvSpPr>
          <p:cNvPr id="62" name="Flowchart: Merge 56"/>
          <p:cNvSpPr/>
          <p:nvPr/>
        </p:nvSpPr>
        <p:spPr>
          <a:xfrm>
            <a:off x="5080052" y="2459052"/>
            <a:ext cx="266700" cy="251901"/>
          </a:xfrm>
          <a:prstGeom prst="flowChartMerge">
            <a:avLst/>
          </a:prstGeom>
          <a:solidFill>
            <a:srgbClr val="0432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sp>
        <p:nvSpPr>
          <p:cNvPr id="64" name="Flowchart: Merge 58"/>
          <p:cNvSpPr/>
          <p:nvPr/>
        </p:nvSpPr>
        <p:spPr>
          <a:xfrm>
            <a:off x="6445520" y="2459052"/>
            <a:ext cx="266700" cy="251901"/>
          </a:xfrm>
          <a:prstGeom prst="flowChartMerge">
            <a:avLst/>
          </a:prstGeom>
          <a:solidFill>
            <a:srgbClr val="0432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sp>
        <p:nvSpPr>
          <p:cNvPr id="65" name="Flowchart: Merge 59"/>
          <p:cNvSpPr/>
          <p:nvPr/>
        </p:nvSpPr>
        <p:spPr>
          <a:xfrm>
            <a:off x="6940820" y="2459052"/>
            <a:ext cx="266700" cy="251901"/>
          </a:xfrm>
          <a:prstGeom prst="flowChartMerge">
            <a:avLst/>
          </a:prstGeom>
          <a:solidFill>
            <a:srgbClr val="0432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sp>
        <p:nvSpPr>
          <p:cNvPr id="66" name="Flowchart: Merge 60"/>
          <p:cNvSpPr/>
          <p:nvPr/>
        </p:nvSpPr>
        <p:spPr>
          <a:xfrm>
            <a:off x="7436120" y="2459052"/>
            <a:ext cx="266700" cy="251901"/>
          </a:xfrm>
          <a:prstGeom prst="flowChartMerge">
            <a:avLst/>
          </a:prstGeom>
          <a:solidFill>
            <a:srgbClr val="0432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sp>
        <p:nvSpPr>
          <p:cNvPr id="73" name="Flowchart: Merge 56"/>
          <p:cNvSpPr/>
          <p:nvPr/>
        </p:nvSpPr>
        <p:spPr>
          <a:xfrm>
            <a:off x="5994857" y="2459052"/>
            <a:ext cx="266700" cy="251901"/>
          </a:xfrm>
          <a:prstGeom prst="flowChartMerge">
            <a:avLst/>
          </a:prstGeom>
          <a:solidFill>
            <a:srgbClr val="0432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sp>
        <p:nvSpPr>
          <p:cNvPr id="76" name="Flowchart: Merge 54"/>
          <p:cNvSpPr/>
          <p:nvPr/>
        </p:nvSpPr>
        <p:spPr>
          <a:xfrm>
            <a:off x="3638348" y="2459052"/>
            <a:ext cx="266700" cy="251901"/>
          </a:xfrm>
          <a:prstGeom prst="flowChartMerge">
            <a:avLst/>
          </a:prstGeom>
          <a:solidFill>
            <a:srgbClr val="0432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sp>
        <p:nvSpPr>
          <p:cNvPr id="33" name="TextBox 32"/>
          <p:cNvSpPr txBox="1"/>
          <p:nvPr/>
        </p:nvSpPr>
        <p:spPr>
          <a:xfrm>
            <a:off x="2537904" y="1604120"/>
            <a:ext cx="194310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prstClr val="black"/>
                </a:solidFill>
                <a:cs typeface="Arial"/>
              </a:rPr>
              <a:t> Air</a:t>
            </a:r>
          </a:p>
        </p:txBody>
      </p:sp>
      <p:sp>
        <p:nvSpPr>
          <p:cNvPr id="27" name="TextBox 16"/>
          <p:cNvSpPr txBox="1"/>
          <p:nvPr/>
        </p:nvSpPr>
        <p:spPr>
          <a:xfrm>
            <a:off x="8317709" y="2089383"/>
            <a:ext cx="1775065"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solidFill>
                  <a:srgbClr val="0432FF"/>
                </a:solidFill>
                <a:cs typeface="Arial"/>
              </a:rPr>
              <a:t>A/E boundary</a:t>
            </a:r>
          </a:p>
        </p:txBody>
      </p:sp>
      <p:sp>
        <p:nvSpPr>
          <p:cNvPr id="29" name="Flowchart: Merge 56"/>
          <p:cNvSpPr/>
          <p:nvPr/>
        </p:nvSpPr>
        <p:spPr>
          <a:xfrm>
            <a:off x="5551140" y="2470433"/>
            <a:ext cx="266700" cy="251901"/>
          </a:xfrm>
          <a:prstGeom prst="flowChartMerge">
            <a:avLst/>
          </a:prstGeom>
          <a:solidFill>
            <a:srgbClr val="0432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sp>
        <p:nvSpPr>
          <p:cNvPr id="37" name="Rectangle 36"/>
          <p:cNvSpPr/>
          <p:nvPr/>
        </p:nvSpPr>
        <p:spPr>
          <a:xfrm>
            <a:off x="8669266" y="2472063"/>
            <a:ext cx="1418979" cy="40011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solidFill>
                  <a:srgbClr val="0432FF"/>
                </a:solidFill>
              </a:rPr>
              <a:t> </a:t>
            </a:r>
            <a:r>
              <a:rPr lang="en-US" sz="2000" dirty="0" smtClean="0">
                <a:solidFill>
                  <a:srgbClr val="0432FF"/>
                </a:solidFill>
              </a:rPr>
              <a:t>M.S. 100m </a:t>
            </a:r>
            <a:endParaRPr lang="en-US" sz="2000" dirty="0">
              <a:solidFill>
                <a:srgbClr val="0432FF"/>
              </a:solidFill>
            </a:endParaRPr>
          </a:p>
        </p:txBody>
      </p:sp>
    </p:spTree>
    <p:extLst>
      <p:ext uri="{BB962C8B-B14F-4D97-AF65-F5344CB8AC3E}">
        <p14:creationId xmlns:p14="http://schemas.microsoft.com/office/powerpoint/2010/main" val="599679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just">
              <a:lnSpc>
                <a:spcPct val="110000"/>
              </a:lnSpc>
            </a:pPr>
            <a:r>
              <a:rPr lang="en-US" sz="3200" dirty="0" smtClean="0"/>
              <a:t>For the purposes of this talk we focus on the parameter estimation, target identification or inversion task within the inverse scattering series.</a:t>
            </a:r>
            <a:endParaRPr lang="en-US" sz="3200" dirty="0"/>
          </a:p>
        </p:txBody>
      </p:sp>
      <p:sp>
        <p:nvSpPr>
          <p:cNvPr id="5" name="Slide Number Placeholder 4"/>
          <p:cNvSpPr>
            <a:spLocks noGrp="1"/>
          </p:cNvSpPr>
          <p:nvPr>
            <p:ph type="sldNum" sz="quarter" idx="12"/>
          </p:nvPr>
        </p:nvSpPr>
        <p:spPr/>
        <p:txBody>
          <a:bodyPr/>
          <a:lstStyle/>
          <a:p>
            <a:fld id="{FC733198-011E-4E74-9CBE-D2138561C345}" type="slidenum">
              <a:rPr lang="en-US" smtClean="0">
                <a:solidFill>
                  <a:prstClr val="black"/>
                </a:solidFill>
              </a:rPr>
              <a:pPr/>
              <a:t>240</a:t>
            </a:fld>
            <a:endParaRPr lang="en-US">
              <a:solidFill>
                <a:prstClr val="black"/>
              </a:solidFill>
            </a:endParaRPr>
          </a:p>
        </p:txBody>
      </p:sp>
    </p:spTree>
    <p:extLst>
      <p:ext uri="{BB962C8B-B14F-4D97-AF65-F5344CB8AC3E}">
        <p14:creationId xmlns:p14="http://schemas.microsoft.com/office/powerpoint/2010/main" val="3595817700"/>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Elastic (isotropic)</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747964879"/>
              </p:ext>
            </p:extLst>
          </p:nvPr>
        </p:nvGraphicFramePr>
        <p:xfrm>
          <a:off x="3164418" y="1310775"/>
          <a:ext cx="5492749" cy="1019344"/>
        </p:xfrm>
        <a:graphic>
          <a:graphicData uri="http://schemas.openxmlformats.org/presentationml/2006/ole">
            <mc:AlternateContent xmlns:mc="http://schemas.openxmlformats.org/markup-compatibility/2006">
              <mc:Choice xmlns:v="urn:schemas-microsoft-com:vml" Requires="v">
                <p:oleObj spid="_x0000_s110609" name="Equation" r:id="rId4" imgW="2413000" imgH="596900" progId="Equation.DSMT4">
                  <p:embed/>
                </p:oleObj>
              </mc:Choice>
              <mc:Fallback>
                <p:oleObj name="Equation" r:id="rId4" imgW="2413000" imgH="596900" progId="Equation.DSMT4">
                  <p:embed/>
                  <p:pic>
                    <p:nvPicPr>
                      <p:cNvPr id="0" name=""/>
                      <p:cNvPicPr/>
                      <p:nvPr/>
                    </p:nvPicPr>
                    <p:blipFill>
                      <a:blip r:embed="rId5"/>
                      <a:stretch>
                        <a:fillRect/>
                      </a:stretch>
                    </p:blipFill>
                    <p:spPr>
                      <a:xfrm>
                        <a:off x="3164418" y="1310775"/>
                        <a:ext cx="5492749" cy="1019344"/>
                      </a:xfrm>
                      <a:prstGeom prst="rect">
                        <a:avLst/>
                      </a:prstGeom>
                    </p:spPr>
                  </p:pic>
                </p:oleObj>
              </mc:Fallback>
            </mc:AlternateContent>
          </a:graphicData>
        </a:graphic>
      </p:graphicFrame>
      <p:sp>
        <p:nvSpPr>
          <p:cNvPr id="11" name="Rectangle 10"/>
          <p:cNvSpPr/>
          <p:nvPr/>
        </p:nvSpPr>
        <p:spPr>
          <a:xfrm>
            <a:off x="867847" y="2157121"/>
            <a:ext cx="1035760" cy="553998"/>
          </a:xfrm>
          <a:prstGeom prst="rect">
            <a:avLst/>
          </a:prstGeom>
        </p:spPr>
        <p:txBody>
          <a:bodyPr wrap="none">
            <a:spAutoFit/>
          </a:bodyPr>
          <a:lstStyle/>
          <a:p>
            <a:pPr>
              <a:lnSpc>
                <a:spcPct val="130000"/>
              </a:lnSpc>
            </a:pPr>
            <a:r>
              <a:rPr lang="en-US" altLang="zh-CN" sz="2400" dirty="0" smtClean="0">
                <a:solidFill>
                  <a:srgbClr val="000000"/>
                </a:solidFill>
                <a:latin typeface="Arial"/>
                <a:cs typeface="Arial"/>
              </a:rPr>
              <a:t>where</a:t>
            </a:r>
          </a:p>
        </p:txBody>
      </p:sp>
      <p:graphicFrame>
        <p:nvGraphicFramePr>
          <p:cNvPr id="15" name="Object 14"/>
          <p:cNvGraphicFramePr>
            <a:graphicFrameLocks noChangeAspect="1"/>
          </p:cNvGraphicFramePr>
          <p:nvPr>
            <p:extLst>
              <p:ext uri="{D42A27DB-BD31-4B8C-83A1-F6EECF244321}">
                <p14:modId xmlns:p14="http://schemas.microsoft.com/office/powerpoint/2010/main" val="896159252"/>
              </p:ext>
            </p:extLst>
          </p:nvPr>
        </p:nvGraphicFramePr>
        <p:xfrm>
          <a:off x="2074333" y="2608243"/>
          <a:ext cx="9364242" cy="3435252"/>
        </p:xfrm>
        <a:graphic>
          <a:graphicData uri="http://schemas.openxmlformats.org/presentationml/2006/ole">
            <mc:AlternateContent xmlns:mc="http://schemas.openxmlformats.org/markup-compatibility/2006">
              <mc:Choice xmlns:v="urn:schemas-microsoft-com:vml" Requires="v">
                <p:oleObj spid="_x0000_s110610" name="Equation" r:id="rId6" imgW="4673600" imgH="2286000" progId="Equation.DSMT4">
                  <p:embed/>
                </p:oleObj>
              </mc:Choice>
              <mc:Fallback>
                <p:oleObj name="Equation" r:id="rId6" imgW="4673600" imgH="2286000" progId="Equation.DSMT4">
                  <p:embed/>
                  <p:pic>
                    <p:nvPicPr>
                      <p:cNvPr id="0" name=""/>
                      <p:cNvPicPr/>
                      <p:nvPr/>
                    </p:nvPicPr>
                    <p:blipFill>
                      <a:blip r:embed="rId7"/>
                      <a:stretch>
                        <a:fillRect/>
                      </a:stretch>
                    </p:blipFill>
                    <p:spPr>
                      <a:xfrm>
                        <a:off x="2074333" y="2608243"/>
                        <a:ext cx="9364242" cy="3435252"/>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484062076"/>
              </p:ext>
            </p:extLst>
          </p:nvPr>
        </p:nvGraphicFramePr>
        <p:xfrm>
          <a:off x="4974166" y="6217920"/>
          <a:ext cx="3277807" cy="640080"/>
        </p:xfrm>
        <a:graphic>
          <a:graphicData uri="http://schemas.openxmlformats.org/presentationml/2006/ole">
            <mc:AlternateContent xmlns:mc="http://schemas.openxmlformats.org/markup-compatibility/2006">
              <mc:Choice xmlns:v="urn:schemas-microsoft-com:vml" Requires="v">
                <p:oleObj spid="_x0000_s110611" name="Equation" r:id="rId8" imgW="2120900" imgH="457200" progId="Equation.DSMT4">
                  <p:embed/>
                </p:oleObj>
              </mc:Choice>
              <mc:Fallback>
                <p:oleObj name="Equation" r:id="rId8" imgW="2120900" imgH="457200" progId="Equation.DSMT4">
                  <p:embed/>
                  <p:pic>
                    <p:nvPicPr>
                      <p:cNvPr id="0" name=""/>
                      <p:cNvPicPr/>
                      <p:nvPr/>
                    </p:nvPicPr>
                    <p:blipFill>
                      <a:blip r:embed="rId9"/>
                      <a:stretch>
                        <a:fillRect/>
                      </a:stretch>
                    </p:blipFill>
                    <p:spPr>
                      <a:xfrm>
                        <a:off x="4974166" y="6217920"/>
                        <a:ext cx="3277807" cy="640080"/>
                      </a:xfrm>
                      <a:prstGeom prst="rect">
                        <a:avLst/>
                      </a:prstGeom>
                    </p:spPr>
                  </p:pic>
                </p:oleObj>
              </mc:Fallback>
            </mc:AlternateContent>
          </a:graphicData>
        </a:graphic>
      </p:graphicFrame>
      <p:sp>
        <p:nvSpPr>
          <p:cNvPr id="4" name="Slide Number Placeholder 3"/>
          <p:cNvSpPr>
            <a:spLocks noGrp="1"/>
          </p:cNvSpPr>
          <p:nvPr>
            <p:ph type="sldNum" sz="quarter" idx="12"/>
          </p:nvPr>
        </p:nvSpPr>
        <p:spPr/>
        <p:txBody>
          <a:bodyPr/>
          <a:lstStyle/>
          <a:p>
            <a:fld id="{FC733198-011E-4E74-9CBE-D2138561C345}" type="slidenum">
              <a:rPr lang="en-US" smtClean="0">
                <a:solidFill>
                  <a:prstClr val="black"/>
                </a:solidFill>
              </a:rPr>
              <a:pPr/>
              <a:t>241</a:t>
            </a:fld>
            <a:endParaRPr lang="en-US">
              <a:solidFill>
                <a:prstClr val="black"/>
              </a:solidFill>
            </a:endParaRPr>
          </a:p>
        </p:txBody>
      </p:sp>
    </p:spTree>
    <p:extLst>
      <p:ext uri="{BB962C8B-B14F-4D97-AF65-F5344CB8AC3E}">
        <p14:creationId xmlns:p14="http://schemas.microsoft.com/office/powerpoint/2010/main" val="2003828203"/>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Elastic (isotropic)</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50684645"/>
              </p:ext>
            </p:extLst>
          </p:nvPr>
        </p:nvGraphicFramePr>
        <p:xfrm>
          <a:off x="3164418" y="1310775"/>
          <a:ext cx="5492749" cy="1019344"/>
        </p:xfrm>
        <a:graphic>
          <a:graphicData uri="http://schemas.openxmlformats.org/presentationml/2006/ole">
            <mc:AlternateContent xmlns:mc="http://schemas.openxmlformats.org/markup-compatibility/2006">
              <mc:Choice xmlns:v="urn:schemas-microsoft-com:vml" Requires="v">
                <p:oleObj spid="_x0000_s111633" name="Equation" r:id="rId4" imgW="2413000" imgH="596900" progId="Equation.DSMT4">
                  <p:embed/>
                </p:oleObj>
              </mc:Choice>
              <mc:Fallback>
                <p:oleObj name="Equation" r:id="rId4" imgW="2413000" imgH="596900" progId="Equation.DSMT4">
                  <p:embed/>
                  <p:pic>
                    <p:nvPicPr>
                      <p:cNvPr id="0" name=""/>
                      <p:cNvPicPr/>
                      <p:nvPr/>
                    </p:nvPicPr>
                    <p:blipFill>
                      <a:blip r:embed="rId5"/>
                      <a:stretch>
                        <a:fillRect/>
                      </a:stretch>
                    </p:blipFill>
                    <p:spPr>
                      <a:xfrm>
                        <a:off x="3164418" y="1310775"/>
                        <a:ext cx="5492749" cy="1019344"/>
                      </a:xfrm>
                      <a:prstGeom prst="rect">
                        <a:avLst/>
                      </a:prstGeom>
                    </p:spPr>
                  </p:pic>
                </p:oleObj>
              </mc:Fallback>
            </mc:AlternateContent>
          </a:graphicData>
        </a:graphic>
      </p:graphicFrame>
      <p:sp>
        <p:nvSpPr>
          <p:cNvPr id="11" name="Rectangle 10"/>
          <p:cNvSpPr/>
          <p:nvPr/>
        </p:nvSpPr>
        <p:spPr>
          <a:xfrm>
            <a:off x="867847" y="2157121"/>
            <a:ext cx="1035760" cy="553998"/>
          </a:xfrm>
          <a:prstGeom prst="rect">
            <a:avLst/>
          </a:prstGeom>
        </p:spPr>
        <p:txBody>
          <a:bodyPr wrap="none">
            <a:spAutoFit/>
          </a:bodyPr>
          <a:lstStyle/>
          <a:p>
            <a:pPr>
              <a:lnSpc>
                <a:spcPct val="130000"/>
              </a:lnSpc>
            </a:pPr>
            <a:r>
              <a:rPr lang="en-US" altLang="zh-CN" sz="2400" dirty="0" smtClean="0">
                <a:solidFill>
                  <a:srgbClr val="000000"/>
                </a:solidFill>
                <a:latin typeface="Arial"/>
                <a:cs typeface="Arial"/>
              </a:rPr>
              <a:t>where</a:t>
            </a:r>
          </a:p>
        </p:txBody>
      </p:sp>
      <p:graphicFrame>
        <p:nvGraphicFramePr>
          <p:cNvPr id="15" name="Object 14"/>
          <p:cNvGraphicFramePr>
            <a:graphicFrameLocks noChangeAspect="1"/>
          </p:cNvGraphicFramePr>
          <p:nvPr>
            <p:extLst>
              <p:ext uri="{D42A27DB-BD31-4B8C-83A1-F6EECF244321}">
                <p14:modId xmlns:p14="http://schemas.microsoft.com/office/powerpoint/2010/main" val="2409918742"/>
              </p:ext>
            </p:extLst>
          </p:nvPr>
        </p:nvGraphicFramePr>
        <p:xfrm>
          <a:off x="2074333" y="2608243"/>
          <a:ext cx="9364242" cy="3435252"/>
        </p:xfrm>
        <a:graphic>
          <a:graphicData uri="http://schemas.openxmlformats.org/presentationml/2006/ole">
            <mc:AlternateContent xmlns:mc="http://schemas.openxmlformats.org/markup-compatibility/2006">
              <mc:Choice xmlns:v="urn:schemas-microsoft-com:vml" Requires="v">
                <p:oleObj spid="_x0000_s111634" name="Equation" r:id="rId6" imgW="4673600" imgH="2286000" progId="Equation.DSMT4">
                  <p:embed/>
                </p:oleObj>
              </mc:Choice>
              <mc:Fallback>
                <p:oleObj name="Equation" r:id="rId6" imgW="4673600" imgH="2286000" progId="Equation.DSMT4">
                  <p:embed/>
                  <p:pic>
                    <p:nvPicPr>
                      <p:cNvPr id="0" name=""/>
                      <p:cNvPicPr/>
                      <p:nvPr/>
                    </p:nvPicPr>
                    <p:blipFill>
                      <a:blip r:embed="rId7"/>
                      <a:stretch>
                        <a:fillRect/>
                      </a:stretch>
                    </p:blipFill>
                    <p:spPr>
                      <a:xfrm>
                        <a:off x="2074333" y="2608243"/>
                        <a:ext cx="9364242" cy="3435252"/>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879713852"/>
              </p:ext>
            </p:extLst>
          </p:nvPr>
        </p:nvGraphicFramePr>
        <p:xfrm>
          <a:off x="4974166" y="6217920"/>
          <a:ext cx="3277807" cy="640080"/>
        </p:xfrm>
        <a:graphic>
          <a:graphicData uri="http://schemas.openxmlformats.org/presentationml/2006/ole">
            <mc:AlternateContent xmlns:mc="http://schemas.openxmlformats.org/markup-compatibility/2006">
              <mc:Choice xmlns:v="urn:schemas-microsoft-com:vml" Requires="v">
                <p:oleObj spid="_x0000_s111635" name="Equation" r:id="rId8" imgW="2120900" imgH="457200" progId="Equation.DSMT4">
                  <p:embed/>
                </p:oleObj>
              </mc:Choice>
              <mc:Fallback>
                <p:oleObj name="Equation" r:id="rId8" imgW="2120900" imgH="457200" progId="Equation.DSMT4">
                  <p:embed/>
                  <p:pic>
                    <p:nvPicPr>
                      <p:cNvPr id="0" name=""/>
                      <p:cNvPicPr/>
                      <p:nvPr/>
                    </p:nvPicPr>
                    <p:blipFill>
                      <a:blip r:embed="rId9"/>
                      <a:stretch>
                        <a:fillRect/>
                      </a:stretch>
                    </p:blipFill>
                    <p:spPr>
                      <a:xfrm>
                        <a:off x="4974166" y="6217920"/>
                        <a:ext cx="3277807" cy="640080"/>
                      </a:xfrm>
                      <a:prstGeom prst="rect">
                        <a:avLst/>
                      </a:prstGeom>
                    </p:spPr>
                  </p:pic>
                </p:oleObj>
              </mc:Fallback>
            </mc:AlternateContent>
          </a:graphicData>
        </a:graphic>
      </p:graphicFrame>
      <p:sp>
        <p:nvSpPr>
          <p:cNvPr id="4" name="Slide Number Placeholder 3"/>
          <p:cNvSpPr>
            <a:spLocks noGrp="1"/>
          </p:cNvSpPr>
          <p:nvPr>
            <p:ph type="sldNum" sz="quarter" idx="12"/>
          </p:nvPr>
        </p:nvSpPr>
        <p:spPr/>
        <p:txBody>
          <a:bodyPr/>
          <a:lstStyle/>
          <a:p>
            <a:fld id="{FC733198-011E-4E74-9CBE-D2138561C345}" type="slidenum">
              <a:rPr lang="en-US" smtClean="0">
                <a:solidFill>
                  <a:prstClr val="black"/>
                </a:solidFill>
              </a:rPr>
              <a:pPr/>
              <a:t>242</a:t>
            </a:fld>
            <a:endParaRPr lang="en-US">
              <a:solidFill>
                <a:prstClr val="black"/>
              </a:solidFill>
            </a:endParaRPr>
          </a:p>
        </p:txBody>
      </p:sp>
    </p:spTree>
    <p:extLst>
      <p:ext uri="{BB962C8B-B14F-4D97-AF65-F5344CB8AC3E}">
        <p14:creationId xmlns:p14="http://schemas.microsoft.com/office/powerpoint/2010/main" val="2088846444"/>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0000FF"/>
                </a:solidFill>
                <a:latin typeface="Arial"/>
                <a:cs typeface="Arial"/>
              </a:rPr>
              <a:t>The forward </a:t>
            </a:r>
            <a:r>
              <a:rPr lang="en-US" dirty="0" smtClean="0">
                <a:solidFill>
                  <a:srgbClr val="0000FF"/>
                </a:solidFill>
                <a:latin typeface="Arial"/>
                <a:cs typeface="Arial"/>
              </a:rPr>
              <a:t>problem</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1171902450"/>
              </p:ext>
            </p:extLst>
          </p:nvPr>
        </p:nvGraphicFramePr>
        <p:xfrm>
          <a:off x="2180167" y="1504037"/>
          <a:ext cx="8351341" cy="5259772"/>
        </p:xfrm>
        <a:graphic>
          <a:graphicData uri="http://schemas.openxmlformats.org/presentationml/2006/ole">
            <mc:AlternateContent xmlns:mc="http://schemas.openxmlformats.org/markup-compatibility/2006">
              <mc:Choice xmlns:v="urn:schemas-microsoft-com:vml" Requires="v">
                <p:oleObj spid="_x0000_s112647" name="Equation" r:id="rId4" imgW="3784600" imgH="2895600" progId="Equation.DSMT4">
                  <p:embed/>
                </p:oleObj>
              </mc:Choice>
              <mc:Fallback>
                <p:oleObj name="Equation" r:id="rId4" imgW="3784600" imgH="2895600" progId="Equation.DSMT4">
                  <p:embed/>
                  <p:pic>
                    <p:nvPicPr>
                      <p:cNvPr id="0" name=""/>
                      <p:cNvPicPr/>
                      <p:nvPr/>
                    </p:nvPicPr>
                    <p:blipFill>
                      <a:blip r:embed="rId5"/>
                      <a:stretch>
                        <a:fillRect/>
                      </a:stretch>
                    </p:blipFill>
                    <p:spPr>
                      <a:xfrm>
                        <a:off x="2180167" y="1504037"/>
                        <a:ext cx="8351341" cy="5259772"/>
                      </a:xfrm>
                      <a:prstGeom prst="rect">
                        <a:avLst/>
                      </a:prstGeom>
                    </p:spPr>
                  </p:pic>
                </p:oleObj>
              </mc:Fallback>
            </mc:AlternateContent>
          </a:graphicData>
        </a:graphic>
      </p:graphicFrame>
      <p:sp>
        <p:nvSpPr>
          <p:cNvPr id="8" name="TextBox 7"/>
          <p:cNvSpPr txBox="1"/>
          <p:nvPr/>
        </p:nvSpPr>
        <p:spPr>
          <a:xfrm>
            <a:off x="10411300" y="1495530"/>
            <a:ext cx="560821" cy="461665"/>
          </a:xfrm>
          <a:prstGeom prst="rect">
            <a:avLst/>
          </a:prstGeom>
          <a:noFill/>
        </p:spPr>
        <p:txBody>
          <a:bodyPr wrap="none" rtlCol="0">
            <a:spAutoFit/>
          </a:bodyPr>
          <a:lstStyle/>
          <a:p>
            <a:r>
              <a:rPr lang="en-US" sz="2400" dirty="0" smtClean="0">
                <a:solidFill>
                  <a:prstClr val="black"/>
                </a:solidFill>
                <a:latin typeface="Arial"/>
                <a:cs typeface="Arial"/>
              </a:rPr>
              <a:t>(4)</a:t>
            </a:r>
            <a:endParaRPr lang="en-US" sz="2400" dirty="0">
              <a:solidFill>
                <a:prstClr val="black"/>
              </a:solidFill>
              <a:latin typeface="Arial"/>
              <a:cs typeface="Arial"/>
            </a:endParaRPr>
          </a:p>
        </p:txBody>
      </p:sp>
      <p:sp>
        <p:nvSpPr>
          <p:cNvPr id="4" name="Slide Number Placeholder 3"/>
          <p:cNvSpPr>
            <a:spLocks noGrp="1"/>
          </p:cNvSpPr>
          <p:nvPr>
            <p:ph type="sldNum" sz="quarter" idx="12"/>
          </p:nvPr>
        </p:nvSpPr>
        <p:spPr/>
        <p:txBody>
          <a:bodyPr/>
          <a:lstStyle/>
          <a:p>
            <a:fld id="{FC733198-011E-4E74-9CBE-D2138561C345}" type="slidenum">
              <a:rPr lang="en-US" smtClean="0">
                <a:solidFill>
                  <a:prstClr val="black"/>
                </a:solidFill>
              </a:rPr>
              <a:pPr/>
              <a:t>243</a:t>
            </a:fld>
            <a:endParaRPr lang="en-US">
              <a:solidFill>
                <a:prstClr val="black"/>
              </a:solidFill>
            </a:endParaRPr>
          </a:p>
        </p:txBody>
      </p:sp>
    </p:spTree>
    <p:extLst>
      <p:ext uri="{BB962C8B-B14F-4D97-AF65-F5344CB8AC3E}">
        <p14:creationId xmlns:p14="http://schemas.microsoft.com/office/powerpoint/2010/main" val="1208209296"/>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0000FF"/>
                </a:solidFill>
                <a:latin typeface="Arial"/>
                <a:cs typeface="Arial"/>
              </a:rPr>
              <a:t>The inverse problem </a:t>
            </a:r>
            <a:r>
              <a:rPr lang="en-US" dirty="0" smtClean="0">
                <a:solidFill>
                  <a:srgbClr val="0000FF"/>
                </a:solidFill>
                <a:latin typeface="Arial"/>
                <a:cs typeface="Arial"/>
              </a:rPr>
              <a:t/>
            </a:r>
            <a:br>
              <a:rPr lang="en-US" dirty="0" smtClean="0">
                <a:solidFill>
                  <a:srgbClr val="0000FF"/>
                </a:solidFill>
                <a:latin typeface="Arial"/>
                <a:cs typeface="Arial"/>
              </a:rPr>
            </a:br>
            <a:r>
              <a:rPr lang="en-US" dirty="0" smtClean="0">
                <a:latin typeface="Arial"/>
                <a:cs typeface="Arial"/>
              </a:rPr>
              <a:t>(</a:t>
            </a:r>
            <a:r>
              <a:rPr lang="en-US" dirty="0">
                <a:latin typeface="Arial"/>
                <a:cs typeface="Arial"/>
              </a:rPr>
              <a:t>solving for </a:t>
            </a:r>
            <a:r>
              <a:rPr lang="en-US" i="1" cap="none" dirty="0" smtClean="0">
                <a:latin typeface="Arial"/>
                <a:cs typeface="Arial"/>
              </a:rPr>
              <a:t>r</a:t>
            </a:r>
            <a:r>
              <a:rPr lang="en-US" dirty="0" smtClean="0">
                <a:latin typeface="Arial"/>
                <a:cs typeface="Arial"/>
              </a:rPr>
              <a:t> </a:t>
            </a:r>
            <a:r>
              <a:rPr lang="en-US" dirty="0">
                <a:latin typeface="Arial"/>
                <a:cs typeface="Arial"/>
              </a:rPr>
              <a:t>in terms of S</a:t>
            </a:r>
            <a:r>
              <a:rPr lang="en-US" dirty="0" smtClean="0">
                <a:latin typeface="Arial"/>
                <a:cs typeface="Arial"/>
              </a:rPr>
              <a:t>)</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808619898"/>
              </p:ext>
            </p:extLst>
          </p:nvPr>
        </p:nvGraphicFramePr>
        <p:xfrm>
          <a:off x="2419025" y="2475425"/>
          <a:ext cx="5200976" cy="2743200"/>
        </p:xfrm>
        <a:graphic>
          <a:graphicData uri="http://schemas.openxmlformats.org/presentationml/2006/ole">
            <mc:AlternateContent xmlns:mc="http://schemas.openxmlformats.org/markup-compatibility/2006">
              <mc:Choice xmlns:v="urn:schemas-microsoft-com:vml" Requires="v">
                <p:oleObj spid="_x0000_s113671" name="Equation" r:id="rId4" imgW="1663700" imgH="1028700" progId="Equation.DSMT4">
                  <p:embed/>
                </p:oleObj>
              </mc:Choice>
              <mc:Fallback>
                <p:oleObj name="Equation" r:id="rId4" imgW="1663700" imgH="1028700" progId="Equation.DSMT4">
                  <p:embed/>
                  <p:pic>
                    <p:nvPicPr>
                      <p:cNvPr id="0" name=""/>
                      <p:cNvPicPr/>
                      <p:nvPr/>
                    </p:nvPicPr>
                    <p:blipFill>
                      <a:blip r:embed="rId5"/>
                      <a:stretch>
                        <a:fillRect/>
                      </a:stretch>
                    </p:blipFill>
                    <p:spPr>
                      <a:xfrm>
                        <a:off x="2419025" y="2475425"/>
                        <a:ext cx="5200976" cy="2743200"/>
                      </a:xfrm>
                      <a:prstGeom prst="rect">
                        <a:avLst/>
                      </a:prstGeom>
                    </p:spPr>
                  </p:pic>
                </p:oleObj>
              </mc:Fallback>
            </mc:AlternateContent>
          </a:graphicData>
        </a:graphic>
      </p:graphicFrame>
      <p:sp>
        <p:nvSpPr>
          <p:cNvPr id="7" name="TextBox 6"/>
          <p:cNvSpPr txBox="1"/>
          <p:nvPr/>
        </p:nvSpPr>
        <p:spPr>
          <a:xfrm>
            <a:off x="10931938" y="3652311"/>
            <a:ext cx="560821" cy="461665"/>
          </a:xfrm>
          <a:prstGeom prst="rect">
            <a:avLst/>
          </a:prstGeom>
          <a:noFill/>
        </p:spPr>
        <p:txBody>
          <a:bodyPr wrap="none" rtlCol="0">
            <a:spAutoFit/>
          </a:bodyPr>
          <a:lstStyle/>
          <a:p>
            <a:r>
              <a:rPr lang="en-US" sz="2400" dirty="0" smtClean="0">
                <a:solidFill>
                  <a:prstClr val="black"/>
                </a:solidFill>
                <a:latin typeface="Arial"/>
                <a:cs typeface="Arial"/>
              </a:rPr>
              <a:t>(5)</a:t>
            </a:r>
            <a:endParaRPr lang="en-US" sz="2400" dirty="0">
              <a:solidFill>
                <a:prstClr val="black"/>
              </a:solidFill>
              <a:latin typeface="Arial"/>
              <a:cs typeface="Arial"/>
            </a:endParaRPr>
          </a:p>
        </p:txBody>
      </p:sp>
      <p:sp>
        <p:nvSpPr>
          <p:cNvPr id="4" name="Slide Number Placeholder 3"/>
          <p:cNvSpPr>
            <a:spLocks noGrp="1"/>
          </p:cNvSpPr>
          <p:nvPr>
            <p:ph type="sldNum" sz="quarter" idx="12"/>
          </p:nvPr>
        </p:nvSpPr>
        <p:spPr/>
        <p:txBody>
          <a:bodyPr/>
          <a:lstStyle/>
          <a:p>
            <a:fld id="{FC733198-011E-4E74-9CBE-D2138561C345}" type="slidenum">
              <a:rPr lang="en-US" smtClean="0">
                <a:solidFill>
                  <a:prstClr val="black"/>
                </a:solidFill>
              </a:rPr>
              <a:pPr/>
              <a:t>244</a:t>
            </a:fld>
            <a:endParaRPr lang="en-US">
              <a:solidFill>
                <a:prstClr val="black"/>
              </a:solidFill>
            </a:endParaRPr>
          </a:p>
        </p:txBody>
      </p:sp>
    </p:spTree>
    <p:extLst>
      <p:ext uri="{BB962C8B-B14F-4D97-AF65-F5344CB8AC3E}">
        <p14:creationId xmlns:p14="http://schemas.microsoft.com/office/powerpoint/2010/main" val="4042323054"/>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264102862"/>
              </p:ext>
            </p:extLst>
          </p:nvPr>
        </p:nvGraphicFramePr>
        <p:xfrm>
          <a:off x="1396995" y="1958822"/>
          <a:ext cx="9635687" cy="3565679"/>
        </p:xfrm>
        <a:graphic>
          <a:graphicData uri="http://schemas.openxmlformats.org/presentationml/2006/ole">
            <mc:AlternateContent xmlns:mc="http://schemas.openxmlformats.org/markup-compatibility/2006">
              <mc:Choice xmlns:v="urn:schemas-microsoft-com:vml" Requires="v">
                <p:oleObj spid="_x0000_s114700" name="Equation" r:id="rId4" imgW="5041900" imgH="2184400" progId="Equation.DSMT4">
                  <p:embed/>
                </p:oleObj>
              </mc:Choice>
              <mc:Fallback>
                <p:oleObj name="Equation" r:id="rId4" imgW="5041900" imgH="2184400" progId="Equation.DSMT4">
                  <p:embed/>
                  <p:pic>
                    <p:nvPicPr>
                      <p:cNvPr id="0" name=""/>
                      <p:cNvPicPr/>
                      <p:nvPr/>
                    </p:nvPicPr>
                    <p:blipFill>
                      <a:blip r:embed="rId5"/>
                      <a:stretch>
                        <a:fillRect/>
                      </a:stretch>
                    </p:blipFill>
                    <p:spPr>
                      <a:xfrm>
                        <a:off x="1396995" y="1958822"/>
                        <a:ext cx="9635687" cy="3565679"/>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668092364"/>
              </p:ext>
            </p:extLst>
          </p:nvPr>
        </p:nvGraphicFramePr>
        <p:xfrm>
          <a:off x="4275669" y="5865945"/>
          <a:ext cx="2187253" cy="731520"/>
        </p:xfrm>
        <a:graphic>
          <a:graphicData uri="http://schemas.openxmlformats.org/presentationml/2006/ole">
            <mc:AlternateContent xmlns:mc="http://schemas.openxmlformats.org/markup-compatibility/2006">
              <mc:Choice xmlns:v="urn:schemas-microsoft-com:vml" Requires="v">
                <p:oleObj spid="_x0000_s114701" name="Equation" r:id="rId6" imgW="1308100" imgH="533400" progId="Equation.DSMT4">
                  <p:embed/>
                </p:oleObj>
              </mc:Choice>
              <mc:Fallback>
                <p:oleObj name="Equation" r:id="rId6" imgW="1308100" imgH="533400" progId="Equation.DSMT4">
                  <p:embed/>
                  <p:pic>
                    <p:nvPicPr>
                      <p:cNvPr id="0" name=""/>
                      <p:cNvPicPr/>
                      <p:nvPr/>
                    </p:nvPicPr>
                    <p:blipFill>
                      <a:blip r:embed="rId7"/>
                      <a:stretch>
                        <a:fillRect/>
                      </a:stretch>
                    </p:blipFill>
                    <p:spPr>
                      <a:xfrm>
                        <a:off x="4275669" y="5865945"/>
                        <a:ext cx="2187253" cy="731520"/>
                      </a:xfrm>
                      <a:prstGeom prst="rect">
                        <a:avLst/>
                      </a:prstGeom>
                    </p:spPr>
                  </p:pic>
                </p:oleObj>
              </mc:Fallback>
            </mc:AlternateContent>
          </a:graphicData>
        </a:graphic>
      </p:graphicFrame>
      <p:sp>
        <p:nvSpPr>
          <p:cNvPr id="3" name="Slide Number Placeholder 2"/>
          <p:cNvSpPr>
            <a:spLocks noGrp="1"/>
          </p:cNvSpPr>
          <p:nvPr>
            <p:ph type="sldNum" sz="quarter" idx="12"/>
          </p:nvPr>
        </p:nvSpPr>
        <p:spPr/>
        <p:txBody>
          <a:bodyPr/>
          <a:lstStyle/>
          <a:p>
            <a:fld id="{FC733198-011E-4E74-9CBE-D2138561C345}" type="slidenum">
              <a:rPr lang="en-US" smtClean="0">
                <a:solidFill>
                  <a:prstClr val="black"/>
                </a:solidFill>
              </a:rPr>
              <a:pPr/>
              <a:t>245</a:t>
            </a:fld>
            <a:endParaRPr lang="en-US">
              <a:solidFill>
                <a:prstClr val="black"/>
              </a:solidFill>
            </a:endParaRPr>
          </a:p>
        </p:txBody>
      </p:sp>
    </p:spTree>
    <p:extLst>
      <p:ext uri="{BB962C8B-B14F-4D97-AF65-F5344CB8AC3E}">
        <p14:creationId xmlns:p14="http://schemas.microsoft.com/office/powerpoint/2010/main" val="2581990659"/>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ext uri="{D42A27DB-BD31-4B8C-83A1-F6EECF244321}">
                <p14:modId xmlns:p14="http://schemas.microsoft.com/office/powerpoint/2010/main" val="1083710830"/>
              </p:ext>
            </p:extLst>
          </p:nvPr>
        </p:nvGraphicFramePr>
        <p:xfrm>
          <a:off x="2455333" y="889000"/>
          <a:ext cx="8318500" cy="3712626"/>
        </p:xfrm>
        <a:graphic>
          <a:graphicData uri="http://schemas.openxmlformats.org/presentationml/2006/ole">
            <mc:AlternateContent xmlns:mc="http://schemas.openxmlformats.org/markup-compatibility/2006">
              <mc:Choice xmlns:v="urn:schemas-microsoft-com:vml" Requires="v">
                <p:oleObj spid="_x0000_s115729" name="Equation" r:id="rId4" imgW="4648200" imgH="2336800" progId="Equation.DSMT4">
                  <p:embed/>
                </p:oleObj>
              </mc:Choice>
              <mc:Fallback>
                <p:oleObj name="Equation" r:id="rId4" imgW="4648200" imgH="2336800" progId="Equation.DSMT4">
                  <p:embed/>
                  <p:pic>
                    <p:nvPicPr>
                      <p:cNvPr id="0" name=""/>
                      <p:cNvPicPr/>
                      <p:nvPr/>
                    </p:nvPicPr>
                    <p:blipFill>
                      <a:blip r:embed="rId5"/>
                      <a:stretch>
                        <a:fillRect/>
                      </a:stretch>
                    </p:blipFill>
                    <p:spPr>
                      <a:xfrm>
                        <a:off x="2455333" y="889000"/>
                        <a:ext cx="8318500" cy="3712626"/>
                      </a:xfrm>
                      <a:prstGeom prst="rect">
                        <a:avLst/>
                      </a:prstGeom>
                    </p:spPr>
                  </p:pic>
                </p:oleObj>
              </mc:Fallback>
            </mc:AlternateContent>
          </a:graphicData>
        </a:graphic>
      </p:graphicFrame>
      <p:sp>
        <p:nvSpPr>
          <p:cNvPr id="7" name="TextBox 6"/>
          <p:cNvSpPr txBox="1"/>
          <p:nvPr/>
        </p:nvSpPr>
        <p:spPr>
          <a:xfrm>
            <a:off x="11051409" y="1107175"/>
            <a:ext cx="560821" cy="461665"/>
          </a:xfrm>
          <a:prstGeom prst="rect">
            <a:avLst/>
          </a:prstGeom>
          <a:noFill/>
        </p:spPr>
        <p:txBody>
          <a:bodyPr wrap="none" rtlCol="0">
            <a:spAutoFit/>
          </a:bodyPr>
          <a:lstStyle/>
          <a:p>
            <a:r>
              <a:rPr lang="en-US" sz="2400" dirty="0" smtClean="0">
                <a:solidFill>
                  <a:prstClr val="black"/>
                </a:solidFill>
                <a:latin typeface="Arial"/>
                <a:cs typeface="Arial"/>
              </a:rPr>
              <a:t>(6)</a:t>
            </a:r>
            <a:endParaRPr lang="en-US" sz="2400" dirty="0">
              <a:solidFill>
                <a:prstClr val="black"/>
              </a:solidFill>
              <a:latin typeface="Arial"/>
              <a:cs typeface="Arial"/>
            </a:endParaRPr>
          </a:p>
        </p:txBody>
      </p:sp>
      <p:grpSp>
        <p:nvGrpSpPr>
          <p:cNvPr id="2" name="Group 1"/>
          <p:cNvGrpSpPr/>
          <p:nvPr/>
        </p:nvGrpSpPr>
        <p:grpSpPr>
          <a:xfrm>
            <a:off x="1308424" y="4650468"/>
            <a:ext cx="9804086" cy="1849059"/>
            <a:chOff x="694581" y="4650468"/>
            <a:chExt cx="9804086" cy="1849059"/>
          </a:xfrm>
        </p:grpSpPr>
        <p:sp>
          <p:nvSpPr>
            <p:cNvPr id="8" name="Rectangle 7"/>
            <p:cNvSpPr/>
            <p:nvPr/>
          </p:nvSpPr>
          <p:spPr>
            <a:xfrm>
              <a:off x="694581" y="4650468"/>
              <a:ext cx="9804086" cy="1349087"/>
            </a:xfrm>
            <a:prstGeom prst="rect">
              <a:avLst/>
            </a:prstGeom>
          </p:spPr>
          <p:txBody>
            <a:bodyPr wrap="square">
              <a:spAutoFit/>
            </a:bodyPr>
            <a:lstStyle/>
            <a:p>
              <a:pPr>
                <a:lnSpc>
                  <a:spcPct val="150000"/>
                </a:lnSpc>
              </a:pPr>
              <a:r>
                <a:rPr lang="en-US" sz="2800" dirty="0" smtClean="0">
                  <a:solidFill>
                    <a:prstClr val="black"/>
                  </a:solidFill>
                  <a:latin typeface="Arial"/>
                  <a:cs typeface="Arial"/>
                </a:rPr>
                <a:t>Hence, for                                                 any one of the four matrix elements of V requires  </a:t>
              </a:r>
              <a:endParaRPr lang="en-US" dirty="0">
                <a:solidFill>
                  <a:prstClr val="black"/>
                </a:solidFill>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2154070080"/>
                </p:ext>
              </p:extLst>
            </p:nvPr>
          </p:nvGraphicFramePr>
          <p:xfrm>
            <a:off x="2759574" y="4843818"/>
            <a:ext cx="4310093" cy="548640"/>
          </p:xfrm>
          <a:graphic>
            <a:graphicData uri="http://schemas.openxmlformats.org/presentationml/2006/ole">
              <mc:AlternateContent xmlns:mc="http://schemas.openxmlformats.org/markup-compatibility/2006">
                <mc:Choice xmlns:v="urn:schemas-microsoft-com:vml" Requires="v">
                  <p:oleObj spid="_x0000_s115730" name="Equation" r:id="rId6" imgW="1663700" imgH="241300" progId="Equation.DSMT4">
                    <p:embed/>
                  </p:oleObj>
                </mc:Choice>
                <mc:Fallback>
                  <p:oleObj name="Equation" r:id="rId6" imgW="1663700" imgH="241300" progId="Equation.DSMT4">
                    <p:embed/>
                    <p:pic>
                      <p:nvPicPr>
                        <p:cNvPr id="0" name=""/>
                        <p:cNvPicPr/>
                        <p:nvPr/>
                      </p:nvPicPr>
                      <p:blipFill>
                        <a:blip r:embed="rId7"/>
                        <a:stretch>
                          <a:fillRect/>
                        </a:stretch>
                      </p:blipFill>
                      <p:spPr>
                        <a:xfrm>
                          <a:off x="2759574" y="4843818"/>
                          <a:ext cx="4310093" cy="54864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802982061"/>
                </p:ext>
              </p:extLst>
            </p:nvPr>
          </p:nvGraphicFramePr>
          <p:xfrm>
            <a:off x="5822911" y="5402247"/>
            <a:ext cx="2626823" cy="1097280"/>
          </p:xfrm>
          <a:graphic>
            <a:graphicData uri="http://schemas.openxmlformats.org/presentationml/2006/ole">
              <mc:AlternateContent xmlns:mc="http://schemas.openxmlformats.org/markup-compatibility/2006">
                <mc:Choice xmlns:v="urn:schemas-microsoft-com:vml" Requires="v">
                  <p:oleObj spid="_x0000_s115731" name="Equation" r:id="rId8" imgW="1003300" imgH="558800" progId="Equation.DSMT4">
                    <p:embed/>
                  </p:oleObj>
                </mc:Choice>
                <mc:Fallback>
                  <p:oleObj name="Equation" r:id="rId8" imgW="1003300" imgH="558800" progId="Equation.DSMT4">
                    <p:embed/>
                    <p:pic>
                      <p:nvPicPr>
                        <p:cNvPr id="0" name=""/>
                        <p:cNvPicPr/>
                        <p:nvPr/>
                      </p:nvPicPr>
                      <p:blipFill>
                        <a:blip r:embed="rId9"/>
                        <a:stretch>
                          <a:fillRect/>
                        </a:stretch>
                      </p:blipFill>
                      <p:spPr>
                        <a:xfrm>
                          <a:off x="5822911" y="5402247"/>
                          <a:ext cx="2626823" cy="1097280"/>
                        </a:xfrm>
                        <a:prstGeom prst="rect">
                          <a:avLst/>
                        </a:prstGeom>
                      </p:spPr>
                    </p:pic>
                  </p:oleObj>
                </mc:Fallback>
              </mc:AlternateContent>
            </a:graphicData>
          </a:graphic>
        </p:graphicFrame>
      </p:grpSp>
      <p:sp>
        <p:nvSpPr>
          <p:cNvPr id="4" name="Slide Number Placeholder 3"/>
          <p:cNvSpPr>
            <a:spLocks noGrp="1"/>
          </p:cNvSpPr>
          <p:nvPr>
            <p:ph type="sldNum" sz="quarter" idx="12"/>
          </p:nvPr>
        </p:nvSpPr>
        <p:spPr/>
        <p:txBody>
          <a:bodyPr/>
          <a:lstStyle/>
          <a:p>
            <a:fld id="{FC733198-011E-4E74-9CBE-D2138561C345}" type="slidenum">
              <a:rPr lang="en-US" smtClean="0">
                <a:solidFill>
                  <a:prstClr val="black"/>
                </a:solidFill>
              </a:rPr>
              <a:pPr/>
              <a:t>246</a:t>
            </a:fld>
            <a:endParaRPr lang="en-US">
              <a:solidFill>
                <a:prstClr val="black"/>
              </a:solidFill>
            </a:endParaRPr>
          </a:p>
        </p:txBody>
      </p:sp>
    </p:spTree>
    <p:extLst>
      <p:ext uri="{BB962C8B-B14F-4D97-AF65-F5344CB8AC3E}">
        <p14:creationId xmlns:p14="http://schemas.microsoft.com/office/powerpoint/2010/main" val="2663669692"/>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990600"/>
            <a:ext cx="10972800" cy="5365750"/>
          </a:xfrm>
        </p:spPr>
        <p:txBody>
          <a:bodyPr>
            <a:noAutofit/>
          </a:bodyPr>
          <a:lstStyle/>
          <a:p>
            <a:pPr>
              <a:lnSpc>
                <a:spcPct val="200000"/>
              </a:lnSpc>
            </a:pPr>
            <a:r>
              <a:rPr lang="en-US" sz="2800" dirty="0" smtClean="0"/>
              <a:t>         can be determined independently in terms of</a:t>
            </a:r>
          </a:p>
          <a:p>
            <a:pPr marL="0" indent="0">
              <a:lnSpc>
                <a:spcPct val="200000"/>
              </a:lnSpc>
              <a:buNone/>
            </a:pPr>
            <a:r>
              <a:rPr lang="en-US" sz="2800" dirty="0" smtClean="0"/>
              <a:t>  but         </a:t>
            </a:r>
            <a:r>
              <a:rPr lang="zh-CN" altLang="en-US" sz="2800" dirty="0" smtClean="0"/>
              <a:t> </a:t>
            </a:r>
            <a:r>
              <a:rPr lang="en-US" altLang="zh-CN" sz="2800" dirty="0" smtClean="0"/>
              <a:t>or           </a:t>
            </a:r>
            <a:r>
              <a:rPr lang="zh-CN" altLang="en-US" sz="2800" dirty="0" smtClean="0"/>
              <a:t>  </a:t>
            </a:r>
            <a:r>
              <a:rPr lang="en-US" altLang="zh-CN" sz="2800" dirty="0" smtClean="0"/>
              <a:t>            </a:t>
            </a:r>
            <a:r>
              <a:rPr lang="en-US" sz="2800" dirty="0" smtClean="0"/>
              <a:t>requires</a:t>
            </a:r>
          </a:p>
          <a:p>
            <a:pPr>
              <a:lnSpc>
                <a:spcPct val="200000"/>
              </a:lnSpc>
            </a:pPr>
            <a:r>
              <a:rPr lang="en-US" sz="2800" dirty="0" smtClean="0"/>
              <a:t>That’s what the general relationship                              requires</a:t>
            </a:r>
          </a:p>
          <a:p>
            <a:pPr>
              <a:lnSpc>
                <a:spcPct val="200000"/>
              </a:lnSpc>
            </a:pPr>
            <a:r>
              <a:rPr lang="en-US" sz="2800" dirty="0" smtClean="0"/>
              <a:t>A direct non-linear solution order by order in the data matrix</a:t>
            </a:r>
          </a:p>
        </p:txBody>
      </p:sp>
      <p:graphicFrame>
        <p:nvGraphicFramePr>
          <p:cNvPr id="5" name="Object 4"/>
          <p:cNvGraphicFramePr>
            <a:graphicFrameLocks noChangeAspect="1"/>
          </p:cNvGraphicFramePr>
          <p:nvPr>
            <p:extLst>
              <p:ext uri="{D42A27DB-BD31-4B8C-83A1-F6EECF244321}">
                <p14:modId xmlns:p14="http://schemas.microsoft.com/office/powerpoint/2010/main" val="3040621278"/>
              </p:ext>
            </p:extLst>
          </p:nvPr>
        </p:nvGraphicFramePr>
        <p:xfrm>
          <a:off x="9148392" y="1127238"/>
          <a:ext cx="2527069" cy="1097280"/>
        </p:xfrm>
        <a:graphic>
          <a:graphicData uri="http://schemas.openxmlformats.org/presentationml/2006/ole">
            <mc:AlternateContent xmlns:mc="http://schemas.openxmlformats.org/markup-compatibility/2006">
              <mc:Choice xmlns:v="urn:schemas-microsoft-com:vml" Requires="v">
                <p:oleObj spid="_x0000_s116773" name="Equation" r:id="rId4" imgW="965200" imgH="558800" progId="Equation.DSMT4">
                  <p:embed/>
                </p:oleObj>
              </mc:Choice>
              <mc:Fallback>
                <p:oleObj name="Equation" r:id="rId4" imgW="965200" imgH="558800" progId="Equation.DSMT4">
                  <p:embed/>
                  <p:pic>
                    <p:nvPicPr>
                      <p:cNvPr id="0" name=""/>
                      <p:cNvPicPr/>
                      <p:nvPr/>
                    </p:nvPicPr>
                    <p:blipFill>
                      <a:blip r:embed="rId5"/>
                      <a:stretch>
                        <a:fillRect/>
                      </a:stretch>
                    </p:blipFill>
                    <p:spPr>
                      <a:xfrm>
                        <a:off x="9148392" y="1127238"/>
                        <a:ext cx="2527069" cy="109728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48294997"/>
              </p:ext>
            </p:extLst>
          </p:nvPr>
        </p:nvGraphicFramePr>
        <p:xfrm>
          <a:off x="931819" y="1307333"/>
          <a:ext cx="888514" cy="548640"/>
        </p:xfrm>
        <a:graphic>
          <a:graphicData uri="http://schemas.openxmlformats.org/presentationml/2006/ole">
            <mc:AlternateContent xmlns:mc="http://schemas.openxmlformats.org/markup-compatibility/2006">
              <mc:Choice xmlns:v="urn:schemas-microsoft-com:vml" Requires="v">
                <p:oleObj spid="_x0000_s116774" name="Equation" r:id="rId6" imgW="292100" imgH="203200" progId="Equation.DSMT4">
                  <p:embed/>
                </p:oleObj>
              </mc:Choice>
              <mc:Fallback>
                <p:oleObj name="Equation" r:id="rId6" imgW="292100" imgH="203200" progId="Equation.DSMT4">
                  <p:embed/>
                  <p:pic>
                    <p:nvPicPr>
                      <p:cNvPr id="0" name=""/>
                      <p:cNvPicPr/>
                      <p:nvPr/>
                    </p:nvPicPr>
                    <p:blipFill>
                      <a:blip r:embed="rId7"/>
                      <a:stretch>
                        <a:fillRect/>
                      </a:stretch>
                    </p:blipFill>
                    <p:spPr>
                      <a:xfrm>
                        <a:off x="931819" y="1307333"/>
                        <a:ext cx="888514" cy="54864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622460182"/>
              </p:ext>
            </p:extLst>
          </p:nvPr>
        </p:nvGraphicFramePr>
        <p:xfrm>
          <a:off x="1534803" y="2237452"/>
          <a:ext cx="751200" cy="548640"/>
        </p:xfrm>
        <a:graphic>
          <a:graphicData uri="http://schemas.openxmlformats.org/presentationml/2006/ole">
            <mc:AlternateContent xmlns:mc="http://schemas.openxmlformats.org/markup-compatibility/2006">
              <mc:Choice xmlns:v="urn:schemas-microsoft-com:vml" Requires="v">
                <p:oleObj spid="_x0000_s116775" name="Equation" r:id="rId8" imgW="266700" imgH="203200" progId="Equation.DSMT4">
                  <p:embed/>
                </p:oleObj>
              </mc:Choice>
              <mc:Fallback>
                <p:oleObj name="Equation" r:id="rId8" imgW="266700" imgH="203200" progId="Equation.DSMT4">
                  <p:embed/>
                  <p:pic>
                    <p:nvPicPr>
                      <p:cNvPr id="0" name=""/>
                      <p:cNvPicPr/>
                      <p:nvPr/>
                    </p:nvPicPr>
                    <p:blipFill>
                      <a:blip r:embed="rId9"/>
                      <a:stretch>
                        <a:fillRect/>
                      </a:stretch>
                    </p:blipFill>
                    <p:spPr>
                      <a:xfrm>
                        <a:off x="1534803" y="2237452"/>
                        <a:ext cx="751200" cy="54864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542602446"/>
              </p:ext>
            </p:extLst>
          </p:nvPr>
        </p:nvGraphicFramePr>
        <p:xfrm>
          <a:off x="6518368" y="2001341"/>
          <a:ext cx="2286968" cy="1097280"/>
        </p:xfrm>
        <a:graphic>
          <a:graphicData uri="http://schemas.openxmlformats.org/presentationml/2006/ole">
            <mc:AlternateContent xmlns:mc="http://schemas.openxmlformats.org/markup-compatibility/2006">
              <mc:Choice xmlns:v="urn:schemas-microsoft-com:vml" Requires="v">
                <p:oleObj spid="_x0000_s116776" name="Equation" r:id="rId10" imgW="1003300" imgH="558800" progId="Equation.DSMT4">
                  <p:embed/>
                </p:oleObj>
              </mc:Choice>
              <mc:Fallback>
                <p:oleObj name="Equation" r:id="rId10" imgW="1003300" imgH="558800" progId="Equation.DSMT4">
                  <p:embed/>
                  <p:pic>
                    <p:nvPicPr>
                      <p:cNvPr id="0" name=""/>
                      <p:cNvPicPr/>
                      <p:nvPr/>
                    </p:nvPicPr>
                    <p:blipFill>
                      <a:blip r:embed="rId11"/>
                      <a:stretch>
                        <a:fillRect/>
                      </a:stretch>
                    </p:blipFill>
                    <p:spPr>
                      <a:xfrm>
                        <a:off x="6518368" y="2001341"/>
                        <a:ext cx="2286968" cy="109728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849902731"/>
              </p:ext>
            </p:extLst>
          </p:nvPr>
        </p:nvGraphicFramePr>
        <p:xfrm>
          <a:off x="6728469" y="3381296"/>
          <a:ext cx="2542530" cy="457200"/>
        </p:xfrm>
        <a:graphic>
          <a:graphicData uri="http://schemas.openxmlformats.org/presentationml/2006/ole">
            <mc:AlternateContent xmlns:mc="http://schemas.openxmlformats.org/markup-compatibility/2006">
              <mc:Choice xmlns:v="urn:schemas-microsoft-com:vml" Requires="v">
                <p:oleObj spid="_x0000_s116777" name="Equation" r:id="rId12" imgW="977900" imgH="203200" progId="Equation.DSMT4">
                  <p:embed/>
                </p:oleObj>
              </mc:Choice>
              <mc:Fallback>
                <p:oleObj name="Equation" r:id="rId12" imgW="977900" imgH="203200" progId="Equation.DSMT4">
                  <p:embed/>
                  <p:pic>
                    <p:nvPicPr>
                      <p:cNvPr id="0" name=""/>
                      <p:cNvPicPr/>
                      <p:nvPr/>
                    </p:nvPicPr>
                    <p:blipFill>
                      <a:blip r:embed="rId13"/>
                      <a:stretch>
                        <a:fillRect/>
                      </a:stretch>
                    </p:blipFill>
                    <p:spPr>
                      <a:xfrm>
                        <a:off x="6728469" y="3381296"/>
                        <a:ext cx="2542530" cy="4572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828391971"/>
              </p:ext>
            </p:extLst>
          </p:nvPr>
        </p:nvGraphicFramePr>
        <p:xfrm>
          <a:off x="909182" y="4842418"/>
          <a:ext cx="2626823" cy="1097280"/>
        </p:xfrm>
        <a:graphic>
          <a:graphicData uri="http://schemas.openxmlformats.org/presentationml/2006/ole">
            <mc:AlternateContent xmlns:mc="http://schemas.openxmlformats.org/markup-compatibility/2006">
              <mc:Choice xmlns:v="urn:schemas-microsoft-com:vml" Requires="v">
                <p:oleObj spid="_x0000_s116778" name="Equation" r:id="rId14" imgW="1003300" imgH="558800" progId="Equation.DSMT4">
                  <p:embed/>
                </p:oleObj>
              </mc:Choice>
              <mc:Fallback>
                <p:oleObj name="Equation" r:id="rId14" imgW="1003300" imgH="558800" progId="Equation.DSMT4">
                  <p:embed/>
                  <p:pic>
                    <p:nvPicPr>
                      <p:cNvPr id="0" name=""/>
                      <p:cNvPicPr/>
                      <p:nvPr/>
                    </p:nvPicPr>
                    <p:blipFill>
                      <a:blip r:embed="rId15"/>
                      <a:stretch>
                        <a:fillRect/>
                      </a:stretch>
                    </p:blipFill>
                    <p:spPr>
                      <a:xfrm>
                        <a:off x="909182" y="4842418"/>
                        <a:ext cx="2626823" cy="109728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721893002"/>
              </p:ext>
            </p:extLst>
          </p:nvPr>
        </p:nvGraphicFramePr>
        <p:xfrm>
          <a:off x="2733675" y="2239963"/>
          <a:ext cx="2381250" cy="650875"/>
        </p:xfrm>
        <a:graphic>
          <a:graphicData uri="http://schemas.openxmlformats.org/presentationml/2006/ole">
            <mc:AlternateContent xmlns:mc="http://schemas.openxmlformats.org/markup-compatibility/2006">
              <mc:Choice xmlns:v="urn:schemas-microsoft-com:vml" Requires="v">
                <p:oleObj spid="_x0000_s116779" name="Equation" r:id="rId16" imgW="825480" imgH="241200" progId="Equation.DSMT4">
                  <p:embed/>
                </p:oleObj>
              </mc:Choice>
              <mc:Fallback>
                <p:oleObj name="Equation" r:id="rId16" imgW="825480" imgH="241200" progId="Equation.DSMT4">
                  <p:embed/>
                  <p:pic>
                    <p:nvPicPr>
                      <p:cNvPr id="0" name=""/>
                      <p:cNvPicPr/>
                      <p:nvPr/>
                    </p:nvPicPr>
                    <p:blipFill>
                      <a:blip r:embed="rId17"/>
                      <a:stretch>
                        <a:fillRect/>
                      </a:stretch>
                    </p:blipFill>
                    <p:spPr>
                      <a:xfrm>
                        <a:off x="2733675" y="2239963"/>
                        <a:ext cx="2381250" cy="650875"/>
                      </a:xfrm>
                      <a:prstGeom prst="rect">
                        <a:avLst/>
                      </a:prstGeom>
                    </p:spPr>
                  </p:pic>
                </p:oleObj>
              </mc:Fallback>
            </mc:AlternateContent>
          </a:graphicData>
        </a:graphic>
      </p:graphicFrame>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247</a:t>
            </a:fld>
            <a:endParaRPr lang="en-US">
              <a:solidFill>
                <a:prstClr val="black"/>
              </a:solidFill>
            </a:endParaRPr>
          </a:p>
        </p:txBody>
      </p:sp>
    </p:spTree>
    <p:extLst>
      <p:ext uri="{BB962C8B-B14F-4D97-AF65-F5344CB8AC3E}">
        <p14:creationId xmlns:p14="http://schemas.microsoft.com/office/powerpoint/2010/main" val="2881802480"/>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822961"/>
            <a:ext cx="10799233" cy="5135563"/>
          </a:xfrm>
        </p:spPr>
        <p:txBody>
          <a:bodyPr>
            <a:normAutofit/>
          </a:bodyPr>
          <a:lstStyle/>
          <a:p>
            <a:pPr>
              <a:lnSpc>
                <a:spcPct val="150000"/>
              </a:lnSpc>
            </a:pPr>
            <a:r>
              <a:rPr lang="en-US" dirty="0" smtClean="0"/>
              <a:t>ISS is not iterative linear inversion</a:t>
            </a:r>
            <a:r>
              <a:rPr lang="zh-CN" altLang="en-US" dirty="0" smtClean="0"/>
              <a:t>.</a:t>
            </a:r>
            <a:endParaRPr lang="en-US" altLang="zh-CN" dirty="0" smtClean="0"/>
          </a:p>
          <a:p>
            <a:pPr>
              <a:lnSpc>
                <a:spcPct val="150000"/>
              </a:lnSpc>
            </a:pPr>
            <a:r>
              <a:rPr lang="en-US" dirty="0"/>
              <a:t>Iterative linear starts </a:t>
            </a:r>
            <a:r>
              <a:rPr lang="en-US" dirty="0" smtClean="0"/>
              <a:t>with</a:t>
            </a:r>
            <a:endParaRPr lang="en-US" dirty="0"/>
          </a:p>
          <a:p>
            <a:pPr marL="233363" indent="-233363">
              <a:lnSpc>
                <a:spcPct val="150000"/>
              </a:lnSpc>
              <a:buNone/>
            </a:pPr>
            <a:r>
              <a:rPr lang="en-US" dirty="0" smtClean="0"/>
              <a:t>  solves for </a:t>
            </a:r>
            <a:r>
              <a:rPr lang="en-US" i="1" dirty="0" smtClean="0">
                <a:solidFill>
                  <a:srgbClr val="0000FF"/>
                </a:solidFill>
              </a:rPr>
              <a:t>V</a:t>
            </a:r>
            <a:r>
              <a:rPr lang="en-US" i="1" baseline="-25000" dirty="0" smtClean="0">
                <a:solidFill>
                  <a:srgbClr val="0000FF"/>
                </a:solidFill>
              </a:rPr>
              <a:t>1</a:t>
            </a:r>
            <a:r>
              <a:rPr lang="en-US" dirty="0" smtClean="0"/>
              <a:t>, changes the reference medium, finds a new </a:t>
            </a:r>
            <a:r>
              <a:rPr lang="en-US" i="1" dirty="0" smtClean="0">
                <a:solidFill>
                  <a:srgbClr val="0000FF"/>
                </a:solidFill>
              </a:rPr>
              <a:t>L</a:t>
            </a:r>
            <a:r>
              <a:rPr lang="en-US" i="1" baseline="-25000" dirty="0" smtClean="0">
                <a:solidFill>
                  <a:srgbClr val="0000FF"/>
                </a:solidFill>
              </a:rPr>
              <a:t>0</a:t>
            </a:r>
            <a:r>
              <a:rPr lang="en-US" dirty="0" smtClean="0"/>
              <a:t> and </a:t>
            </a:r>
            <a:r>
              <a:rPr lang="zh-CN" altLang="en-US" dirty="0" smtClean="0"/>
              <a:t> </a:t>
            </a:r>
            <a:r>
              <a:rPr lang="en-US" i="1" dirty="0" smtClean="0">
                <a:solidFill>
                  <a:srgbClr val="0000FF"/>
                </a:solidFill>
              </a:rPr>
              <a:t>G</a:t>
            </a:r>
            <a:r>
              <a:rPr lang="en-US" i="1" baseline="-25000" dirty="0" smtClean="0">
                <a:solidFill>
                  <a:srgbClr val="0000FF"/>
                </a:solidFill>
              </a:rPr>
              <a:t>0 </a:t>
            </a:r>
            <a:r>
              <a:rPr lang="en-US" dirty="0"/>
              <a:t>(</a:t>
            </a:r>
            <a:r>
              <a:rPr lang="en-US" dirty="0" smtClean="0"/>
              <a:t>and require </a:t>
            </a:r>
            <a:r>
              <a:rPr lang="en-US" dirty="0"/>
              <a:t>generalized inversions of  noisy </a:t>
            </a:r>
            <a:r>
              <a:rPr lang="en-US" dirty="0" smtClean="0"/>
              <a:t>band limited </a:t>
            </a:r>
            <a:r>
              <a:rPr lang="en-US" dirty="0"/>
              <a:t>data dependent operators</a:t>
            </a:r>
            <a:r>
              <a:rPr lang="en-US" dirty="0" smtClean="0"/>
              <a:t>).</a:t>
            </a:r>
          </a:p>
          <a:p>
            <a:pPr>
              <a:lnSpc>
                <a:spcPct val="150000"/>
              </a:lnSpc>
            </a:pPr>
            <a:r>
              <a:rPr lang="en-US" dirty="0" smtClean="0">
                <a:solidFill>
                  <a:prstClr val="black"/>
                </a:solidFill>
              </a:rPr>
              <a:t>To find     </a:t>
            </a:r>
            <a:r>
              <a:rPr lang="en-US" sz="2600" dirty="0" smtClean="0">
                <a:solidFill>
                  <a:prstClr val="black"/>
                </a:solidFill>
              </a:rPr>
              <a:t>,</a:t>
            </a:r>
            <a:endParaRPr lang="en-US" sz="2600" dirty="0" smtClean="0"/>
          </a:p>
          <a:p>
            <a:pPr>
              <a:lnSpc>
                <a:spcPct val="150000"/>
              </a:lnSpc>
            </a:pPr>
            <a:endParaRPr lang="en-US" sz="2800" dirty="0"/>
          </a:p>
        </p:txBody>
      </p:sp>
      <p:grpSp>
        <p:nvGrpSpPr>
          <p:cNvPr id="8" name="Group 7"/>
          <p:cNvGrpSpPr/>
          <p:nvPr/>
        </p:nvGrpSpPr>
        <p:grpSpPr>
          <a:xfrm>
            <a:off x="5077711" y="1733070"/>
            <a:ext cx="3283574" cy="650875"/>
            <a:chOff x="3676205" y="1606759"/>
            <a:chExt cx="2874011" cy="650875"/>
          </a:xfrm>
        </p:grpSpPr>
        <p:graphicFrame>
          <p:nvGraphicFramePr>
            <p:cNvPr id="5" name="Object 4"/>
            <p:cNvGraphicFramePr>
              <a:graphicFrameLocks noChangeAspect="1"/>
            </p:cNvGraphicFramePr>
            <p:nvPr>
              <p:extLst>
                <p:ext uri="{D42A27DB-BD31-4B8C-83A1-F6EECF244321}">
                  <p14:modId xmlns:p14="http://schemas.microsoft.com/office/powerpoint/2010/main" val="3406517498"/>
                </p:ext>
              </p:extLst>
            </p:nvPr>
          </p:nvGraphicFramePr>
          <p:xfrm>
            <a:off x="3676205" y="1606759"/>
            <a:ext cx="1780547" cy="650875"/>
          </p:xfrm>
          <a:graphic>
            <a:graphicData uri="http://schemas.openxmlformats.org/presentationml/2006/ole">
              <mc:AlternateContent xmlns:mc="http://schemas.openxmlformats.org/markup-compatibility/2006">
                <mc:Choice xmlns:v="urn:schemas-microsoft-com:vml" Requires="v">
                  <p:oleObj spid="_x0000_s117782" name="Equation" r:id="rId4" imgW="749300" imgH="241300" progId="Equation.DSMT4">
                    <p:embed/>
                  </p:oleObj>
                </mc:Choice>
                <mc:Fallback>
                  <p:oleObj name="Equation" r:id="rId4" imgW="749300" imgH="241300" progId="Equation.DSMT4">
                    <p:embed/>
                    <p:pic>
                      <p:nvPicPr>
                        <p:cNvPr id="0" name=""/>
                        <p:cNvPicPr/>
                        <p:nvPr/>
                      </p:nvPicPr>
                      <p:blipFill>
                        <a:blip r:embed="rId5"/>
                        <a:stretch>
                          <a:fillRect/>
                        </a:stretch>
                      </p:blipFill>
                      <p:spPr>
                        <a:xfrm>
                          <a:off x="3676205" y="1606759"/>
                          <a:ext cx="1780547" cy="650875"/>
                        </a:xfrm>
                        <a:prstGeom prst="rect">
                          <a:avLst/>
                        </a:prstGeom>
                      </p:spPr>
                    </p:pic>
                  </p:oleObj>
                </mc:Fallback>
              </mc:AlternateContent>
            </a:graphicData>
          </a:graphic>
        </p:graphicFrame>
        <p:sp>
          <p:nvSpPr>
            <p:cNvPr id="6" name="TextBox 5"/>
            <p:cNvSpPr txBox="1"/>
            <p:nvPr/>
          </p:nvSpPr>
          <p:spPr>
            <a:xfrm>
              <a:off x="6129600" y="1698495"/>
              <a:ext cx="420616" cy="461665"/>
            </a:xfrm>
            <a:prstGeom prst="rect">
              <a:avLst/>
            </a:prstGeom>
            <a:noFill/>
          </p:spPr>
          <p:txBody>
            <a:bodyPr wrap="none" rtlCol="0">
              <a:spAutoFit/>
            </a:bodyPr>
            <a:lstStyle/>
            <a:p>
              <a:r>
                <a:rPr lang="en-US" sz="2400" dirty="0">
                  <a:solidFill>
                    <a:prstClr val="black"/>
                  </a:solidFill>
                  <a:latin typeface="Arial"/>
                  <a:cs typeface="Arial"/>
                </a:rPr>
                <a:t>(7)</a:t>
              </a:r>
            </a:p>
          </p:txBody>
        </p:sp>
      </p:grpSp>
      <p:graphicFrame>
        <p:nvGraphicFramePr>
          <p:cNvPr id="7" name="Object 6"/>
          <p:cNvGraphicFramePr>
            <a:graphicFrameLocks noChangeAspect="1"/>
          </p:cNvGraphicFramePr>
          <p:nvPr>
            <p:extLst>
              <p:ext uri="{D42A27DB-BD31-4B8C-83A1-F6EECF244321}">
                <p14:modId xmlns:p14="http://schemas.microsoft.com/office/powerpoint/2010/main" val="768447723"/>
              </p:ext>
            </p:extLst>
          </p:nvPr>
        </p:nvGraphicFramePr>
        <p:xfrm>
          <a:off x="2698541" y="4572918"/>
          <a:ext cx="3947789" cy="571500"/>
        </p:xfrm>
        <a:graphic>
          <a:graphicData uri="http://schemas.openxmlformats.org/presentationml/2006/ole">
            <mc:AlternateContent xmlns:mc="http://schemas.openxmlformats.org/markup-compatibility/2006">
              <mc:Choice xmlns:v="urn:schemas-microsoft-com:vml" Requires="v">
                <p:oleObj spid="_x0000_s117783" name="Equation" r:id="rId6" imgW="1562100" imgH="241300" progId="Equation.DSMT4">
                  <p:embed/>
                </p:oleObj>
              </mc:Choice>
              <mc:Fallback>
                <p:oleObj name="Equation" r:id="rId6" imgW="1562100" imgH="241300" progId="Equation.DSMT4">
                  <p:embed/>
                  <p:pic>
                    <p:nvPicPr>
                      <p:cNvPr id="0" name=""/>
                      <p:cNvPicPr/>
                      <p:nvPr/>
                    </p:nvPicPr>
                    <p:blipFill>
                      <a:blip r:embed="rId7"/>
                      <a:stretch>
                        <a:fillRect/>
                      </a:stretch>
                    </p:blipFill>
                    <p:spPr>
                      <a:xfrm>
                        <a:off x="2698541" y="4572918"/>
                        <a:ext cx="3947789" cy="5715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760146942"/>
              </p:ext>
            </p:extLst>
          </p:nvPr>
        </p:nvGraphicFramePr>
        <p:xfrm>
          <a:off x="2006499" y="4548041"/>
          <a:ext cx="533502" cy="573087"/>
        </p:xfrm>
        <a:graphic>
          <a:graphicData uri="http://schemas.openxmlformats.org/presentationml/2006/ole">
            <mc:AlternateContent xmlns:mc="http://schemas.openxmlformats.org/markup-compatibility/2006">
              <mc:Choice xmlns:v="urn:schemas-microsoft-com:vml" Requires="v">
                <p:oleObj spid="_x0000_s117784" name="Equation" r:id="rId8" imgW="190500" imgH="241300" progId="Equation.DSMT4">
                  <p:embed/>
                </p:oleObj>
              </mc:Choice>
              <mc:Fallback>
                <p:oleObj name="Equation" r:id="rId8" imgW="190500" imgH="241300" progId="Equation.DSMT4">
                  <p:embed/>
                  <p:pic>
                    <p:nvPicPr>
                      <p:cNvPr id="0" name=""/>
                      <p:cNvPicPr>
                        <a:picLocks noChangeAspect="1" noChangeArrowheads="1"/>
                      </p:cNvPicPr>
                      <p:nvPr/>
                    </p:nvPicPr>
                    <p:blipFill>
                      <a:blip r:embed="rId9"/>
                      <a:srcRect/>
                      <a:stretch>
                        <a:fillRect/>
                      </a:stretch>
                    </p:blipFill>
                    <p:spPr bwMode="auto">
                      <a:xfrm>
                        <a:off x="2006499" y="4548041"/>
                        <a:ext cx="533502" cy="573087"/>
                      </a:xfrm>
                      <a:prstGeom prst="rect">
                        <a:avLst/>
                      </a:prstGeom>
                      <a:noFill/>
                      <a:ln>
                        <a:noFill/>
                      </a:ln>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477642817"/>
              </p:ext>
            </p:extLst>
          </p:nvPr>
        </p:nvGraphicFramePr>
        <p:xfrm>
          <a:off x="2762042" y="5262034"/>
          <a:ext cx="2036816" cy="1327150"/>
        </p:xfrm>
        <a:graphic>
          <a:graphicData uri="http://schemas.openxmlformats.org/presentationml/2006/ole">
            <mc:AlternateContent xmlns:mc="http://schemas.openxmlformats.org/markup-compatibility/2006">
              <mc:Choice xmlns:v="urn:schemas-microsoft-com:vml" Requires="v">
                <p:oleObj spid="_x0000_s117785" name="Equation" r:id="rId10" imgW="749160" imgH="558720" progId="Equation.DSMT4">
                  <p:embed/>
                </p:oleObj>
              </mc:Choice>
              <mc:Fallback>
                <p:oleObj name="Equation" r:id="rId10" imgW="749160" imgH="558720" progId="Equation.DSMT4">
                  <p:embed/>
                  <p:pic>
                    <p:nvPicPr>
                      <p:cNvPr id="0" name=""/>
                      <p:cNvPicPr>
                        <a:picLocks noChangeAspect="1" noChangeArrowheads="1"/>
                      </p:cNvPicPr>
                      <p:nvPr/>
                    </p:nvPicPr>
                    <p:blipFill>
                      <a:blip r:embed="rId11"/>
                      <a:srcRect/>
                      <a:stretch>
                        <a:fillRect/>
                      </a:stretch>
                    </p:blipFill>
                    <p:spPr bwMode="auto">
                      <a:xfrm>
                        <a:off x="2762042" y="5262034"/>
                        <a:ext cx="2036816" cy="1327150"/>
                      </a:xfrm>
                      <a:prstGeom prst="rect">
                        <a:avLst/>
                      </a:prstGeom>
                      <a:noFill/>
                      <a:ln>
                        <a:noFill/>
                      </a:ln>
                      <a:extLst/>
                    </p:spPr>
                  </p:pic>
                </p:oleObj>
              </mc:Fallback>
            </mc:AlternateContent>
          </a:graphicData>
        </a:graphic>
      </p:graphicFrame>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248</a:t>
            </a:fld>
            <a:endParaRPr lang="en-US">
              <a:solidFill>
                <a:prstClr val="black"/>
              </a:solidFill>
            </a:endParaRPr>
          </a:p>
        </p:txBody>
      </p:sp>
    </p:spTree>
    <p:extLst>
      <p:ext uri="{BB962C8B-B14F-4D97-AF65-F5344CB8AC3E}">
        <p14:creationId xmlns:p14="http://schemas.microsoft.com/office/powerpoint/2010/main" val="2940666993"/>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757767"/>
            <a:ext cx="10947400" cy="5867400"/>
          </a:xfrm>
        </p:spPr>
        <p:txBody>
          <a:bodyPr>
            <a:normAutofit/>
          </a:bodyPr>
          <a:lstStyle/>
          <a:p>
            <a:pPr>
              <a:lnSpc>
                <a:spcPct val="150000"/>
              </a:lnSpc>
            </a:pPr>
            <a:r>
              <a:rPr lang="en-US" sz="2800" dirty="0" smtClean="0"/>
              <a:t>The problem is much more serious than a different approach to solve                      (7)   for      .</a:t>
            </a:r>
          </a:p>
          <a:p>
            <a:pPr>
              <a:lnSpc>
                <a:spcPct val="150000"/>
              </a:lnSpc>
            </a:pPr>
            <a:r>
              <a:rPr lang="en-US" sz="2800" dirty="0" smtClean="0"/>
              <a:t>If (7) is our </a:t>
            </a:r>
            <a:r>
              <a:rPr lang="en-US" sz="2800" u="sng" dirty="0" smtClean="0"/>
              <a:t>entire</a:t>
            </a:r>
            <a:r>
              <a:rPr lang="en-US" sz="2800" dirty="0" smtClean="0"/>
              <a:t> basic theory</a:t>
            </a:r>
            <a:r>
              <a:rPr lang="en-US" altLang="zh-CN" sz="2800" dirty="0" smtClean="0"/>
              <a:t>,</a:t>
            </a:r>
            <a:r>
              <a:rPr lang="zh-CN" altLang="en-US" sz="2800" dirty="0" smtClean="0"/>
              <a:t> </a:t>
            </a:r>
            <a:r>
              <a:rPr lang="en-US" altLang="zh-CN" sz="2800" dirty="0" smtClean="0"/>
              <a:t>y</a:t>
            </a:r>
            <a:r>
              <a:rPr lang="en-US" sz="2800" dirty="0" smtClean="0"/>
              <a:t>ou can </a:t>
            </a:r>
            <a:r>
              <a:rPr lang="en-US" sz="2800" u="sng" dirty="0" smtClean="0"/>
              <a:t>mistakenly</a:t>
            </a:r>
            <a:r>
              <a:rPr lang="en-US" sz="2800" dirty="0" smtClean="0"/>
              <a:t> think that </a:t>
            </a:r>
          </a:p>
          <a:p>
            <a:pPr marL="0" indent="0">
              <a:lnSpc>
                <a:spcPct val="150000"/>
              </a:lnSpc>
              <a:buNone/>
            </a:pPr>
            <a:r>
              <a:rPr lang="zh-CN" altLang="en-US" sz="2800" dirty="0"/>
              <a:t> </a:t>
            </a:r>
            <a:r>
              <a:rPr lang="zh-CN" altLang="en-US" sz="2800" dirty="0" smtClean="0"/>
              <a:t>  </a:t>
            </a:r>
            <a:r>
              <a:rPr lang="en-US" altLang="zh-CN" dirty="0"/>
              <a:t> </a:t>
            </a:r>
            <a:r>
              <a:rPr lang="en-US" altLang="zh-CN" dirty="0" smtClean="0"/>
              <a:t>                       </a:t>
            </a:r>
            <a:r>
              <a:rPr lang="en-US" altLang="zh-CN" dirty="0"/>
              <a:t> </a:t>
            </a:r>
            <a:r>
              <a:rPr lang="en-US" dirty="0" smtClean="0"/>
              <a:t> </a:t>
            </a:r>
            <a:r>
              <a:rPr lang="en-US" sz="2800" dirty="0" smtClean="0"/>
              <a:t>is sufficient to update </a:t>
            </a:r>
          </a:p>
          <a:p>
            <a:pPr>
              <a:lnSpc>
                <a:spcPct val="150000"/>
              </a:lnSpc>
            </a:pPr>
            <a:r>
              <a:rPr lang="en-US" sz="2800" dirty="0" smtClean="0"/>
              <a:t>That step loses contact with and violates</a:t>
            </a:r>
          </a:p>
          <a:p>
            <a:pPr marL="0" indent="0">
              <a:lnSpc>
                <a:spcPct val="150000"/>
              </a:lnSpc>
              <a:buNone/>
            </a:pPr>
            <a:r>
              <a:rPr lang="en-US" dirty="0"/>
              <a:t> </a:t>
            </a:r>
            <a:r>
              <a:rPr lang="en-US" dirty="0" smtClean="0"/>
              <a:t>  </a:t>
            </a:r>
            <a:r>
              <a:rPr lang="en-US" sz="2800" dirty="0" smtClean="0"/>
              <a:t>for the elastic wave equation.</a:t>
            </a:r>
          </a:p>
          <a:p>
            <a:pPr>
              <a:lnSpc>
                <a:spcPct val="150000"/>
              </a:lnSpc>
            </a:pPr>
            <a:endParaRPr lang="en-US" sz="2800" dirty="0"/>
          </a:p>
        </p:txBody>
      </p:sp>
      <p:graphicFrame>
        <p:nvGraphicFramePr>
          <p:cNvPr id="5" name="Object 4"/>
          <p:cNvGraphicFramePr>
            <a:graphicFrameLocks noChangeAspect="1"/>
          </p:cNvGraphicFramePr>
          <p:nvPr>
            <p:extLst>
              <p:ext uri="{D42A27DB-BD31-4B8C-83A1-F6EECF244321}">
                <p14:modId xmlns:p14="http://schemas.microsoft.com/office/powerpoint/2010/main" val="1507227343"/>
              </p:ext>
            </p:extLst>
          </p:nvPr>
        </p:nvGraphicFramePr>
        <p:xfrm>
          <a:off x="872037" y="3108632"/>
          <a:ext cx="2747463" cy="548640"/>
        </p:xfrm>
        <a:graphic>
          <a:graphicData uri="http://schemas.openxmlformats.org/presentationml/2006/ole">
            <mc:AlternateContent xmlns:mc="http://schemas.openxmlformats.org/markup-compatibility/2006">
              <mc:Choice xmlns:v="urn:schemas-microsoft-com:vml" Requires="v">
                <p:oleObj spid="_x0000_s118811" name="Equation" r:id="rId4" imgW="1028700" imgH="241300" progId="Equation.DSMT4">
                  <p:embed/>
                </p:oleObj>
              </mc:Choice>
              <mc:Fallback>
                <p:oleObj name="Equation" r:id="rId4" imgW="1028700" imgH="241300" progId="Equation.DSMT4">
                  <p:embed/>
                  <p:pic>
                    <p:nvPicPr>
                      <p:cNvPr id="0" name=""/>
                      <p:cNvPicPr/>
                      <p:nvPr/>
                    </p:nvPicPr>
                    <p:blipFill>
                      <a:blip r:embed="rId5"/>
                      <a:stretch>
                        <a:fillRect/>
                      </a:stretch>
                    </p:blipFill>
                    <p:spPr>
                      <a:xfrm>
                        <a:off x="872037" y="3108632"/>
                        <a:ext cx="2747463" cy="54864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326305830"/>
              </p:ext>
            </p:extLst>
          </p:nvPr>
        </p:nvGraphicFramePr>
        <p:xfrm>
          <a:off x="7486650" y="3922050"/>
          <a:ext cx="2080682" cy="514350"/>
        </p:xfrm>
        <a:graphic>
          <a:graphicData uri="http://schemas.openxmlformats.org/presentationml/2006/ole">
            <mc:AlternateContent xmlns:mc="http://schemas.openxmlformats.org/markup-compatibility/2006">
              <mc:Choice xmlns:v="urn:schemas-microsoft-com:vml" Requires="v">
                <p:oleObj spid="_x0000_s118812" name="Equation" r:id="rId6" imgW="952200" imgH="228600" progId="Equation.DSMT4">
                  <p:embed/>
                </p:oleObj>
              </mc:Choice>
              <mc:Fallback>
                <p:oleObj name="Equation" r:id="rId6" imgW="952200" imgH="228600" progId="Equation.DSMT4">
                  <p:embed/>
                  <p:pic>
                    <p:nvPicPr>
                      <p:cNvPr id="0" name=""/>
                      <p:cNvPicPr/>
                      <p:nvPr/>
                    </p:nvPicPr>
                    <p:blipFill>
                      <a:blip r:embed="rId7"/>
                      <a:stretch>
                        <a:fillRect/>
                      </a:stretch>
                    </p:blipFill>
                    <p:spPr>
                      <a:xfrm>
                        <a:off x="7486650" y="3922050"/>
                        <a:ext cx="2080682" cy="51435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988764167"/>
              </p:ext>
            </p:extLst>
          </p:nvPr>
        </p:nvGraphicFramePr>
        <p:xfrm>
          <a:off x="1811718" y="1592547"/>
          <a:ext cx="2006749" cy="547688"/>
        </p:xfrm>
        <a:graphic>
          <a:graphicData uri="http://schemas.openxmlformats.org/presentationml/2006/ole">
            <mc:AlternateContent xmlns:mc="http://schemas.openxmlformats.org/markup-compatibility/2006">
              <mc:Choice xmlns:v="urn:schemas-microsoft-com:vml" Requires="v">
                <p:oleObj spid="_x0000_s118813" name="Equation" r:id="rId8" imgW="749520" imgH="191880" progId="Equation.DSMT4">
                  <p:embed/>
                </p:oleObj>
              </mc:Choice>
              <mc:Fallback>
                <p:oleObj name="Equation" r:id="rId8" imgW="749520" imgH="19188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11718" y="1592547"/>
                        <a:ext cx="2006749" cy="547688"/>
                      </a:xfrm>
                      <a:prstGeom prst="rect">
                        <a:avLst/>
                      </a:prstGeom>
                      <a:noFill/>
                      <a:ln>
                        <a:noFill/>
                      </a:ln>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458605031"/>
              </p:ext>
            </p:extLst>
          </p:nvPr>
        </p:nvGraphicFramePr>
        <p:xfrm>
          <a:off x="5187948" y="1580091"/>
          <a:ext cx="400050" cy="573088"/>
        </p:xfrm>
        <a:graphic>
          <a:graphicData uri="http://schemas.openxmlformats.org/presentationml/2006/ole">
            <mc:AlternateContent xmlns:mc="http://schemas.openxmlformats.org/markup-compatibility/2006">
              <mc:Choice xmlns:v="urn:schemas-microsoft-com:vml" Requires="v">
                <p:oleObj spid="_x0000_s118814" name="Equation" r:id="rId10" imgW="152400" imgH="241300" progId="Equation.DSMT4">
                  <p:embed/>
                </p:oleObj>
              </mc:Choice>
              <mc:Fallback>
                <p:oleObj name="Equation" r:id="rId10" imgW="152400" imgH="241300" progId="Equation.DSMT4">
                  <p:embed/>
                  <p:pic>
                    <p:nvPicPr>
                      <p:cNvPr id="0" name=""/>
                      <p:cNvPicPr>
                        <a:picLocks noChangeAspect="1" noChangeArrowheads="1"/>
                      </p:cNvPicPr>
                      <p:nvPr/>
                    </p:nvPicPr>
                    <p:blipFill>
                      <a:blip r:embed="rId11"/>
                      <a:srcRect/>
                      <a:stretch>
                        <a:fillRect/>
                      </a:stretch>
                    </p:blipFill>
                    <p:spPr bwMode="auto">
                      <a:xfrm>
                        <a:off x="5187948" y="1580091"/>
                        <a:ext cx="400050" cy="573088"/>
                      </a:xfrm>
                      <a:prstGeom prst="rect">
                        <a:avLst/>
                      </a:prstGeom>
                      <a:noFill/>
                      <a:ln>
                        <a:noFill/>
                      </a:ln>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923985559"/>
              </p:ext>
            </p:extLst>
          </p:nvPr>
        </p:nvGraphicFramePr>
        <p:xfrm>
          <a:off x="7194100" y="3102726"/>
          <a:ext cx="2690732" cy="548640"/>
        </p:xfrm>
        <a:graphic>
          <a:graphicData uri="http://schemas.openxmlformats.org/presentationml/2006/ole">
            <mc:AlternateContent xmlns:mc="http://schemas.openxmlformats.org/markup-compatibility/2006">
              <mc:Choice xmlns:v="urn:schemas-microsoft-com:vml" Requires="v">
                <p:oleObj spid="_x0000_s118815" name="Equation" r:id="rId12" imgW="1130300" imgH="241300" progId="Equation.DSMT4">
                  <p:embed/>
                </p:oleObj>
              </mc:Choice>
              <mc:Fallback>
                <p:oleObj name="Equation" r:id="rId12" imgW="1130300" imgH="241300" progId="Equation.DSMT4">
                  <p:embed/>
                  <p:pic>
                    <p:nvPicPr>
                      <p:cNvPr id="0" name=""/>
                      <p:cNvPicPr/>
                      <p:nvPr/>
                    </p:nvPicPr>
                    <p:blipFill>
                      <a:blip r:embed="rId13"/>
                      <a:stretch>
                        <a:fillRect/>
                      </a:stretch>
                    </p:blipFill>
                    <p:spPr>
                      <a:xfrm>
                        <a:off x="7194100" y="3102726"/>
                        <a:ext cx="2690732" cy="548640"/>
                      </a:xfrm>
                      <a:prstGeom prst="rect">
                        <a:avLst/>
                      </a:prstGeom>
                    </p:spPr>
                  </p:pic>
                </p:oleObj>
              </mc:Fallback>
            </mc:AlternateContent>
          </a:graphicData>
        </a:graphic>
      </p:graphicFrame>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249</a:t>
            </a:fld>
            <a:endParaRPr lang="en-US">
              <a:solidFill>
                <a:prstClr val="black"/>
              </a:solidFill>
            </a:endParaRPr>
          </a:p>
        </p:txBody>
      </p:sp>
    </p:spTree>
    <p:extLst>
      <p:ext uri="{BB962C8B-B14F-4D97-AF65-F5344CB8AC3E}">
        <p14:creationId xmlns:p14="http://schemas.microsoft.com/office/powerpoint/2010/main" val="6152744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r>
                  <a:rPr lang="en-US" altLang="zh-CN" dirty="0" smtClean="0">
                    <a:solidFill>
                      <a:srgbClr val="0000FF"/>
                    </a:solidFill>
                  </a:rPr>
                  <a:t>T</a:t>
                </a:r>
                <a:r>
                  <a:rPr lang="en-US" altLang="zh-CN" dirty="0">
                    <a:solidFill>
                      <a:srgbClr val="0000FF"/>
                    </a:solidFill>
                  </a:rPr>
                  <a:t>otal</a:t>
                </a:r>
                <a:r>
                  <a:rPr lang="zh-CN" altLang="en-US" dirty="0">
                    <a:solidFill>
                      <a:srgbClr val="0000FF"/>
                    </a:solidFill>
                  </a:rPr>
                  <a:t> </a:t>
                </a:r>
                <a14:m>
                  <m:oMath xmlns:m="http://schemas.openxmlformats.org/officeDocument/2006/math">
                    <m:sSub>
                      <m:sSubPr>
                        <m:ctrlPr>
                          <a:rPr lang="en-US" altLang="zh-CN" i="1">
                            <a:latin typeface="Cambria Math"/>
                          </a:rPr>
                        </m:ctrlPr>
                      </m:sSubPr>
                      <m:e>
                        <m:r>
                          <a:rPr lang="en-US" altLang="zh-CN" i="1">
                            <a:latin typeface="Cambria Math" charset="0"/>
                          </a:rPr>
                          <m:t>𝑢</m:t>
                        </m:r>
                      </m:e>
                      <m:sub>
                        <m:r>
                          <a:rPr lang="en-US" altLang="zh-CN" b="0" i="1" smtClean="0">
                            <a:latin typeface="Cambria Math" charset="0"/>
                          </a:rPr>
                          <m:t>𝑥</m:t>
                        </m:r>
                      </m:sub>
                    </m:sSub>
                  </m:oMath>
                </a14:m>
                <a:r>
                  <a:rPr lang="zh-CN" altLang="en-US" dirty="0">
                    <a:solidFill>
                      <a:srgbClr val="0000FF"/>
                    </a:solidFill>
                  </a:rPr>
                  <a:t> </a:t>
                </a:r>
                <a:r>
                  <a:rPr lang="en-US" altLang="zh-CN" dirty="0"/>
                  <a:t>input</a:t>
                </a:r>
                <a:r>
                  <a:rPr lang="zh-CN" altLang="en-US" dirty="0"/>
                  <a:t> </a:t>
                </a:r>
                <a:r>
                  <a:rPr lang="en-US" altLang="zh-CN" dirty="0"/>
                  <a:t>to</a:t>
                </a:r>
                <a:r>
                  <a:rPr lang="zh-CN" altLang="en-US" dirty="0"/>
                  <a:t> </a:t>
                </a:r>
                <a:r>
                  <a:rPr lang="en-US" altLang="zh-CN" dirty="0"/>
                  <a:t>the</a:t>
                </a:r>
                <a:r>
                  <a:rPr lang="zh-CN" altLang="en-US" dirty="0"/>
                  <a:t> </a:t>
                </a:r>
                <a:r>
                  <a:rPr lang="en-US" altLang="zh-CN" dirty="0"/>
                  <a:t>separation</a:t>
                </a:r>
                <a:r>
                  <a:rPr lang="zh-CN" altLang="en-US" dirty="0"/>
                  <a:t> </a:t>
                </a:r>
                <a:r>
                  <a:rPr lang="en-US" altLang="zh-CN" dirty="0"/>
                  <a:t>algorithm</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l="-1663"/>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360A499E-5F53-F344-A8CB-78A73A388B1C}" type="slidenum">
              <a:rPr lang="en-US" smtClean="0">
                <a:solidFill>
                  <a:prstClr val="black">
                    <a:lumMod val="50000"/>
                  </a:prstClr>
                </a:solidFill>
              </a:rPr>
              <a:pPr/>
              <a:t>25</a:t>
            </a:fld>
            <a:endParaRPr lang="en-US" dirty="0">
              <a:solidFill>
                <a:prstClr val="black">
                  <a:lumMod val="50000"/>
                </a:prstClr>
              </a:solidFill>
            </a:endParaRPr>
          </a:p>
        </p:txBody>
      </p:sp>
      <p:sp>
        <p:nvSpPr>
          <p:cNvPr id="31" name="Rectangle 30"/>
          <p:cNvSpPr/>
          <p:nvPr/>
        </p:nvSpPr>
        <p:spPr>
          <a:xfrm>
            <a:off x="8886066" y="1266779"/>
            <a:ext cx="3162982" cy="553998"/>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2000" dirty="0">
                <a:solidFill>
                  <a:prstClr val="black"/>
                </a:solidFill>
              </a:rPr>
              <a:t>(</a:t>
            </a:r>
            <a:r>
              <a:rPr lang="en-US" sz="2000" i="1" dirty="0">
                <a:solidFill>
                  <a:prstClr val="black"/>
                </a:solidFill>
              </a:rPr>
              <a:t>J.</a:t>
            </a:r>
            <a:r>
              <a:rPr lang="zh-CN" altLang="en-US" sz="2000" i="1" dirty="0">
                <a:solidFill>
                  <a:prstClr val="black"/>
                </a:solidFill>
              </a:rPr>
              <a:t> </a:t>
            </a:r>
            <a:r>
              <a:rPr lang="en-US" sz="2000" i="1" dirty="0">
                <a:solidFill>
                  <a:prstClr val="black"/>
                </a:solidFill>
              </a:rPr>
              <a:t>Wu and A. B. </a:t>
            </a:r>
            <a:r>
              <a:rPr lang="en-US" sz="2000" i="1" dirty="0" err="1">
                <a:solidFill>
                  <a:prstClr val="black"/>
                </a:solidFill>
              </a:rPr>
              <a:t>Weglein</a:t>
            </a:r>
            <a:r>
              <a:rPr lang="en-US" sz="2000" i="1" dirty="0">
                <a:solidFill>
                  <a:prstClr val="black"/>
                </a:solidFill>
              </a:rPr>
              <a:t>, 15</a:t>
            </a:r>
            <a:r>
              <a:rPr lang="en-US" sz="2000" dirty="0">
                <a:solidFill>
                  <a:prstClr val="black"/>
                </a:solidFill>
              </a:rPr>
              <a:t>)</a:t>
            </a:r>
            <a:endParaRPr lang="en-US" altLang="zh-CN" sz="2000" dirty="0">
              <a:solidFill>
                <a:prstClr val="black"/>
              </a:solidFill>
            </a:endParaRPr>
          </a:p>
        </p:txBody>
      </p:sp>
      <p:grpSp>
        <p:nvGrpSpPr>
          <p:cNvPr id="4" name="Group 3"/>
          <p:cNvGrpSpPr/>
          <p:nvPr/>
        </p:nvGrpSpPr>
        <p:grpSpPr>
          <a:xfrm>
            <a:off x="3361945" y="1280160"/>
            <a:ext cx="5465985" cy="5213551"/>
            <a:chOff x="3361945" y="1133857"/>
            <a:chExt cx="5465985" cy="5213551"/>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1945" y="1133857"/>
              <a:ext cx="5465985" cy="5120639"/>
            </a:xfrm>
            <a:prstGeom prst="rect">
              <a:avLst/>
            </a:prstGeom>
          </p:spPr>
        </p:pic>
        <p:sp>
          <p:nvSpPr>
            <p:cNvPr id="12" name="TextBox 16"/>
            <p:cNvSpPr txBox="1"/>
            <p:nvPr/>
          </p:nvSpPr>
          <p:spPr>
            <a:xfrm>
              <a:off x="4703042" y="5978076"/>
              <a:ext cx="278591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rgbClr val="0000FF"/>
                  </a:solidFill>
                  <a:cs typeface="Arial"/>
                </a:rPr>
                <a:t>receiver at 10</a:t>
              </a:r>
              <a:r>
                <a:rPr lang="en-US" altLang="zh-CN" dirty="0">
                  <a:solidFill>
                    <a:srgbClr val="0000FF"/>
                  </a:solidFill>
                  <a:cs typeface="Arial"/>
                </a:rPr>
                <a:t>0</a:t>
              </a:r>
              <a:r>
                <a:rPr lang="en-US" dirty="0">
                  <a:solidFill>
                    <a:srgbClr val="0000FF"/>
                  </a:solidFill>
                  <a:cs typeface="Arial"/>
                </a:rPr>
                <a:t> m</a:t>
              </a:r>
            </a:p>
          </p:txBody>
        </p:sp>
        <p:sp>
          <p:nvSpPr>
            <p:cNvPr id="27" name="TextBox 26"/>
            <p:cNvSpPr txBox="1"/>
            <p:nvPr/>
          </p:nvSpPr>
          <p:spPr>
            <a:xfrm>
              <a:off x="6991696" y="2200029"/>
              <a:ext cx="933467" cy="338554"/>
            </a:xfrm>
            <a:prstGeom prst="rect">
              <a:avLst/>
            </a:prstGeom>
            <a:solidFill>
              <a:srgbClr val="FCD5B5"/>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solidFill>
                    <a:prstClr val="black"/>
                  </a:solidFill>
                  <a:cs typeface="Arial"/>
                </a:rPr>
                <a:t>Ghost</a:t>
              </a:r>
            </a:p>
          </p:txBody>
        </p:sp>
        <p:cxnSp>
          <p:nvCxnSpPr>
            <p:cNvPr id="28" name="Straight Arrow Connector 27"/>
            <p:cNvCxnSpPr/>
            <p:nvPr/>
          </p:nvCxnSpPr>
          <p:spPr>
            <a:xfrm flipH="1">
              <a:off x="6193234" y="2311401"/>
              <a:ext cx="794370" cy="175019"/>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a:off x="6164076" y="2430792"/>
              <a:ext cx="823528" cy="273092"/>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grpSp>
          <p:nvGrpSpPr>
            <p:cNvPr id="34" name="Group 33"/>
            <p:cNvGrpSpPr/>
            <p:nvPr/>
          </p:nvGrpSpPr>
          <p:grpSpPr>
            <a:xfrm>
              <a:off x="4074354" y="2020066"/>
              <a:ext cx="1921325" cy="632580"/>
              <a:chOff x="2400169" y="2215810"/>
              <a:chExt cx="1921325" cy="632580"/>
            </a:xfrm>
          </p:grpSpPr>
          <p:sp>
            <p:nvSpPr>
              <p:cNvPr id="35" name="TextBox 34"/>
              <p:cNvSpPr txBox="1"/>
              <p:nvPr/>
            </p:nvSpPr>
            <p:spPr>
              <a:xfrm>
                <a:off x="2400169" y="2215810"/>
                <a:ext cx="961615" cy="338554"/>
              </a:xfrm>
              <a:prstGeom prst="rect">
                <a:avLst/>
              </a:prstGeom>
              <a:solidFill>
                <a:srgbClr val="FCD5B5"/>
              </a:solidFill>
            </p:spPr>
            <p:txBody>
              <a:bodyPr wrap="square" rtlCol="0">
                <a:spAutoFit/>
              </a:bodyPr>
              <a:lstStyle/>
              <a:p>
                <a:pPr algn="ctr"/>
                <a:r>
                  <a:rPr lang="en-US" sz="1600" dirty="0">
                    <a:solidFill>
                      <a:prstClr val="black"/>
                    </a:solidFill>
                  </a:rPr>
                  <a:t>Primary</a:t>
                </a:r>
              </a:p>
            </p:txBody>
          </p:sp>
          <p:cxnSp>
            <p:nvCxnSpPr>
              <p:cNvPr id="36" name="Straight Arrow Connector 35"/>
              <p:cNvCxnSpPr/>
              <p:nvPr/>
            </p:nvCxnSpPr>
            <p:spPr>
              <a:xfrm>
                <a:off x="3380269" y="2286444"/>
                <a:ext cx="941225" cy="18466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3380269" y="2384625"/>
                <a:ext cx="941225" cy="23888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3380269" y="2471110"/>
                <a:ext cx="858184" cy="37728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cxnSp>
          <p:nvCxnSpPr>
            <p:cNvPr id="39" name="Straight Arrow Connector 38"/>
            <p:cNvCxnSpPr/>
            <p:nvPr/>
          </p:nvCxnSpPr>
          <p:spPr>
            <a:xfrm flipH="1">
              <a:off x="6324601" y="2010000"/>
              <a:ext cx="488334" cy="187101"/>
            </a:xfrm>
            <a:prstGeom prst="straightConnector1">
              <a:avLst/>
            </a:prstGeom>
            <a:ln>
              <a:solidFill>
                <a:schemeClr val="bg2">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6811282" y="1769036"/>
              <a:ext cx="951869" cy="338554"/>
            </a:xfrm>
            <a:prstGeom prst="rect">
              <a:avLst/>
            </a:prstGeom>
            <a:solidFill>
              <a:srgbClr val="FCD5B5"/>
            </a:solidFill>
          </p:spPr>
          <p:txBody>
            <a:bodyPr wrap="square" rtlCol="0">
              <a:spAutoFit/>
            </a:bodyPr>
            <a:lstStyle/>
            <a:p>
              <a:pPr algn="ctr"/>
              <a:r>
                <a:rPr lang="en-US" sz="1600" dirty="0">
                  <a:solidFill>
                    <a:prstClr val="black"/>
                  </a:solidFill>
                  <a:cs typeface="Arial"/>
                </a:rPr>
                <a:t>Rayleigh</a:t>
              </a:r>
            </a:p>
          </p:txBody>
        </p:sp>
        <p:cxnSp>
          <p:nvCxnSpPr>
            <p:cNvPr id="41" name="Straight Arrow Connector 40"/>
            <p:cNvCxnSpPr/>
            <p:nvPr/>
          </p:nvCxnSpPr>
          <p:spPr>
            <a:xfrm flipH="1">
              <a:off x="6380632" y="1529917"/>
              <a:ext cx="451537" cy="358846"/>
            </a:xfrm>
            <a:prstGeom prst="straightConnector1">
              <a:avLst/>
            </a:prstGeom>
            <a:ln>
              <a:solidFill>
                <a:schemeClr val="bg2">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6821873" y="1313188"/>
              <a:ext cx="715153" cy="338554"/>
            </a:xfrm>
            <a:prstGeom prst="rect">
              <a:avLst/>
            </a:prstGeom>
            <a:solidFill>
              <a:srgbClr val="FCD5B5"/>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solidFill>
                    <a:prstClr val="black"/>
                  </a:solidFill>
                  <a:cs typeface="Arial"/>
                </a:rPr>
                <a:t>Direct</a:t>
              </a:r>
            </a:p>
          </p:txBody>
        </p:sp>
      </p:grpSp>
      <p:cxnSp>
        <p:nvCxnSpPr>
          <p:cNvPr id="22" name="Straight Arrow Connector 21"/>
          <p:cNvCxnSpPr/>
          <p:nvPr/>
        </p:nvCxnSpPr>
        <p:spPr>
          <a:xfrm flipH="1">
            <a:off x="6193234" y="2636399"/>
            <a:ext cx="794370" cy="398667"/>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5266741"/>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838200"/>
            <a:ext cx="11582401" cy="5144998"/>
          </a:xfrm>
          <a:prstGeom prst="rect">
            <a:avLst/>
          </a:prstGeom>
          <a:noFill/>
        </p:spPr>
        <p:txBody>
          <a:bodyPr wrap="square" rtlCol="0">
            <a:spAutoFit/>
          </a:bodyPr>
          <a:lstStyle/>
          <a:p>
            <a:pPr marL="342900" indent="-342900">
              <a:lnSpc>
                <a:spcPct val="150000"/>
              </a:lnSpc>
              <a:buFont typeface="+mj-lt"/>
              <a:buAutoNum type="arabicPeriod"/>
            </a:pPr>
            <a:r>
              <a:rPr lang="en-US" sz="2000" dirty="0">
                <a:solidFill>
                  <a:prstClr val="black"/>
                </a:solidFill>
                <a:latin typeface="Arial" panose="020B0604020202020204" pitchFamily="34" charset="0"/>
                <a:cs typeface="Arial" panose="020B0604020202020204" pitchFamily="34" charset="0"/>
              </a:rPr>
              <a:t>That is, it violates the basic relationship between changes in a medium, </a:t>
            </a:r>
            <a:r>
              <a:rPr lang="en-US" sz="2000" b="1" i="1" dirty="0">
                <a:solidFill>
                  <a:srgbClr val="FF0000"/>
                </a:solidFill>
                <a:latin typeface="Arial" panose="020B0604020202020204" pitchFamily="34" charset="0"/>
                <a:cs typeface="Arial" panose="020B0604020202020204" pitchFamily="34" charset="0"/>
              </a:rPr>
              <a:t>V</a:t>
            </a:r>
            <a:r>
              <a:rPr lang="en-US" sz="2000" dirty="0">
                <a:solidFill>
                  <a:prstClr val="black"/>
                </a:solidFill>
                <a:latin typeface="Arial" panose="020B0604020202020204" pitchFamily="34" charset="0"/>
                <a:cs typeface="Arial" panose="020B0604020202020204" pitchFamily="34" charset="0"/>
              </a:rPr>
              <a:t> and changes in the wavefield, </a:t>
            </a:r>
            <a:r>
              <a:rPr lang="en-US" sz="2000" b="1" i="1" dirty="0">
                <a:solidFill>
                  <a:srgbClr val="FF0000"/>
                </a:solidFill>
                <a:latin typeface="Arial" panose="020B0604020202020204" pitchFamily="34" charset="0"/>
                <a:cs typeface="Arial" panose="020B0604020202020204" pitchFamily="34" charset="0"/>
              </a:rPr>
              <a:t>G-G</a:t>
            </a:r>
            <a:r>
              <a:rPr lang="en-US" sz="2000" b="1" i="1" baseline="-25000" dirty="0">
                <a:solidFill>
                  <a:srgbClr val="FF0000"/>
                </a:solidFill>
                <a:latin typeface="Arial" panose="020B0604020202020204" pitchFamily="34" charset="0"/>
                <a:cs typeface="Arial" panose="020B0604020202020204" pitchFamily="34" charset="0"/>
              </a:rPr>
              <a:t>0</a:t>
            </a:r>
            <a:r>
              <a:rPr lang="en-US" sz="2000" dirty="0">
                <a:solidFill>
                  <a:prstClr val="black"/>
                </a:solidFill>
                <a:latin typeface="Arial" panose="020B0604020202020204" pitchFamily="34" charset="0"/>
                <a:cs typeface="Arial" panose="020B0604020202020204" pitchFamily="34" charset="0"/>
              </a:rPr>
              <a:t> for the simplest elastic model.</a:t>
            </a:r>
          </a:p>
          <a:p>
            <a:pPr marL="342900" indent="-342900">
              <a:lnSpc>
                <a:spcPct val="150000"/>
              </a:lnSpc>
              <a:buFont typeface="+mj-lt"/>
              <a:buAutoNum type="arabicPeriod"/>
            </a:pPr>
            <a:r>
              <a:rPr lang="en-US" sz="2000" dirty="0">
                <a:solidFill>
                  <a:prstClr val="black"/>
                </a:solidFill>
                <a:latin typeface="Arial" panose="020B0604020202020204" pitchFamily="34" charset="0"/>
                <a:cs typeface="Arial" panose="020B0604020202020204" pitchFamily="34" charset="0"/>
              </a:rPr>
              <a:t>This direct inverse </a:t>
            </a:r>
            <a:r>
              <a:rPr lang="en-US" sz="2000" dirty="0" smtClean="0">
                <a:solidFill>
                  <a:prstClr val="black"/>
                </a:solidFill>
                <a:latin typeface="Arial" panose="020B0604020202020204" pitchFamily="34" charset="0"/>
                <a:cs typeface="Arial" panose="020B0604020202020204" pitchFamily="34" charset="0"/>
              </a:rPr>
              <a:t>method </a:t>
            </a:r>
            <a:r>
              <a:rPr lang="en-US" sz="2000" dirty="0">
                <a:solidFill>
                  <a:prstClr val="black"/>
                </a:solidFill>
                <a:latin typeface="Arial" panose="020B0604020202020204" pitchFamily="34" charset="0"/>
                <a:cs typeface="Arial" panose="020B0604020202020204" pitchFamily="34" charset="0"/>
              </a:rPr>
              <a:t>gives you a platform </a:t>
            </a:r>
            <a:r>
              <a:rPr lang="en-US" sz="2000" dirty="0" smtClean="0">
                <a:solidFill>
                  <a:prstClr val="black"/>
                </a:solidFill>
                <a:latin typeface="Arial" panose="020B0604020202020204" pitchFamily="34" charset="0"/>
                <a:cs typeface="Arial" panose="020B0604020202020204" pitchFamily="34" charset="0"/>
              </a:rPr>
              <a:t>for FWI and communicat</a:t>
            </a:r>
            <a:r>
              <a:rPr lang="en-US" altLang="zh-CN" sz="2000" dirty="0" smtClean="0">
                <a:solidFill>
                  <a:prstClr val="black"/>
                </a:solidFill>
                <a:latin typeface="Arial" panose="020B0604020202020204" pitchFamily="34" charset="0"/>
                <a:cs typeface="Arial" panose="020B0604020202020204" pitchFamily="34" charset="0"/>
              </a:rPr>
              <a:t>es</a:t>
            </a:r>
            <a:r>
              <a:rPr lang="en-US" sz="2000" dirty="0" smtClean="0">
                <a:solidFill>
                  <a:prstClr val="black"/>
                </a:solidFill>
                <a:latin typeface="Arial" panose="020B0604020202020204" pitchFamily="34" charset="0"/>
                <a:cs typeface="Arial" panose="020B0604020202020204" pitchFamily="34" charset="0"/>
              </a:rPr>
              <a:t> when </a:t>
            </a:r>
            <a:r>
              <a:rPr lang="en-US" sz="2000" dirty="0">
                <a:solidFill>
                  <a:prstClr val="black"/>
                </a:solidFill>
                <a:latin typeface="Arial" panose="020B0604020202020204" pitchFamily="34" charset="0"/>
                <a:cs typeface="Arial" panose="020B0604020202020204" pitchFamily="34" charset="0"/>
              </a:rPr>
              <a:t>a “FWI” method should work in principle.</a:t>
            </a:r>
          </a:p>
          <a:p>
            <a:pPr marL="342900" indent="-342900">
              <a:lnSpc>
                <a:spcPct val="150000"/>
              </a:lnSpc>
              <a:buFont typeface="+mj-lt"/>
              <a:buAutoNum type="arabicPeriod"/>
            </a:pPr>
            <a:r>
              <a:rPr lang="en-US" sz="2000" dirty="0">
                <a:solidFill>
                  <a:prstClr val="black"/>
                </a:solidFill>
                <a:latin typeface="Arial" panose="020B0604020202020204" pitchFamily="34" charset="0"/>
                <a:cs typeface="Arial" panose="020B0604020202020204" pitchFamily="34" charset="0"/>
              </a:rPr>
              <a:t>Iteratively inverting multi-component data has the correct data but doesn’t corresponds to a direct inverse algorithm.</a:t>
            </a:r>
          </a:p>
          <a:p>
            <a:pPr marL="342900" indent="-342900">
              <a:lnSpc>
                <a:spcPct val="150000"/>
              </a:lnSpc>
              <a:buFont typeface="+mj-lt"/>
              <a:buAutoNum type="arabicPeriod"/>
            </a:pPr>
            <a:r>
              <a:rPr lang="en-US" sz="2000" dirty="0">
                <a:solidFill>
                  <a:prstClr val="black"/>
                </a:solidFill>
                <a:latin typeface="Arial" panose="020B0604020202020204" pitchFamily="34" charset="0"/>
                <a:cs typeface="Arial" panose="020B0604020202020204" pitchFamily="34" charset="0"/>
              </a:rPr>
              <a:t>To honor </a:t>
            </a:r>
            <a:r>
              <a:rPr lang="en-US" sz="2000" b="1" i="1" dirty="0">
                <a:solidFill>
                  <a:srgbClr val="FF0000"/>
                </a:solidFill>
                <a:latin typeface="Arial" panose="020B0604020202020204" pitchFamily="34" charset="0"/>
                <a:cs typeface="Arial" panose="020B0604020202020204" pitchFamily="34" charset="0"/>
              </a:rPr>
              <a:t>G=G</a:t>
            </a:r>
            <a:r>
              <a:rPr lang="en-US" sz="2000" b="1" i="1" baseline="-25000" dirty="0">
                <a:solidFill>
                  <a:srgbClr val="FF0000"/>
                </a:solidFill>
                <a:latin typeface="Arial" panose="020B0604020202020204" pitchFamily="34" charset="0"/>
                <a:cs typeface="Arial" panose="020B0604020202020204" pitchFamily="34" charset="0"/>
              </a:rPr>
              <a:t>0</a:t>
            </a:r>
            <a:r>
              <a:rPr lang="en-US" sz="2000" b="1" i="1" dirty="0">
                <a:solidFill>
                  <a:srgbClr val="FF0000"/>
                </a:solidFill>
                <a:latin typeface="Arial" panose="020B0604020202020204" pitchFamily="34" charset="0"/>
                <a:cs typeface="Arial" panose="020B0604020202020204" pitchFamily="34" charset="0"/>
              </a:rPr>
              <a:t>+G</a:t>
            </a:r>
            <a:r>
              <a:rPr lang="en-US" sz="2000" b="1" i="1" baseline="-25000" dirty="0">
                <a:solidFill>
                  <a:srgbClr val="FF0000"/>
                </a:solidFill>
                <a:latin typeface="Arial" panose="020B0604020202020204" pitchFamily="34" charset="0"/>
                <a:cs typeface="Arial" panose="020B0604020202020204" pitchFamily="34" charset="0"/>
              </a:rPr>
              <a:t>0</a:t>
            </a:r>
            <a:r>
              <a:rPr lang="en-US" sz="2000" b="1" i="1" dirty="0">
                <a:solidFill>
                  <a:srgbClr val="FF0000"/>
                </a:solidFill>
                <a:latin typeface="Arial" panose="020B0604020202020204" pitchFamily="34" charset="0"/>
                <a:cs typeface="Arial" panose="020B0604020202020204" pitchFamily="34" charset="0"/>
              </a:rPr>
              <a:t>VG</a:t>
            </a:r>
            <a:r>
              <a:rPr lang="en-US" sz="2000" dirty="0" smtClean="0">
                <a:solidFill>
                  <a:prstClr val="black"/>
                </a:solidFill>
                <a:latin typeface="Arial" panose="020B0604020202020204" pitchFamily="34" charset="0"/>
                <a:cs typeface="Arial" panose="020B0604020202020204" pitchFamily="34" charset="0"/>
              </a:rPr>
              <a:t>, you </a:t>
            </a:r>
            <a:r>
              <a:rPr lang="en-US" sz="2000" dirty="0">
                <a:solidFill>
                  <a:prstClr val="black"/>
                </a:solidFill>
                <a:latin typeface="Arial" panose="020B0604020202020204" pitchFamily="34" charset="0"/>
                <a:cs typeface="Arial" panose="020B0604020202020204" pitchFamily="34" charset="0"/>
              </a:rPr>
              <a:t>need both the data and the algorithm that direct inverse </a:t>
            </a:r>
            <a:r>
              <a:rPr lang="en-US" sz="2000" dirty="0" smtClean="0">
                <a:solidFill>
                  <a:prstClr val="black"/>
                </a:solidFill>
                <a:latin typeface="Arial" panose="020B0604020202020204" pitchFamily="34" charset="0"/>
                <a:cs typeface="Arial" panose="020B0604020202020204" pitchFamily="34" charset="0"/>
              </a:rPr>
              <a:t>prescribes.</a:t>
            </a:r>
          </a:p>
          <a:p>
            <a:pPr marL="342900" indent="-342900">
              <a:lnSpc>
                <a:spcPct val="150000"/>
              </a:lnSpc>
              <a:buFont typeface="+mj-lt"/>
              <a:buAutoNum type="arabicPeriod"/>
            </a:pPr>
            <a:endParaRPr lang="en-US" sz="2000" dirty="0">
              <a:solidFill>
                <a:prstClr val="black"/>
              </a:solidFill>
              <a:latin typeface="Arial" panose="020B0604020202020204" pitchFamily="34" charset="0"/>
              <a:cs typeface="Arial" panose="020B0604020202020204" pitchFamily="34" charset="0"/>
            </a:endParaRPr>
          </a:p>
          <a:p>
            <a:pPr>
              <a:lnSpc>
                <a:spcPct val="150000"/>
              </a:lnSpc>
            </a:pPr>
            <a:r>
              <a:rPr lang="en-US" sz="2000" dirty="0" smtClean="0">
                <a:solidFill>
                  <a:prstClr val="black"/>
                </a:solidFill>
                <a:latin typeface="Arial" panose="020B0604020202020204" pitchFamily="34" charset="0"/>
                <a:cs typeface="Arial" panose="020B0604020202020204" pitchFamily="34" charset="0"/>
              </a:rPr>
              <a:t>A.B</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Weglein</a:t>
            </a:r>
            <a:r>
              <a:rPr lang="en-US" sz="2000" dirty="0">
                <a:solidFill>
                  <a:prstClr val="black"/>
                </a:solidFill>
                <a:latin typeface="Arial" panose="020B0604020202020204" pitchFamily="34" charset="0"/>
                <a:cs typeface="Arial" panose="020B0604020202020204" pitchFamily="34" charset="0"/>
              </a:rPr>
              <a:t> and </a:t>
            </a:r>
            <a:r>
              <a:rPr lang="en-US" sz="2000" dirty="0" err="1">
                <a:solidFill>
                  <a:prstClr val="black"/>
                </a:solidFill>
                <a:latin typeface="Arial" panose="020B0604020202020204" pitchFamily="34" charset="0"/>
                <a:cs typeface="Arial" panose="020B0604020202020204" pitchFamily="34" charset="0"/>
              </a:rPr>
              <a:t>Jinlong</a:t>
            </a:r>
            <a:r>
              <a:rPr lang="en-US" sz="2000" dirty="0">
                <a:solidFill>
                  <a:prstClr val="black"/>
                </a:solidFill>
                <a:latin typeface="Arial" panose="020B0604020202020204" pitchFamily="34" charset="0"/>
                <a:cs typeface="Arial" panose="020B0604020202020204" pitchFamily="34" charset="0"/>
              </a:rPr>
              <a:t> Yang </a:t>
            </a:r>
          </a:p>
          <a:p>
            <a:pPr lvl="1">
              <a:lnSpc>
                <a:spcPct val="150000"/>
              </a:lnSpc>
            </a:pPr>
            <a:r>
              <a:rPr lang="en-US" sz="2000" i="1" dirty="0">
                <a:solidFill>
                  <a:prstClr val="black"/>
                </a:solidFill>
                <a:latin typeface="Arial" panose="020B0604020202020204" pitchFamily="34" charset="0"/>
                <a:cs typeface="Arial" panose="020B0604020202020204" pitchFamily="34" charset="0"/>
              </a:rPr>
              <a:t>A first comparison of the inverse scattering series and iterative linear inverse for parameter estimation, M-OSRP (2015), </a:t>
            </a:r>
            <a:r>
              <a:rPr lang="en-US" sz="2000" i="1" dirty="0" smtClean="0">
                <a:solidFill>
                  <a:prstClr val="black"/>
                </a:solidFill>
                <a:latin typeface="Arial" panose="020B0604020202020204" pitchFamily="34" charset="0"/>
                <a:cs typeface="Arial" panose="020B0604020202020204" pitchFamily="34" charset="0"/>
              </a:rPr>
              <a:t>SEG Abstract </a:t>
            </a:r>
            <a:r>
              <a:rPr lang="en-US" sz="2000" i="1" dirty="0">
                <a:solidFill>
                  <a:prstClr val="black"/>
                </a:solidFill>
                <a:latin typeface="Arial" panose="020B0604020202020204" pitchFamily="34" charset="0"/>
                <a:cs typeface="Arial" panose="020B0604020202020204" pitchFamily="34" charset="0"/>
              </a:rPr>
              <a:t>(2015</a:t>
            </a:r>
            <a:r>
              <a:rPr lang="en-US" sz="2000" i="1" dirty="0" smtClean="0">
                <a:solidFill>
                  <a:prstClr val="black"/>
                </a:solidFill>
                <a:latin typeface="Arial" panose="020B0604020202020204" pitchFamily="34" charset="0"/>
                <a:cs typeface="Arial" panose="020B0604020202020204" pitchFamily="34" charset="0"/>
              </a:rPr>
              <a:t>).</a:t>
            </a:r>
            <a:endParaRPr lang="en-US" sz="2000" i="1" dirty="0">
              <a:solidFill>
                <a:prstClr val="black"/>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250</a:t>
            </a:fld>
            <a:endParaRPr lang="en-US">
              <a:solidFill>
                <a:prstClr val="black"/>
              </a:solidFill>
            </a:endParaRPr>
          </a:p>
        </p:txBody>
      </p:sp>
    </p:spTree>
    <p:extLst>
      <p:ext uri="{BB962C8B-B14F-4D97-AF65-F5344CB8AC3E}">
        <p14:creationId xmlns:p14="http://schemas.microsoft.com/office/powerpoint/2010/main" val="3201253649"/>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Rectangle 5"/>
          <p:cNvSpPr/>
          <p:nvPr/>
        </p:nvSpPr>
        <p:spPr>
          <a:xfrm>
            <a:off x="867833" y="2771128"/>
            <a:ext cx="10477500" cy="1349087"/>
          </a:xfrm>
          <a:prstGeom prst="rect">
            <a:avLst/>
          </a:prstGeom>
        </p:spPr>
        <p:txBody>
          <a:bodyPr wrap="square">
            <a:spAutoFit/>
          </a:bodyPr>
          <a:lstStyle/>
          <a:p>
            <a:pPr marL="457200" indent="-457200">
              <a:lnSpc>
                <a:spcPct val="150000"/>
              </a:lnSpc>
              <a:buFont typeface="Arial"/>
              <a:buChar char="•"/>
            </a:pPr>
            <a:r>
              <a:rPr lang="en-US" sz="2800" dirty="0">
                <a:solidFill>
                  <a:prstClr val="black"/>
                </a:solidFill>
                <a:latin typeface="Arial"/>
                <a:cs typeface="Arial"/>
              </a:rPr>
              <a:t>There’s</a:t>
            </a:r>
            <a:r>
              <a:rPr lang="zh-CN" altLang="en-US" sz="2800" dirty="0">
                <a:solidFill>
                  <a:prstClr val="black"/>
                </a:solidFill>
                <a:latin typeface="Arial"/>
                <a:cs typeface="Arial"/>
              </a:rPr>
              <a:t> </a:t>
            </a:r>
            <a:r>
              <a:rPr lang="en-US" altLang="zh-CN" sz="2800" dirty="0">
                <a:solidFill>
                  <a:prstClr val="black"/>
                </a:solidFill>
                <a:latin typeface="Arial"/>
                <a:cs typeface="Arial"/>
              </a:rPr>
              <a:t>a</a:t>
            </a:r>
            <a:r>
              <a:rPr lang="en-US" sz="2800" dirty="0">
                <a:solidFill>
                  <a:prstClr val="black"/>
                </a:solidFill>
                <a:latin typeface="Arial"/>
                <a:cs typeface="Arial"/>
              </a:rPr>
              <a:t> role for direct and indirect methods in practical real world application.</a:t>
            </a:r>
          </a:p>
        </p:txBody>
      </p:sp>
      <p:sp>
        <p:nvSpPr>
          <p:cNvPr id="3" name="Slide Number Placeholder 2"/>
          <p:cNvSpPr>
            <a:spLocks noGrp="1"/>
          </p:cNvSpPr>
          <p:nvPr>
            <p:ph type="sldNum" sz="quarter" idx="12"/>
          </p:nvPr>
        </p:nvSpPr>
        <p:spPr/>
        <p:txBody>
          <a:bodyPr/>
          <a:lstStyle/>
          <a:p>
            <a:fld id="{FC733198-011E-4E74-9CBE-D2138561C345}" type="slidenum">
              <a:rPr lang="en-US" smtClean="0">
                <a:solidFill>
                  <a:prstClr val="black"/>
                </a:solidFill>
              </a:rPr>
              <a:pPr/>
              <a:t>251</a:t>
            </a:fld>
            <a:endParaRPr lang="en-US">
              <a:solidFill>
                <a:prstClr val="black"/>
              </a:solidFill>
            </a:endParaRPr>
          </a:p>
        </p:txBody>
      </p:sp>
    </p:spTree>
    <p:extLst>
      <p:ext uri="{BB962C8B-B14F-4D97-AF65-F5344CB8AC3E}">
        <p14:creationId xmlns:p14="http://schemas.microsoft.com/office/powerpoint/2010/main" val="751323281"/>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963084" y="2574118"/>
            <a:ext cx="10363200" cy="1500187"/>
          </a:xfrm>
        </p:spPr>
        <p:txBody>
          <a:bodyPr anchor="ctr">
            <a:normAutofit/>
          </a:bodyPr>
          <a:lstStyle/>
          <a:p>
            <a:pPr algn="ctr"/>
            <a:r>
              <a:rPr lang="en-US" sz="4000" dirty="0" smtClean="0">
                <a:solidFill>
                  <a:srgbClr val="000000"/>
                </a:solidFill>
                <a:latin typeface="Arial"/>
                <a:cs typeface="Arial"/>
              </a:rPr>
              <a:t>4D Application</a:t>
            </a:r>
            <a:endParaRPr lang="en-US" sz="4000" dirty="0">
              <a:solidFill>
                <a:srgbClr val="000000"/>
              </a:solidFill>
              <a:latin typeface="Arial"/>
              <a:cs typeface="Arial"/>
            </a:endParaRPr>
          </a:p>
        </p:txBody>
      </p:sp>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252</a:t>
            </a:fld>
            <a:endParaRPr lang="en-US">
              <a:solidFill>
                <a:prstClr val="black"/>
              </a:solidFill>
            </a:endParaRPr>
          </a:p>
        </p:txBody>
      </p:sp>
    </p:spTree>
    <p:extLst>
      <p:ext uri="{BB962C8B-B14F-4D97-AF65-F5344CB8AC3E}">
        <p14:creationId xmlns:p14="http://schemas.microsoft.com/office/powerpoint/2010/main" val="1064932151"/>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4850" name="Rectangle 2"/>
          <p:cNvSpPr>
            <a:spLocks noChangeArrowheads="1"/>
          </p:cNvSpPr>
          <p:nvPr/>
        </p:nvSpPr>
        <p:spPr bwMode="auto">
          <a:xfrm>
            <a:off x="647700" y="3795714"/>
            <a:ext cx="10871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solidFill>
                  <a:prstClr val="black"/>
                </a:solidFill>
                <a:effectLst>
                  <a:outerShdw blurRad="38100" dist="38100" dir="2700000" algn="tl">
                    <a:srgbClr val="DDDDDD"/>
                  </a:outerShdw>
                </a:effectLst>
              </a:rPr>
              <a:t>Haiyan Zhang, Arthur B. Weglein,</a:t>
            </a:r>
            <a:r>
              <a:rPr lang="en-US" sz="2800">
                <a:solidFill>
                  <a:prstClr val="black"/>
                </a:solidFill>
                <a:effectLst>
                  <a:outerShdw blurRad="38100" dist="38100" dir="2700000" algn="tl">
                    <a:srgbClr val="DDDDDD"/>
                  </a:outerShdw>
                </a:effectLst>
              </a:rPr>
              <a:t> </a:t>
            </a:r>
            <a:r>
              <a:rPr lang="en-US">
                <a:solidFill>
                  <a:prstClr val="black"/>
                </a:solidFill>
                <a:effectLst>
                  <a:outerShdw blurRad="38100" dist="38100" dir="2700000" algn="tl">
                    <a:srgbClr val="DDDDDD"/>
                  </a:outerShdw>
                </a:effectLst>
              </a:rPr>
              <a:t>Robert Keys, Douglas Foster and Simon Shaw</a:t>
            </a:r>
          </a:p>
        </p:txBody>
      </p:sp>
      <p:pic>
        <p:nvPicPr>
          <p:cNvPr id="974851" name="Picture 3" descr="missionm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617538"/>
          </a:xfrm>
          <a:prstGeom prst="rect">
            <a:avLst/>
          </a:prstGeom>
          <a:noFill/>
          <a:extLst>
            <a:ext uri="{909E8E84-426E-40DD-AFC4-6F175D3DCCD1}">
              <a14:hiddenFill xmlns:a14="http://schemas.microsoft.com/office/drawing/2010/main">
                <a:solidFill>
                  <a:srgbClr val="FFFFFF"/>
                </a:solidFill>
              </a14:hiddenFill>
            </a:ext>
          </a:extLst>
        </p:spPr>
      </p:pic>
      <p:sp>
        <p:nvSpPr>
          <p:cNvPr id="974852" name="Rectangle 4"/>
          <p:cNvSpPr>
            <a:spLocks noChangeArrowheads="1"/>
          </p:cNvSpPr>
          <p:nvPr/>
        </p:nvSpPr>
        <p:spPr bwMode="auto">
          <a:xfrm>
            <a:off x="3352800" y="5273676"/>
            <a:ext cx="5791200" cy="13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2600" i="1">
                <a:solidFill>
                  <a:srgbClr val="C0504D"/>
                </a:solidFill>
                <a:effectLst>
                  <a:outerShdw blurRad="38100" dist="38100" dir="2700000" algn="tl">
                    <a:srgbClr val="DDDDDD"/>
                  </a:outerShdw>
                </a:effectLst>
              </a:rPr>
              <a:t>M-OSRP Annual Meeting</a:t>
            </a:r>
          </a:p>
          <a:p>
            <a:pPr algn="ctr"/>
            <a:r>
              <a:rPr lang="en-US" sz="2600" i="1">
                <a:solidFill>
                  <a:srgbClr val="C0504D"/>
                </a:solidFill>
                <a:effectLst>
                  <a:outerShdw blurRad="38100" dist="38100" dir="2700000" algn="tl">
                    <a:srgbClr val="DDDDDD"/>
                  </a:outerShdw>
                </a:effectLst>
              </a:rPr>
              <a:t>University of Houston</a:t>
            </a:r>
          </a:p>
          <a:p>
            <a:pPr algn="ctr"/>
            <a:r>
              <a:rPr lang="en-US" sz="2600">
                <a:solidFill>
                  <a:srgbClr val="C0504D"/>
                </a:solidFill>
                <a:effectLst>
                  <a:outerShdw blurRad="38100" dist="38100" dir="2700000" algn="tl">
                    <a:srgbClr val="DDDDDD"/>
                  </a:outerShdw>
                </a:effectLst>
              </a:rPr>
              <a:t>May 10 </a:t>
            </a:r>
            <a:r>
              <a:rPr lang="en-US">
                <a:solidFill>
                  <a:srgbClr val="C0504D"/>
                </a:solidFill>
                <a:effectLst>
                  <a:outerShdw blurRad="38100" dist="38100" dir="2700000" algn="tl">
                    <a:srgbClr val="DDDDDD"/>
                  </a:outerShdw>
                </a:effectLst>
              </a:rPr>
              <a:t>–</a:t>
            </a:r>
            <a:r>
              <a:rPr lang="en-US" sz="2600">
                <a:solidFill>
                  <a:srgbClr val="C0504D"/>
                </a:solidFill>
                <a:effectLst>
                  <a:outerShdw blurRad="38100" dist="38100" dir="2700000" algn="tl">
                    <a:srgbClr val="DDDDDD"/>
                  </a:outerShdw>
                </a:effectLst>
              </a:rPr>
              <a:t>12, 2006</a:t>
            </a:r>
          </a:p>
        </p:txBody>
      </p:sp>
      <p:sp>
        <p:nvSpPr>
          <p:cNvPr id="974854" name="Rectangle 6"/>
          <p:cNvSpPr>
            <a:spLocks noChangeArrowheads="1"/>
          </p:cNvSpPr>
          <p:nvPr/>
        </p:nvSpPr>
        <p:spPr bwMode="auto">
          <a:xfrm>
            <a:off x="273051" y="1219200"/>
            <a:ext cx="11650133"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3600">
                <a:solidFill>
                  <a:prstClr val="black"/>
                </a:solidFill>
                <a:effectLst>
                  <a:outerShdw blurRad="38100" dist="38100" dir="2700000" algn="tl">
                    <a:srgbClr val="DDDDDD"/>
                  </a:outerShdw>
                </a:effectLst>
              </a:rPr>
              <a:t>Discrimination between pressure and fluid saturation using direct non-linear inversion method: </a:t>
            </a:r>
            <a:r>
              <a:rPr lang="en-US" sz="3200" i="1">
                <a:solidFill>
                  <a:prstClr val="black"/>
                </a:solidFill>
                <a:effectLst>
                  <a:outerShdw blurRad="38100" dist="38100" dir="2700000" algn="tl">
                    <a:srgbClr val="DDDDDD"/>
                  </a:outerShdw>
                </a:effectLst>
              </a:rPr>
              <a:t>an application to time-lapse seismic data</a:t>
            </a:r>
          </a:p>
        </p:txBody>
      </p:sp>
    </p:spTree>
    <p:extLst>
      <p:ext uri="{BB962C8B-B14F-4D97-AF65-F5344CB8AC3E}">
        <p14:creationId xmlns:p14="http://schemas.microsoft.com/office/powerpoint/2010/main" val="85500633"/>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7FF217-659E-FB41-8574-CC8F697A85F1}" type="slidenum">
              <a:rPr lang="en-US" smtClean="0"/>
              <a:t>254</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1375" y="0"/>
            <a:ext cx="8834487" cy="6885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1498074"/>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1553" y="365129"/>
            <a:ext cx="11625943" cy="1325563"/>
          </a:xfrm>
        </p:spPr>
        <p:txBody>
          <a:bodyPr>
            <a:normAutofit/>
          </a:bodyPr>
          <a:lstStyle/>
          <a:p>
            <a:pPr algn="ctr"/>
            <a:r>
              <a:rPr lang="en-US" sz="4400" dirty="0">
                <a:latin typeface="+mn-lt"/>
              </a:rPr>
              <a:t>Key deliverables for the year of 2015-2016</a:t>
            </a:r>
          </a:p>
        </p:txBody>
      </p:sp>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255</a:t>
            </a:fld>
            <a:endParaRPr lang="en-US">
              <a:solidFill>
                <a:prstClr val="black"/>
              </a:solidFill>
            </a:endParaRPr>
          </a:p>
        </p:txBody>
      </p:sp>
      <p:sp>
        <p:nvSpPr>
          <p:cNvPr id="6" name="TextBox 5"/>
          <p:cNvSpPr txBox="1"/>
          <p:nvPr/>
        </p:nvSpPr>
        <p:spPr>
          <a:xfrm>
            <a:off x="680485" y="1626781"/>
            <a:ext cx="10866475" cy="1569660"/>
          </a:xfrm>
          <a:prstGeom prst="rect">
            <a:avLst/>
          </a:prstGeom>
          <a:noFill/>
        </p:spPr>
        <p:txBody>
          <a:bodyPr wrap="square" rtlCol="0">
            <a:spAutoFit/>
          </a:bodyPr>
          <a:lstStyle/>
          <a:p>
            <a:r>
              <a:rPr lang="en-US" sz="2400" b="1" dirty="0">
                <a:solidFill>
                  <a:srgbClr val="FF0000"/>
                </a:solidFill>
              </a:rPr>
              <a:t>1) </a:t>
            </a:r>
            <a:r>
              <a:rPr lang="en-US" sz="2400" dirty="0">
                <a:solidFill>
                  <a:prstClr val="black"/>
                </a:solidFill>
              </a:rPr>
              <a:t>On-shore preprocessing ( wave separation, ground roll removal) where the near surface is complex and unknown</a:t>
            </a:r>
          </a:p>
          <a:p>
            <a:endParaRPr lang="en-US" sz="2400" dirty="0">
              <a:solidFill>
                <a:prstClr val="black"/>
              </a:solidFill>
            </a:endParaRPr>
          </a:p>
          <a:p>
            <a:endParaRPr lang="en-US" sz="2400" i="1" dirty="0">
              <a:solidFill>
                <a:srgbClr val="FF0000"/>
              </a:solidFill>
            </a:endParaRPr>
          </a:p>
        </p:txBody>
      </p:sp>
      <p:sp>
        <p:nvSpPr>
          <p:cNvPr id="7" name="Rectangle 6"/>
          <p:cNvSpPr/>
          <p:nvPr/>
        </p:nvSpPr>
        <p:spPr>
          <a:xfrm>
            <a:off x="680484" y="1456663"/>
            <a:ext cx="10675088" cy="115894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007649880"/>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1553" y="365129"/>
            <a:ext cx="11625943" cy="1325563"/>
          </a:xfrm>
        </p:spPr>
        <p:txBody>
          <a:bodyPr>
            <a:normAutofit/>
          </a:bodyPr>
          <a:lstStyle/>
          <a:p>
            <a:pPr algn="ctr"/>
            <a:r>
              <a:rPr lang="en-US" sz="4400" dirty="0">
                <a:latin typeface="+mn-lt"/>
              </a:rPr>
              <a:t>Key deliverables for the year of 2015-2016</a:t>
            </a:r>
          </a:p>
        </p:txBody>
      </p:sp>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256</a:t>
            </a:fld>
            <a:endParaRPr lang="en-US">
              <a:solidFill>
                <a:prstClr val="black"/>
              </a:solidFill>
            </a:endParaRPr>
          </a:p>
        </p:txBody>
      </p:sp>
      <p:sp>
        <p:nvSpPr>
          <p:cNvPr id="6" name="TextBox 5"/>
          <p:cNvSpPr txBox="1"/>
          <p:nvPr/>
        </p:nvSpPr>
        <p:spPr>
          <a:xfrm>
            <a:off x="680485" y="1626781"/>
            <a:ext cx="10866475" cy="1938992"/>
          </a:xfrm>
          <a:prstGeom prst="rect">
            <a:avLst/>
          </a:prstGeom>
          <a:noFill/>
        </p:spPr>
        <p:txBody>
          <a:bodyPr wrap="square" rtlCol="0">
            <a:spAutoFit/>
          </a:bodyPr>
          <a:lstStyle/>
          <a:p>
            <a:r>
              <a:rPr lang="en-US" sz="2400" b="1" dirty="0">
                <a:solidFill>
                  <a:srgbClr val="FF0000"/>
                </a:solidFill>
              </a:rPr>
              <a:t>1) </a:t>
            </a:r>
            <a:r>
              <a:rPr lang="en-US" sz="2400" dirty="0">
                <a:solidFill>
                  <a:prstClr val="black"/>
                </a:solidFill>
              </a:rPr>
              <a:t>On-shore preprocessing ( wave separation, ground roll removal) where the near surface is complex and unknown</a:t>
            </a:r>
          </a:p>
          <a:p>
            <a:endParaRPr lang="en-US" sz="2400" dirty="0">
              <a:solidFill>
                <a:prstClr val="black"/>
              </a:solidFill>
            </a:endParaRPr>
          </a:p>
          <a:p>
            <a:r>
              <a:rPr lang="en-US" sz="2400" b="1" dirty="0">
                <a:solidFill>
                  <a:srgbClr val="FF0000"/>
                </a:solidFill>
              </a:rPr>
              <a:t>2)</a:t>
            </a:r>
            <a:r>
              <a:rPr lang="en-US" sz="2400" dirty="0">
                <a:solidFill>
                  <a:prstClr val="black"/>
                </a:solidFill>
              </a:rPr>
              <a:t> The Stolt extended Claerbout III imaging for V(</a:t>
            </a:r>
            <a:r>
              <a:rPr lang="en-US" sz="2400" dirty="0" err="1">
                <a:solidFill>
                  <a:prstClr val="black"/>
                </a:solidFill>
              </a:rPr>
              <a:t>x,y,z</a:t>
            </a:r>
            <a:r>
              <a:rPr lang="en-US" sz="2400" dirty="0">
                <a:solidFill>
                  <a:prstClr val="black"/>
                </a:solidFill>
              </a:rPr>
              <a:t>) for two way propagating (RTM) migration for imaging and inverting specular and non-specular </a:t>
            </a:r>
            <a:r>
              <a:rPr lang="en-US" sz="2400" dirty="0" smtClean="0">
                <a:solidFill>
                  <a:prstClr val="black"/>
                </a:solidFill>
              </a:rPr>
              <a:t>targets</a:t>
            </a:r>
            <a:endParaRPr lang="en-US" sz="2400" dirty="0">
              <a:solidFill>
                <a:prstClr val="black"/>
              </a:solidFill>
            </a:endParaRPr>
          </a:p>
        </p:txBody>
      </p:sp>
      <p:sp>
        <p:nvSpPr>
          <p:cNvPr id="5" name="Rectangle 4"/>
          <p:cNvSpPr/>
          <p:nvPr/>
        </p:nvSpPr>
        <p:spPr>
          <a:xfrm>
            <a:off x="680484" y="2596285"/>
            <a:ext cx="10675088" cy="115894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004834481"/>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1553" y="365129"/>
            <a:ext cx="11625943" cy="1325563"/>
          </a:xfrm>
        </p:spPr>
        <p:txBody>
          <a:bodyPr>
            <a:normAutofit/>
          </a:bodyPr>
          <a:lstStyle/>
          <a:p>
            <a:pPr algn="ctr"/>
            <a:r>
              <a:rPr lang="en-US" sz="4400" dirty="0">
                <a:latin typeface="+mn-lt"/>
              </a:rPr>
              <a:t>Key deliverables for the year of 2015-2016</a:t>
            </a:r>
          </a:p>
        </p:txBody>
      </p:sp>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257</a:t>
            </a:fld>
            <a:endParaRPr lang="en-US">
              <a:solidFill>
                <a:prstClr val="black"/>
              </a:solidFill>
            </a:endParaRPr>
          </a:p>
        </p:txBody>
      </p:sp>
      <p:sp>
        <p:nvSpPr>
          <p:cNvPr id="6" name="TextBox 5"/>
          <p:cNvSpPr txBox="1"/>
          <p:nvPr/>
        </p:nvSpPr>
        <p:spPr>
          <a:xfrm>
            <a:off x="680485" y="1626781"/>
            <a:ext cx="10866475" cy="3416320"/>
          </a:xfrm>
          <a:prstGeom prst="rect">
            <a:avLst/>
          </a:prstGeom>
          <a:noFill/>
        </p:spPr>
        <p:txBody>
          <a:bodyPr wrap="square" rtlCol="0">
            <a:spAutoFit/>
          </a:bodyPr>
          <a:lstStyle/>
          <a:p>
            <a:r>
              <a:rPr lang="en-US" sz="2400" b="1" dirty="0">
                <a:solidFill>
                  <a:srgbClr val="FF0000"/>
                </a:solidFill>
              </a:rPr>
              <a:t>1) </a:t>
            </a:r>
            <a:r>
              <a:rPr lang="en-US" sz="2400" dirty="0">
                <a:solidFill>
                  <a:prstClr val="black"/>
                </a:solidFill>
              </a:rPr>
              <a:t>On-shore preprocessing ( wave separation, ground roll removal) where the near surface is complex and unknown</a:t>
            </a:r>
          </a:p>
          <a:p>
            <a:endParaRPr lang="en-US" sz="2400" dirty="0">
              <a:solidFill>
                <a:prstClr val="black"/>
              </a:solidFill>
            </a:endParaRPr>
          </a:p>
          <a:p>
            <a:r>
              <a:rPr lang="en-US" sz="2400" b="1" dirty="0">
                <a:solidFill>
                  <a:srgbClr val="FF0000"/>
                </a:solidFill>
              </a:rPr>
              <a:t>2)</a:t>
            </a:r>
            <a:r>
              <a:rPr lang="en-US" sz="2400" dirty="0">
                <a:solidFill>
                  <a:prstClr val="black"/>
                </a:solidFill>
              </a:rPr>
              <a:t> The Stolt extended Claerbout III imaging for V(</a:t>
            </a:r>
            <a:r>
              <a:rPr lang="en-US" sz="2400" dirty="0" err="1">
                <a:solidFill>
                  <a:prstClr val="black"/>
                </a:solidFill>
              </a:rPr>
              <a:t>x,y,z</a:t>
            </a:r>
            <a:r>
              <a:rPr lang="en-US" sz="2400" dirty="0">
                <a:solidFill>
                  <a:prstClr val="black"/>
                </a:solidFill>
              </a:rPr>
              <a:t>) for two way propagating (RTM) migration for imaging and inverting specular and non-specular targets</a:t>
            </a:r>
          </a:p>
          <a:p>
            <a:endParaRPr lang="en-US" sz="2400" dirty="0">
              <a:solidFill>
                <a:prstClr val="black"/>
              </a:solidFill>
            </a:endParaRPr>
          </a:p>
          <a:p>
            <a:r>
              <a:rPr lang="en-US" sz="2400" b="1" dirty="0">
                <a:solidFill>
                  <a:srgbClr val="FF0000"/>
                </a:solidFill>
              </a:rPr>
              <a:t>3) </a:t>
            </a:r>
            <a:r>
              <a:rPr lang="en-US" sz="2400" dirty="0">
                <a:solidFill>
                  <a:prstClr val="black"/>
                </a:solidFill>
              </a:rPr>
              <a:t>2D and 3D ISS internal multiple elimination </a:t>
            </a:r>
            <a:r>
              <a:rPr lang="en-US" sz="2400" dirty="0" smtClean="0">
                <a:solidFill>
                  <a:prstClr val="black"/>
                </a:solidFill>
              </a:rPr>
              <a:t>--- with two distinct strategies and deliverables</a:t>
            </a:r>
            <a:endParaRPr lang="en-US" sz="2400" i="1" dirty="0">
              <a:solidFill>
                <a:srgbClr val="FF0000"/>
              </a:solidFill>
            </a:endParaRPr>
          </a:p>
          <a:p>
            <a:endParaRPr lang="en-US" sz="2400" dirty="0">
              <a:solidFill>
                <a:prstClr val="black"/>
              </a:solidFill>
            </a:endParaRPr>
          </a:p>
        </p:txBody>
      </p:sp>
      <p:sp>
        <p:nvSpPr>
          <p:cNvPr id="5" name="Rectangle 4"/>
          <p:cNvSpPr/>
          <p:nvPr/>
        </p:nvSpPr>
        <p:spPr>
          <a:xfrm>
            <a:off x="751367" y="3646974"/>
            <a:ext cx="10675088" cy="112705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Tree>
    <p:extLst>
      <p:ext uri="{BB962C8B-B14F-4D97-AF65-F5344CB8AC3E}">
        <p14:creationId xmlns:p14="http://schemas.microsoft.com/office/powerpoint/2010/main" val="4063417165"/>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1553" y="365129"/>
            <a:ext cx="11625943" cy="1325563"/>
          </a:xfrm>
        </p:spPr>
        <p:txBody>
          <a:bodyPr>
            <a:normAutofit/>
          </a:bodyPr>
          <a:lstStyle/>
          <a:p>
            <a:pPr algn="ctr"/>
            <a:r>
              <a:rPr lang="en-US" sz="4400" dirty="0">
                <a:latin typeface="+mn-lt"/>
              </a:rPr>
              <a:t>Key deliverables for the year of 2015-2016</a:t>
            </a:r>
          </a:p>
        </p:txBody>
      </p:sp>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258</a:t>
            </a:fld>
            <a:endParaRPr lang="en-US">
              <a:solidFill>
                <a:prstClr val="black"/>
              </a:solidFill>
            </a:endParaRPr>
          </a:p>
        </p:txBody>
      </p:sp>
      <p:sp>
        <p:nvSpPr>
          <p:cNvPr id="6" name="TextBox 5"/>
          <p:cNvSpPr txBox="1"/>
          <p:nvPr/>
        </p:nvSpPr>
        <p:spPr>
          <a:xfrm>
            <a:off x="680485" y="1626789"/>
            <a:ext cx="10866475" cy="4524315"/>
          </a:xfrm>
          <a:prstGeom prst="rect">
            <a:avLst/>
          </a:prstGeom>
          <a:noFill/>
        </p:spPr>
        <p:txBody>
          <a:bodyPr wrap="square" rtlCol="0">
            <a:spAutoFit/>
          </a:bodyPr>
          <a:lstStyle/>
          <a:p>
            <a:r>
              <a:rPr lang="en-US" sz="2400" b="1" dirty="0">
                <a:solidFill>
                  <a:srgbClr val="FF0000"/>
                </a:solidFill>
              </a:rPr>
              <a:t>1) </a:t>
            </a:r>
            <a:r>
              <a:rPr lang="en-US" sz="2400" dirty="0">
                <a:solidFill>
                  <a:prstClr val="black"/>
                </a:solidFill>
              </a:rPr>
              <a:t>On-shore preprocessing ( wave separation, ground roll removal) where the near surface is complex and unknown</a:t>
            </a:r>
          </a:p>
          <a:p>
            <a:endParaRPr lang="en-US" sz="2400" dirty="0">
              <a:solidFill>
                <a:prstClr val="black"/>
              </a:solidFill>
            </a:endParaRPr>
          </a:p>
          <a:p>
            <a:r>
              <a:rPr lang="en-US" sz="2400" b="1" dirty="0">
                <a:solidFill>
                  <a:srgbClr val="FF0000"/>
                </a:solidFill>
              </a:rPr>
              <a:t>2)</a:t>
            </a:r>
            <a:r>
              <a:rPr lang="en-US" sz="2400" dirty="0">
                <a:solidFill>
                  <a:prstClr val="black"/>
                </a:solidFill>
              </a:rPr>
              <a:t> The Stolt extended Claerbout III imaging for V(</a:t>
            </a:r>
            <a:r>
              <a:rPr lang="en-US" sz="2400" dirty="0" err="1">
                <a:solidFill>
                  <a:prstClr val="black"/>
                </a:solidFill>
              </a:rPr>
              <a:t>x,y,z</a:t>
            </a:r>
            <a:r>
              <a:rPr lang="en-US" sz="2400" dirty="0">
                <a:solidFill>
                  <a:prstClr val="black"/>
                </a:solidFill>
              </a:rPr>
              <a:t>) for two way propagating (RTM) migration for imaging and inverting specular and non-specular targets</a:t>
            </a:r>
          </a:p>
          <a:p>
            <a:endParaRPr lang="en-US" sz="2400" dirty="0">
              <a:solidFill>
                <a:prstClr val="black"/>
              </a:solidFill>
            </a:endParaRPr>
          </a:p>
          <a:p>
            <a:r>
              <a:rPr lang="en-US" sz="2400" b="1" dirty="0">
                <a:solidFill>
                  <a:srgbClr val="FF0000"/>
                </a:solidFill>
              </a:rPr>
              <a:t>3) </a:t>
            </a:r>
            <a:r>
              <a:rPr lang="en-US" sz="2400" dirty="0">
                <a:solidFill>
                  <a:prstClr val="black"/>
                </a:solidFill>
              </a:rPr>
              <a:t>2D and 3D ISS internal multiple elimination </a:t>
            </a:r>
            <a:r>
              <a:rPr lang="en-US" sz="2400" dirty="0" smtClean="0">
                <a:solidFill>
                  <a:prstClr val="black"/>
                </a:solidFill>
              </a:rPr>
              <a:t>--- with two distinct strategies and deliverables</a:t>
            </a:r>
          </a:p>
          <a:p>
            <a:endParaRPr lang="en-US" sz="2400" i="1" dirty="0">
              <a:solidFill>
                <a:srgbClr val="FF0000"/>
              </a:solidFill>
            </a:endParaRPr>
          </a:p>
          <a:p>
            <a:r>
              <a:rPr lang="en-US" sz="2400" b="1" dirty="0">
                <a:solidFill>
                  <a:srgbClr val="FF0000"/>
                </a:solidFill>
              </a:rPr>
              <a:t>4) </a:t>
            </a:r>
            <a:r>
              <a:rPr lang="en-US" sz="2400" dirty="0">
                <a:solidFill>
                  <a:prstClr val="black"/>
                </a:solidFill>
              </a:rPr>
              <a:t>A new velocity analysis method based on ISS parameter estimation</a:t>
            </a:r>
          </a:p>
          <a:p>
            <a:endParaRPr lang="en-US" sz="2400" i="1" dirty="0">
              <a:solidFill>
                <a:srgbClr val="FF0000"/>
              </a:solidFill>
            </a:endParaRPr>
          </a:p>
          <a:p>
            <a:endParaRPr lang="en-US" sz="2400" dirty="0">
              <a:solidFill>
                <a:prstClr val="black"/>
              </a:solidFill>
            </a:endParaRPr>
          </a:p>
        </p:txBody>
      </p:sp>
      <p:sp>
        <p:nvSpPr>
          <p:cNvPr id="7" name="Rectangle 6"/>
          <p:cNvSpPr/>
          <p:nvPr/>
        </p:nvSpPr>
        <p:spPr>
          <a:xfrm>
            <a:off x="758456" y="4774019"/>
            <a:ext cx="10675088" cy="57947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Tree>
    <p:extLst>
      <p:ext uri="{BB962C8B-B14F-4D97-AF65-F5344CB8AC3E}">
        <p14:creationId xmlns:p14="http://schemas.microsoft.com/office/powerpoint/2010/main" val="1569159002"/>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1553" y="365129"/>
            <a:ext cx="11625943" cy="1325563"/>
          </a:xfrm>
        </p:spPr>
        <p:txBody>
          <a:bodyPr>
            <a:normAutofit/>
          </a:bodyPr>
          <a:lstStyle/>
          <a:p>
            <a:pPr algn="ctr"/>
            <a:r>
              <a:rPr lang="en-US" sz="4400" dirty="0">
                <a:latin typeface="+mn-lt"/>
              </a:rPr>
              <a:t>Key deliverables for the year of 2015-2016</a:t>
            </a:r>
          </a:p>
        </p:txBody>
      </p:sp>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259</a:t>
            </a:fld>
            <a:endParaRPr lang="en-US">
              <a:solidFill>
                <a:prstClr val="black"/>
              </a:solidFill>
            </a:endParaRPr>
          </a:p>
        </p:txBody>
      </p:sp>
      <p:sp>
        <p:nvSpPr>
          <p:cNvPr id="6" name="TextBox 5"/>
          <p:cNvSpPr txBox="1"/>
          <p:nvPr/>
        </p:nvSpPr>
        <p:spPr>
          <a:xfrm>
            <a:off x="680485" y="1626789"/>
            <a:ext cx="10866475" cy="5262979"/>
          </a:xfrm>
          <a:prstGeom prst="rect">
            <a:avLst/>
          </a:prstGeom>
          <a:noFill/>
        </p:spPr>
        <p:txBody>
          <a:bodyPr wrap="square" rtlCol="0">
            <a:spAutoFit/>
          </a:bodyPr>
          <a:lstStyle/>
          <a:p>
            <a:r>
              <a:rPr lang="en-US" sz="2400" b="1" dirty="0">
                <a:solidFill>
                  <a:srgbClr val="FF0000"/>
                </a:solidFill>
              </a:rPr>
              <a:t>1) </a:t>
            </a:r>
            <a:r>
              <a:rPr lang="en-US" sz="2400" dirty="0">
                <a:solidFill>
                  <a:prstClr val="black"/>
                </a:solidFill>
              </a:rPr>
              <a:t>On-shore preprocessing ( wave separation, ground roll removal) where the near surface is complex and unknown</a:t>
            </a:r>
          </a:p>
          <a:p>
            <a:endParaRPr lang="en-US" sz="2400" dirty="0">
              <a:solidFill>
                <a:prstClr val="black"/>
              </a:solidFill>
            </a:endParaRPr>
          </a:p>
          <a:p>
            <a:r>
              <a:rPr lang="en-US" sz="2400" b="1" dirty="0">
                <a:solidFill>
                  <a:srgbClr val="FF0000"/>
                </a:solidFill>
              </a:rPr>
              <a:t>2)</a:t>
            </a:r>
            <a:r>
              <a:rPr lang="en-US" sz="2400" dirty="0">
                <a:solidFill>
                  <a:prstClr val="black"/>
                </a:solidFill>
              </a:rPr>
              <a:t> The Stolt extended Claerbout III imaging for V(</a:t>
            </a:r>
            <a:r>
              <a:rPr lang="en-US" sz="2400" dirty="0" err="1">
                <a:solidFill>
                  <a:prstClr val="black"/>
                </a:solidFill>
              </a:rPr>
              <a:t>x,y,z</a:t>
            </a:r>
            <a:r>
              <a:rPr lang="en-US" sz="2400" dirty="0">
                <a:solidFill>
                  <a:prstClr val="black"/>
                </a:solidFill>
              </a:rPr>
              <a:t>) for two way propagating (RTM) migration for imaging and inverting specular and non-specular targets</a:t>
            </a:r>
          </a:p>
          <a:p>
            <a:endParaRPr lang="en-US" sz="2400" dirty="0">
              <a:solidFill>
                <a:prstClr val="black"/>
              </a:solidFill>
            </a:endParaRPr>
          </a:p>
          <a:p>
            <a:r>
              <a:rPr lang="en-US" sz="2400" b="1" dirty="0">
                <a:solidFill>
                  <a:srgbClr val="FF0000"/>
                </a:solidFill>
              </a:rPr>
              <a:t>3) </a:t>
            </a:r>
            <a:r>
              <a:rPr lang="en-US" sz="2400" dirty="0">
                <a:solidFill>
                  <a:prstClr val="black"/>
                </a:solidFill>
              </a:rPr>
              <a:t>2D and 3D ISS internal multiple elimination </a:t>
            </a:r>
            <a:r>
              <a:rPr lang="en-US" sz="2400" dirty="0" smtClean="0">
                <a:solidFill>
                  <a:prstClr val="black"/>
                </a:solidFill>
              </a:rPr>
              <a:t>--- with two distinct strategies and deliverables</a:t>
            </a:r>
          </a:p>
          <a:p>
            <a:endParaRPr lang="en-US" sz="2400" i="1" dirty="0">
              <a:solidFill>
                <a:srgbClr val="FF0000"/>
              </a:solidFill>
            </a:endParaRPr>
          </a:p>
          <a:p>
            <a:r>
              <a:rPr lang="en-US" sz="2400" b="1" dirty="0">
                <a:solidFill>
                  <a:srgbClr val="FF0000"/>
                </a:solidFill>
              </a:rPr>
              <a:t>4) </a:t>
            </a:r>
            <a:r>
              <a:rPr lang="en-US" sz="2400" dirty="0">
                <a:solidFill>
                  <a:prstClr val="black"/>
                </a:solidFill>
              </a:rPr>
              <a:t>A new velocity analysis method based on ISS parameter estimation</a:t>
            </a:r>
          </a:p>
          <a:p>
            <a:endParaRPr lang="en-US" sz="2400" i="1" dirty="0">
              <a:solidFill>
                <a:srgbClr val="FF0000"/>
              </a:solidFill>
            </a:endParaRPr>
          </a:p>
          <a:p>
            <a:r>
              <a:rPr lang="en-US" sz="2400" b="1" dirty="0">
                <a:solidFill>
                  <a:srgbClr val="FF0000"/>
                </a:solidFill>
              </a:rPr>
              <a:t>5) </a:t>
            </a:r>
            <a:r>
              <a:rPr lang="en-US" sz="2400" dirty="0">
                <a:solidFill>
                  <a:prstClr val="black"/>
                </a:solidFill>
              </a:rPr>
              <a:t>Green’s theorem wave separation for de-ghosting and P</a:t>
            </a:r>
            <a:r>
              <a:rPr lang="en-US" sz="2400" baseline="-25000" dirty="0">
                <a:solidFill>
                  <a:prstClr val="black"/>
                </a:solidFill>
              </a:rPr>
              <a:t>0</a:t>
            </a:r>
            <a:r>
              <a:rPr lang="en-US" sz="2400" dirty="0">
                <a:solidFill>
                  <a:prstClr val="black"/>
                </a:solidFill>
              </a:rPr>
              <a:t> and Ps, for marine and on-shore plays where the acquisition surface is not planar or horizontal</a:t>
            </a:r>
            <a:endParaRPr lang="en-US" sz="2400" i="1" dirty="0">
              <a:solidFill>
                <a:srgbClr val="FF0000"/>
              </a:solidFill>
            </a:endParaRPr>
          </a:p>
          <a:p>
            <a:endParaRPr lang="en-US" sz="2400" dirty="0">
              <a:solidFill>
                <a:prstClr val="black"/>
              </a:solidFill>
            </a:endParaRPr>
          </a:p>
        </p:txBody>
      </p:sp>
      <p:sp>
        <p:nvSpPr>
          <p:cNvPr id="8" name="Rectangle 7"/>
          <p:cNvSpPr/>
          <p:nvPr/>
        </p:nvSpPr>
        <p:spPr>
          <a:xfrm>
            <a:off x="680484" y="5507673"/>
            <a:ext cx="10770781" cy="115894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Tree>
    <p:extLst>
      <p:ext uri="{BB962C8B-B14F-4D97-AF65-F5344CB8AC3E}">
        <p14:creationId xmlns:p14="http://schemas.microsoft.com/office/powerpoint/2010/main" val="29849649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1945" y="1280160"/>
            <a:ext cx="5465985" cy="5120640"/>
          </a:xfrm>
          <a:prstGeom prst="rect">
            <a:avLst/>
          </a:prstGeom>
        </p:spPr>
      </p:pic>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r>
                  <a:rPr lang="en-US" dirty="0" smtClean="0">
                    <a:solidFill>
                      <a:srgbClr val="0000FF"/>
                    </a:solidFill>
                  </a:rPr>
                  <a:t>Predicted up </a:t>
                </a:r>
                <a14:m>
                  <m:oMath xmlns:m="http://schemas.openxmlformats.org/officeDocument/2006/math">
                    <m:sSub>
                      <m:sSubPr>
                        <m:ctrlPr>
                          <a:rPr lang="en-US" altLang="zh-CN" i="1">
                            <a:latin typeface="Cambria Math"/>
                          </a:rPr>
                        </m:ctrlPr>
                      </m:sSubPr>
                      <m:e>
                        <m:r>
                          <a:rPr lang="en-US" altLang="zh-CN" i="1">
                            <a:latin typeface="Cambria Math" charset="0"/>
                          </a:rPr>
                          <m:t>𝑢</m:t>
                        </m:r>
                      </m:e>
                      <m:sub>
                        <m:r>
                          <a:rPr lang="en-US" altLang="zh-CN" b="0" i="1" smtClean="0">
                            <a:latin typeface="Cambria Math" charset="0"/>
                          </a:rPr>
                          <m:t>𝑥</m:t>
                        </m:r>
                      </m:sub>
                    </m:sSub>
                  </m:oMath>
                </a14:m>
                <a:r>
                  <a:rPr lang="en-US" dirty="0" smtClean="0">
                    <a:solidFill>
                      <a:srgbClr val="0000FF"/>
                    </a:solidFill>
                  </a:rPr>
                  <a:t> </a:t>
                </a:r>
                <a:r>
                  <a:rPr lang="en-US" dirty="0" smtClean="0"/>
                  <a:t>from the separation algorithm</a:t>
                </a:r>
                <a:endParaRPr lang="en-US" sz="2800"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4"/>
                <a:stretch>
                  <a:fillRect b="-11465"/>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360A499E-5F53-F344-A8CB-78A73A388B1C}" type="slidenum">
              <a:rPr lang="en-US" smtClean="0">
                <a:solidFill>
                  <a:prstClr val="black">
                    <a:lumMod val="50000"/>
                  </a:prstClr>
                </a:solidFill>
              </a:rPr>
              <a:pPr/>
              <a:t>26</a:t>
            </a:fld>
            <a:endParaRPr lang="en-US" dirty="0">
              <a:solidFill>
                <a:prstClr val="black">
                  <a:lumMod val="50000"/>
                </a:prstClr>
              </a:solidFill>
            </a:endParaRPr>
          </a:p>
        </p:txBody>
      </p:sp>
      <p:sp>
        <p:nvSpPr>
          <p:cNvPr id="30" name="TextBox 16"/>
          <p:cNvSpPr txBox="1"/>
          <p:nvPr/>
        </p:nvSpPr>
        <p:spPr>
          <a:xfrm>
            <a:off x="4703042" y="6124379"/>
            <a:ext cx="278591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rgbClr val="0000FF"/>
                </a:solidFill>
                <a:cs typeface="Arial"/>
              </a:rPr>
              <a:t>receiver at 10</a:t>
            </a:r>
            <a:r>
              <a:rPr lang="en-US" altLang="zh-CN" dirty="0">
                <a:solidFill>
                  <a:srgbClr val="0000FF"/>
                </a:solidFill>
                <a:cs typeface="Arial"/>
              </a:rPr>
              <a:t>0</a:t>
            </a:r>
            <a:r>
              <a:rPr lang="en-US" dirty="0">
                <a:solidFill>
                  <a:srgbClr val="0000FF"/>
                </a:solidFill>
                <a:cs typeface="Arial"/>
              </a:rPr>
              <a:t> m</a:t>
            </a:r>
          </a:p>
        </p:txBody>
      </p:sp>
      <p:sp>
        <p:nvSpPr>
          <p:cNvPr id="32" name="TextBox 31"/>
          <p:cNvSpPr txBox="1"/>
          <p:nvPr/>
        </p:nvSpPr>
        <p:spPr>
          <a:xfrm>
            <a:off x="4074354" y="2166369"/>
            <a:ext cx="961615" cy="338554"/>
          </a:xfrm>
          <a:prstGeom prst="rect">
            <a:avLst/>
          </a:prstGeom>
          <a:solidFill>
            <a:srgbClr val="FCD5B5"/>
          </a:solidFill>
        </p:spPr>
        <p:txBody>
          <a:bodyPr wrap="square" rtlCol="0">
            <a:spAutoFit/>
          </a:bodyPr>
          <a:lstStyle/>
          <a:p>
            <a:pPr algn="ctr"/>
            <a:r>
              <a:rPr lang="en-US" sz="1600" dirty="0">
                <a:solidFill>
                  <a:prstClr val="black"/>
                </a:solidFill>
              </a:rPr>
              <a:t>Primary</a:t>
            </a:r>
          </a:p>
        </p:txBody>
      </p:sp>
      <p:cxnSp>
        <p:nvCxnSpPr>
          <p:cNvPr id="33" name="Straight Arrow Connector 32"/>
          <p:cNvCxnSpPr/>
          <p:nvPr/>
        </p:nvCxnSpPr>
        <p:spPr>
          <a:xfrm>
            <a:off x="5054454" y="2237003"/>
            <a:ext cx="941225" cy="18466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5054454" y="2335184"/>
            <a:ext cx="941225" cy="23888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5054454" y="2421669"/>
            <a:ext cx="858184" cy="37728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1" name="Rectangle 40"/>
          <p:cNvSpPr/>
          <p:nvPr/>
        </p:nvSpPr>
        <p:spPr>
          <a:xfrm>
            <a:off x="8886066" y="1266779"/>
            <a:ext cx="3162982" cy="553998"/>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2000" dirty="0">
                <a:solidFill>
                  <a:prstClr val="black"/>
                </a:solidFill>
              </a:rPr>
              <a:t>(</a:t>
            </a:r>
            <a:r>
              <a:rPr lang="en-US" sz="2000" i="1" dirty="0">
                <a:solidFill>
                  <a:prstClr val="black"/>
                </a:solidFill>
              </a:rPr>
              <a:t>J.</a:t>
            </a:r>
            <a:r>
              <a:rPr lang="zh-CN" altLang="en-US" sz="2000" i="1" dirty="0">
                <a:solidFill>
                  <a:prstClr val="black"/>
                </a:solidFill>
              </a:rPr>
              <a:t> </a:t>
            </a:r>
            <a:r>
              <a:rPr lang="en-US" sz="2000" i="1" dirty="0">
                <a:solidFill>
                  <a:prstClr val="black"/>
                </a:solidFill>
              </a:rPr>
              <a:t>Wu and A. B. </a:t>
            </a:r>
            <a:r>
              <a:rPr lang="en-US" sz="2000" i="1" dirty="0" err="1">
                <a:solidFill>
                  <a:prstClr val="black"/>
                </a:solidFill>
              </a:rPr>
              <a:t>Weglein</a:t>
            </a:r>
            <a:r>
              <a:rPr lang="en-US" sz="2000" i="1" dirty="0">
                <a:solidFill>
                  <a:prstClr val="black"/>
                </a:solidFill>
              </a:rPr>
              <a:t>, 15</a:t>
            </a:r>
            <a:r>
              <a:rPr lang="en-US" sz="2000" dirty="0">
                <a:solidFill>
                  <a:prstClr val="black"/>
                </a:solidFill>
              </a:rPr>
              <a:t>)</a:t>
            </a:r>
            <a:endParaRPr lang="en-US" altLang="zh-CN" sz="2000" dirty="0">
              <a:solidFill>
                <a:prstClr val="black"/>
              </a:solidFill>
            </a:endParaRPr>
          </a:p>
        </p:txBody>
      </p:sp>
    </p:spTree>
    <p:extLst>
      <p:ext uri="{BB962C8B-B14F-4D97-AF65-F5344CB8AC3E}">
        <p14:creationId xmlns:p14="http://schemas.microsoft.com/office/powerpoint/2010/main" val="3512579675"/>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9403" y="548682"/>
            <a:ext cx="9217024" cy="646331"/>
          </a:xfrm>
          <a:prstGeom prst="rect">
            <a:avLst/>
          </a:prstGeom>
          <a:noFill/>
        </p:spPr>
        <p:txBody>
          <a:bodyPr wrap="square" rtlCol="0">
            <a:spAutoFit/>
          </a:bodyPr>
          <a:lstStyle/>
          <a:p>
            <a:r>
              <a:rPr lang="en-US" sz="3600" dirty="0" smtClean="0">
                <a:solidFill>
                  <a:prstClr val="black"/>
                </a:solidFill>
              </a:rPr>
              <a:t>M-OSRP Projects (2016)</a:t>
            </a:r>
            <a:endParaRPr lang="en-US" sz="3600" dirty="0">
              <a:solidFill>
                <a:prstClr val="black"/>
              </a:solidFill>
            </a:endParaRPr>
          </a:p>
        </p:txBody>
      </p:sp>
      <p:sp>
        <p:nvSpPr>
          <p:cNvPr id="4" name="TextBox 3"/>
          <p:cNvSpPr txBox="1"/>
          <p:nvPr/>
        </p:nvSpPr>
        <p:spPr>
          <a:xfrm>
            <a:off x="719403" y="1698194"/>
            <a:ext cx="10081120" cy="4832092"/>
          </a:xfrm>
          <a:prstGeom prst="rect">
            <a:avLst/>
          </a:prstGeom>
          <a:noFill/>
        </p:spPr>
        <p:txBody>
          <a:bodyPr wrap="square" rtlCol="0">
            <a:spAutoFit/>
          </a:bodyPr>
          <a:lstStyle/>
          <a:p>
            <a:pPr marL="285750" indent="-285750">
              <a:buFont typeface="Arial" charset="0"/>
              <a:buChar char="•"/>
            </a:pPr>
            <a:r>
              <a:rPr lang="en-US" sz="2200" dirty="0" smtClean="0">
                <a:solidFill>
                  <a:prstClr val="black"/>
                </a:solidFill>
              </a:rPr>
              <a:t>Offshore </a:t>
            </a:r>
            <a:r>
              <a:rPr lang="en-US" sz="2200" dirty="0">
                <a:solidFill>
                  <a:prstClr val="black"/>
                </a:solidFill>
              </a:rPr>
              <a:t>and on-shore preprocessing for reference wave removal (including ground roll) and deghosting for arbitrary non-horizontal measurement </a:t>
            </a:r>
            <a:r>
              <a:rPr lang="en-US" sz="2200" dirty="0" smtClean="0">
                <a:solidFill>
                  <a:prstClr val="black"/>
                </a:solidFill>
              </a:rPr>
              <a:t>surface</a:t>
            </a:r>
          </a:p>
          <a:p>
            <a:pPr marL="285750" indent="-285750">
              <a:buFont typeface="Arial" charset="0"/>
              <a:buChar char="•"/>
            </a:pPr>
            <a:endParaRPr lang="en-US" sz="2200" dirty="0" smtClean="0">
              <a:solidFill>
                <a:prstClr val="black"/>
              </a:solidFill>
            </a:endParaRPr>
          </a:p>
          <a:p>
            <a:pPr marL="285750" indent="-285750">
              <a:buFont typeface="Arial" charset="0"/>
              <a:buChar char="•"/>
            </a:pPr>
            <a:r>
              <a:rPr lang="en-US" sz="2200" dirty="0" smtClean="0">
                <a:solidFill>
                  <a:prstClr val="black"/>
                </a:solidFill>
              </a:rPr>
              <a:t>Multi-D </a:t>
            </a:r>
            <a:r>
              <a:rPr lang="en-US" sz="2200" dirty="0">
                <a:solidFill>
                  <a:prstClr val="black"/>
                </a:solidFill>
              </a:rPr>
              <a:t>internal multiple </a:t>
            </a:r>
            <a:r>
              <a:rPr lang="en-US" sz="2200" dirty="0" smtClean="0">
                <a:solidFill>
                  <a:prstClr val="black"/>
                </a:solidFill>
              </a:rPr>
              <a:t>elimination </a:t>
            </a:r>
            <a:r>
              <a:rPr lang="en-US" sz="2200" dirty="0">
                <a:solidFill>
                  <a:prstClr val="black"/>
                </a:solidFill>
              </a:rPr>
              <a:t>for interfering target primaries and internal </a:t>
            </a:r>
            <a:r>
              <a:rPr lang="en-US" sz="2200" dirty="0" smtClean="0">
                <a:solidFill>
                  <a:prstClr val="black"/>
                </a:solidFill>
              </a:rPr>
              <a:t>multiples</a:t>
            </a:r>
          </a:p>
          <a:p>
            <a:pPr marL="285750" indent="-285750">
              <a:buFont typeface="Arial" charset="0"/>
              <a:buChar char="•"/>
            </a:pPr>
            <a:endParaRPr lang="en-US" sz="2200" dirty="0" smtClean="0">
              <a:solidFill>
                <a:prstClr val="black"/>
              </a:solidFill>
            </a:endParaRPr>
          </a:p>
          <a:p>
            <a:pPr marL="285750" indent="-285750">
              <a:buFont typeface="Arial" charset="0"/>
              <a:buChar char="•"/>
            </a:pPr>
            <a:r>
              <a:rPr lang="en-US" sz="2200" dirty="0" smtClean="0">
                <a:solidFill>
                  <a:prstClr val="black"/>
                </a:solidFill>
              </a:rPr>
              <a:t>The </a:t>
            </a:r>
            <a:r>
              <a:rPr lang="en-US" sz="2200" dirty="0">
                <a:solidFill>
                  <a:prstClr val="black"/>
                </a:solidFill>
              </a:rPr>
              <a:t>first migration method that's equally effective at all frequencies at the target and reservoir - with a velocity </a:t>
            </a:r>
            <a:r>
              <a:rPr lang="en-US" sz="2200" dirty="0" smtClean="0">
                <a:solidFill>
                  <a:prstClr val="black"/>
                </a:solidFill>
              </a:rPr>
              <a:t>model</a:t>
            </a:r>
          </a:p>
          <a:p>
            <a:pPr marL="285750" indent="-285750">
              <a:buFont typeface="Arial" charset="0"/>
              <a:buChar char="•"/>
            </a:pPr>
            <a:endParaRPr lang="en-US" sz="2200" dirty="0" smtClean="0">
              <a:solidFill>
                <a:prstClr val="black"/>
              </a:solidFill>
            </a:endParaRPr>
          </a:p>
          <a:p>
            <a:pPr marL="285750" indent="-285750">
              <a:buFont typeface="Arial" charset="0"/>
              <a:buChar char="•"/>
            </a:pPr>
            <a:r>
              <a:rPr lang="en-US" sz="2200" dirty="0" smtClean="0">
                <a:solidFill>
                  <a:prstClr val="black"/>
                </a:solidFill>
              </a:rPr>
              <a:t>Inverse </a:t>
            </a:r>
            <a:r>
              <a:rPr lang="en-US" sz="2200" dirty="0">
                <a:solidFill>
                  <a:prstClr val="black"/>
                </a:solidFill>
              </a:rPr>
              <a:t>scattering series depth imaging without a velocity model complex synthetic and field data - a game </a:t>
            </a:r>
            <a:r>
              <a:rPr lang="en-US" sz="2200" dirty="0" smtClean="0">
                <a:solidFill>
                  <a:prstClr val="black"/>
                </a:solidFill>
              </a:rPr>
              <a:t>changing </a:t>
            </a:r>
            <a:r>
              <a:rPr lang="en-US" sz="2200" dirty="0">
                <a:solidFill>
                  <a:prstClr val="black"/>
                </a:solidFill>
              </a:rPr>
              <a:t>imaging </a:t>
            </a:r>
            <a:r>
              <a:rPr lang="en-US" sz="2200" dirty="0" smtClean="0">
                <a:solidFill>
                  <a:prstClr val="black"/>
                </a:solidFill>
              </a:rPr>
              <a:t>capability</a:t>
            </a:r>
          </a:p>
          <a:p>
            <a:pPr marL="285750" indent="-285750">
              <a:buFont typeface="Arial" charset="0"/>
              <a:buChar char="•"/>
            </a:pPr>
            <a:endParaRPr lang="en-US" sz="2200" dirty="0" smtClean="0">
              <a:solidFill>
                <a:prstClr val="black"/>
              </a:solidFill>
            </a:endParaRPr>
          </a:p>
          <a:p>
            <a:pPr marL="285750" indent="-285750">
              <a:buFont typeface="Arial" charset="0"/>
              <a:buChar char="•"/>
            </a:pPr>
            <a:r>
              <a:rPr lang="en-US" sz="2200" dirty="0" smtClean="0">
                <a:solidFill>
                  <a:prstClr val="black"/>
                </a:solidFill>
              </a:rPr>
              <a:t>Inverse </a:t>
            </a:r>
            <a:r>
              <a:rPr lang="en-US" sz="2200" dirty="0">
                <a:solidFill>
                  <a:prstClr val="black"/>
                </a:solidFill>
              </a:rPr>
              <a:t>scattering series parameter estimation for target identification and velocity analysis - comparison with (current) iterative linear inversion (FWI)</a:t>
            </a:r>
          </a:p>
        </p:txBody>
      </p:sp>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260</a:t>
            </a:fld>
            <a:endParaRPr lang="en-US">
              <a:solidFill>
                <a:prstClr val="black"/>
              </a:solidFill>
            </a:endParaRPr>
          </a:p>
        </p:txBody>
      </p:sp>
    </p:spTree>
    <p:extLst>
      <p:ext uri="{BB962C8B-B14F-4D97-AF65-F5344CB8AC3E}">
        <p14:creationId xmlns:p14="http://schemas.microsoft.com/office/powerpoint/2010/main" val="3077731718"/>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pPr>
              <a:lnSpc>
                <a:spcPct val="120000"/>
              </a:lnSpc>
            </a:pPr>
            <a:r>
              <a:rPr lang="en-US" dirty="0"/>
              <a:t>ISS free surface and internal multiple removal had a game-changing impact on multiple elimination</a:t>
            </a:r>
            <a:r>
              <a:rPr lang="en-US" dirty="0" smtClean="0"/>
              <a:t>.</a:t>
            </a:r>
          </a:p>
          <a:p>
            <a:pPr>
              <a:lnSpc>
                <a:spcPct val="120000"/>
              </a:lnSpc>
            </a:pPr>
            <a:endParaRPr lang="en-US" dirty="0"/>
          </a:p>
          <a:p>
            <a:pPr>
              <a:lnSpc>
                <a:spcPct val="120000"/>
              </a:lnSpc>
            </a:pPr>
            <a:r>
              <a:rPr lang="en-US" dirty="0"/>
              <a:t>ISS direct depth imaging without a velocity model will have a game-changing impact on structural imaging and amplitude analysis.</a:t>
            </a:r>
          </a:p>
        </p:txBody>
      </p:sp>
      <p:sp>
        <p:nvSpPr>
          <p:cNvPr id="5" name="Slide Number Placeholder 4"/>
          <p:cNvSpPr>
            <a:spLocks noGrp="1"/>
          </p:cNvSpPr>
          <p:nvPr>
            <p:ph type="sldNum" sz="quarter" idx="12"/>
          </p:nvPr>
        </p:nvSpPr>
        <p:spPr/>
        <p:txBody>
          <a:bodyPr/>
          <a:lstStyle/>
          <a:p>
            <a:fld id="{0F7FF217-659E-FB41-8574-CC8F697A85F1}" type="slidenum">
              <a:rPr lang="en-US" smtClean="0"/>
              <a:t>261</a:t>
            </a:fld>
            <a:endParaRPr lang="en-US"/>
          </a:p>
        </p:txBody>
      </p:sp>
    </p:spTree>
    <p:extLst>
      <p:ext uri="{BB962C8B-B14F-4D97-AF65-F5344CB8AC3E}">
        <p14:creationId xmlns:p14="http://schemas.microsoft.com/office/powerpoint/2010/main" val="3137436710"/>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Links</a:t>
            </a:r>
            <a:endParaRPr lang="en-US" dirty="0"/>
          </a:p>
        </p:txBody>
      </p:sp>
      <p:sp>
        <p:nvSpPr>
          <p:cNvPr id="3" name="Content Placeholder 2"/>
          <p:cNvSpPr>
            <a:spLocks noGrp="1"/>
          </p:cNvSpPr>
          <p:nvPr>
            <p:ph idx="1"/>
          </p:nvPr>
        </p:nvSpPr>
        <p:spPr/>
        <p:txBody>
          <a:bodyPr>
            <a:noAutofit/>
          </a:bodyPr>
          <a:lstStyle/>
          <a:p>
            <a:pPr marL="514350" indent="-514350">
              <a:buFont typeface="+mj-lt"/>
              <a:buAutoNum type="arabicPeriod"/>
            </a:pPr>
            <a:r>
              <a:rPr lang="en-US" sz="2000" dirty="0"/>
              <a:t>Executive Summary Video: The M-OSRP delivered added value and documented E&amp;P impact, March 9, 2015 (</a:t>
            </a:r>
            <a:r>
              <a:rPr lang="en-US" sz="2000" dirty="0">
                <a:solidFill>
                  <a:srgbClr val="0000CC"/>
                </a:solidFill>
                <a:hlinkClick r:id="rId2"/>
              </a:rPr>
              <a:t>http://mosrp.uh.edu/news/mar-9-exec-summary-video</a:t>
            </a:r>
            <a:r>
              <a:rPr lang="en-US" sz="2000" dirty="0" smtClean="0"/>
              <a:t>)</a:t>
            </a:r>
          </a:p>
          <a:p>
            <a:pPr marL="514350" indent="-514350">
              <a:buFont typeface="+mj-lt"/>
              <a:buAutoNum type="arabicPeriod"/>
            </a:pPr>
            <a:r>
              <a:rPr lang="en-US" sz="2000" dirty="0"/>
              <a:t>Key–note address , Abu Dhabi, March 31st , 2015 presented at the SEG FWI, Workshop Filling the gaps in Abu-Dhabi (</a:t>
            </a:r>
            <a:r>
              <a:rPr lang="en-US" sz="2000" dirty="0">
                <a:hlinkClick r:id="rId3"/>
              </a:rPr>
              <a:t>http://mosrp.uh.edu/news/mar-30-apr-1-fwi-workshop-abu-dhabi</a:t>
            </a:r>
            <a:r>
              <a:rPr lang="en-US" sz="2000" dirty="0" smtClean="0"/>
              <a:t>)</a:t>
            </a:r>
          </a:p>
          <a:p>
            <a:pPr marL="514350" indent="-514350">
              <a:buFont typeface="+mj-lt"/>
              <a:buAutoNum type="arabicPeriod"/>
            </a:pPr>
            <a:r>
              <a:rPr lang="en-US" sz="2000" dirty="0"/>
              <a:t>M-OSRP Annual Meeting 2016 (</a:t>
            </a:r>
            <a:r>
              <a:rPr lang="en-US" sz="2000" dirty="0">
                <a:solidFill>
                  <a:srgbClr val="0000CC"/>
                </a:solidFill>
                <a:hlinkClick r:id="rId4"/>
              </a:rPr>
              <a:t>http://mosrp.uh.edu/events/annual-meetings/meeting-16</a:t>
            </a:r>
            <a:r>
              <a:rPr lang="en-US" sz="2000" dirty="0" smtClean="0"/>
              <a:t>)</a:t>
            </a:r>
          </a:p>
          <a:p>
            <a:pPr marL="514350" indent="-514350">
              <a:buFont typeface="+mj-lt"/>
              <a:buAutoNum type="arabicPeriod"/>
            </a:pPr>
            <a:r>
              <a:rPr lang="en-US" sz="2000" dirty="0"/>
              <a:t>M-OSRP Annual Meeting 2016 </a:t>
            </a:r>
            <a:r>
              <a:rPr lang="en-US" sz="2000" dirty="0" smtClean="0"/>
              <a:t>Summary (</a:t>
            </a:r>
            <a:r>
              <a:rPr lang="en-US" sz="2000" dirty="0">
                <a:solidFill>
                  <a:srgbClr val="0000CC"/>
                </a:solidFill>
                <a:hlinkClick r:id="rId5"/>
              </a:rPr>
              <a:t>https://www.youtube.com/watch?list=PLZKMHtPiTDJb8W3_M-3gDN9F9MnGvKVzR&amp;v=rwMv1y_GYs8</a:t>
            </a:r>
            <a:r>
              <a:rPr lang="en-US" sz="2000" dirty="0" smtClean="0"/>
              <a:t>)</a:t>
            </a:r>
            <a:endParaRPr lang="en-US" sz="2000" dirty="0"/>
          </a:p>
          <a:p>
            <a:pPr marL="514350" indent="-514350">
              <a:buFont typeface="+mj-lt"/>
              <a:buAutoNum type="arabicPeriod"/>
            </a:pPr>
            <a:r>
              <a:rPr lang="en-US" sz="2000" dirty="0"/>
              <a:t>The first migration method for a heterogeneous medium that is equally effective at all frequencies (</a:t>
            </a:r>
            <a:r>
              <a:rPr lang="en-US" sz="2000" dirty="0">
                <a:hlinkClick r:id="rId6"/>
              </a:rPr>
              <a:t>http://mosrp.uh.edu/news/a-first-migration-method-that-is-equally-effective-at-all-frequencies-arthur-weglein-dec-2015</a:t>
            </a:r>
            <a:r>
              <a:rPr lang="en-US" sz="2000" dirty="0"/>
              <a:t>)</a:t>
            </a:r>
          </a:p>
          <a:p>
            <a:pPr marL="514350" indent="-514350">
              <a:buFont typeface="+mj-lt"/>
              <a:buAutoNum type="arabicPeriod"/>
            </a:pPr>
            <a:r>
              <a:rPr lang="en-US" sz="2000" dirty="0"/>
              <a:t>M-OSRP Invited Presentation at Petrobras Workshop on Game Changing Seismic Technology - Aug. 2016 (</a:t>
            </a:r>
            <a:r>
              <a:rPr lang="en-US" sz="2000" dirty="0">
                <a:hlinkClick r:id="rId7"/>
              </a:rPr>
              <a:t>http://mosrp.uh.edu/news/invited-presentation-petrobras-workshop-aug-2016</a:t>
            </a:r>
            <a:r>
              <a:rPr lang="en-US" sz="2000" dirty="0" smtClean="0"/>
              <a:t>)</a:t>
            </a:r>
            <a:endParaRPr lang="en-US" sz="2000" dirty="0"/>
          </a:p>
        </p:txBody>
      </p:sp>
      <p:sp>
        <p:nvSpPr>
          <p:cNvPr id="4" name="Slide Number Placeholder 3"/>
          <p:cNvSpPr>
            <a:spLocks noGrp="1"/>
          </p:cNvSpPr>
          <p:nvPr>
            <p:ph type="sldNum" sz="quarter" idx="12"/>
          </p:nvPr>
        </p:nvSpPr>
        <p:spPr/>
        <p:txBody>
          <a:bodyPr/>
          <a:lstStyle/>
          <a:p>
            <a:fld id="{0F7FF217-659E-FB41-8574-CC8F697A85F1}" type="slidenum">
              <a:rPr lang="en-US" smtClean="0"/>
              <a:pPr/>
              <a:t>262</a:t>
            </a:fld>
            <a:endParaRPr lang="en-US" dirty="0"/>
          </a:p>
        </p:txBody>
      </p:sp>
    </p:spTree>
    <p:extLst>
      <p:ext uri="{BB962C8B-B14F-4D97-AF65-F5344CB8AC3E}">
        <p14:creationId xmlns:p14="http://schemas.microsoft.com/office/powerpoint/2010/main" val="19787033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400" cap="none" dirty="0" smtClean="0"/>
              <a:t>Reduce requirement of traction</a:t>
            </a:r>
            <a:endParaRPr lang="en-US" sz="4400" cap="none" dirty="0"/>
          </a:p>
        </p:txBody>
      </p:sp>
      <p:sp>
        <p:nvSpPr>
          <p:cNvPr id="4" name="Text Placeholder 3"/>
          <p:cNvSpPr>
            <a:spLocks noGrp="1"/>
          </p:cNvSpPr>
          <p:nvPr>
            <p:ph type="body" idx="1"/>
          </p:nvPr>
        </p:nvSpPr>
        <p:spPr/>
        <p:txBody>
          <a:bodyPr/>
          <a:lstStyle/>
          <a:p>
            <a:endParaRPr lang="en-US"/>
          </a:p>
        </p:txBody>
      </p:sp>
      <p:sp>
        <p:nvSpPr>
          <p:cNvPr id="2" name="Slide Number Placeholder 1"/>
          <p:cNvSpPr>
            <a:spLocks noGrp="1"/>
          </p:cNvSpPr>
          <p:nvPr>
            <p:ph type="sldNum" sz="quarter" idx="12"/>
          </p:nvPr>
        </p:nvSpPr>
        <p:spPr/>
        <p:txBody>
          <a:bodyPr/>
          <a:lstStyle/>
          <a:p>
            <a:fld id="{CFE4BAC9-6D41-4691-9299-18EF07EF0177}" type="slidenum">
              <a:rPr lang="en-US" smtClean="0">
                <a:solidFill>
                  <a:prstClr val="black">
                    <a:lumMod val="50000"/>
                  </a:prstClr>
                </a:solidFill>
              </a:rPr>
              <a:pPr/>
              <a:t>27</a:t>
            </a:fld>
            <a:endParaRPr lang="en-US">
              <a:solidFill>
                <a:prstClr val="black">
                  <a:lumMod val="50000"/>
                </a:prstClr>
              </a:solidFill>
            </a:endParaRPr>
          </a:p>
        </p:txBody>
      </p:sp>
    </p:spTree>
    <p:extLst>
      <p:ext uri="{BB962C8B-B14F-4D97-AF65-F5344CB8AC3E}">
        <p14:creationId xmlns:p14="http://schemas.microsoft.com/office/powerpoint/2010/main" val="40120976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2D onshore experiment</a:t>
            </a:r>
            <a:endParaRPr lang="en-US" dirty="0">
              <a:solidFill>
                <a:srgbClr val="0432FF"/>
              </a:solidFill>
            </a:endParaRPr>
          </a:p>
        </p:txBody>
      </p:sp>
      <p:sp>
        <p:nvSpPr>
          <p:cNvPr id="5" name="Slide Number Placeholder 4"/>
          <p:cNvSpPr>
            <a:spLocks noGrp="1"/>
          </p:cNvSpPr>
          <p:nvPr>
            <p:ph type="sldNum" sz="quarter" idx="12"/>
          </p:nvPr>
        </p:nvSpPr>
        <p:spPr/>
        <p:txBody>
          <a:bodyPr/>
          <a:lstStyle/>
          <a:p>
            <a:fld id="{360A499E-5F53-F344-A8CB-78A73A388B1C}" type="slidenum">
              <a:rPr lang="en-US" smtClean="0">
                <a:solidFill>
                  <a:prstClr val="black">
                    <a:lumMod val="50000"/>
                  </a:prstClr>
                </a:solidFill>
              </a:rPr>
              <a:pPr/>
              <a:t>28</a:t>
            </a:fld>
            <a:endParaRPr lang="en-US" dirty="0">
              <a:solidFill>
                <a:prstClr val="black">
                  <a:lumMod val="50000"/>
                </a:prstClr>
              </a:solidFill>
            </a:endParaRPr>
          </a:p>
        </p:txBody>
      </p:sp>
      <p:grpSp>
        <p:nvGrpSpPr>
          <p:cNvPr id="3" name="Group 2"/>
          <p:cNvGrpSpPr/>
          <p:nvPr/>
        </p:nvGrpSpPr>
        <p:grpSpPr>
          <a:xfrm>
            <a:off x="2727959" y="2468880"/>
            <a:ext cx="7680952" cy="3578759"/>
            <a:chOff x="2727959" y="2245905"/>
            <a:chExt cx="7680952" cy="3578759"/>
          </a:xfrm>
        </p:grpSpPr>
        <p:sp>
          <p:nvSpPr>
            <p:cNvPr id="23" name="Rectangle 22"/>
            <p:cNvSpPr/>
            <p:nvPr/>
          </p:nvSpPr>
          <p:spPr>
            <a:xfrm>
              <a:off x="2727959" y="2245905"/>
              <a:ext cx="6400800" cy="840644"/>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prstClr val="white"/>
                </a:solidFill>
              </a:endParaRPr>
            </a:p>
          </p:txBody>
        </p:sp>
        <p:sp>
          <p:nvSpPr>
            <p:cNvPr id="45" name="Rectangle 44"/>
            <p:cNvSpPr/>
            <p:nvPr/>
          </p:nvSpPr>
          <p:spPr>
            <a:xfrm>
              <a:off x="2727960" y="3083696"/>
              <a:ext cx="6400800" cy="274096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0" name="Flowchart: Document 46"/>
            <p:cNvSpPr/>
            <p:nvPr/>
          </p:nvSpPr>
          <p:spPr>
            <a:xfrm flipV="1">
              <a:off x="2727961" y="4371596"/>
              <a:ext cx="6400799" cy="1453068"/>
            </a:xfrm>
            <a:prstGeom prst="flowChartDocumen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3" name="TextBox 5"/>
            <p:cNvSpPr txBox="1"/>
            <p:nvPr/>
          </p:nvSpPr>
          <p:spPr>
            <a:xfrm>
              <a:off x="7340600" y="2399304"/>
              <a:ext cx="194310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prstClr val="black"/>
                  </a:solidFill>
                  <a:cs typeface="Arial"/>
                </a:rPr>
                <a:t> Air</a:t>
              </a:r>
            </a:p>
          </p:txBody>
        </p:sp>
        <p:sp>
          <p:nvSpPr>
            <p:cNvPr id="64" name="Rectangle 63"/>
            <p:cNvSpPr/>
            <p:nvPr/>
          </p:nvSpPr>
          <p:spPr>
            <a:xfrm>
              <a:off x="7887259" y="4376865"/>
              <a:ext cx="849783" cy="461665"/>
            </a:xfrm>
            <a:prstGeom prst="rect">
              <a:avLst/>
            </a:prstGeom>
            <a:noFill/>
          </p:spPr>
          <p:txBody>
            <a:bodyPr wrap="none">
              <a:spAutoFit/>
            </a:bodyPr>
            <a:lstStyle/>
            <a:p>
              <a:pPr algn="ctr"/>
              <a:r>
                <a:rPr lang="en-US" sz="2400" dirty="0">
                  <a:solidFill>
                    <a:prstClr val="black"/>
                  </a:solidFill>
                  <a:cs typeface="Arial"/>
                </a:rPr>
                <a:t>Earth</a:t>
              </a:r>
            </a:p>
          </p:txBody>
        </p:sp>
        <mc:AlternateContent xmlns:mc="http://schemas.openxmlformats.org/markup-compatibility/2006" xmlns:a14="http://schemas.microsoft.com/office/drawing/2010/main">
          <mc:Choice Requires="a14">
            <p:sp>
              <p:nvSpPr>
                <p:cNvPr id="4" name="TextBox 3"/>
                <p:cNvSpPr txBox="1"/>
                <p:nvPr/>
              </p:nvSpPr>
              <p:spPr>
                <a:xfrm>
                  <a:off x="4503523" y="2470748"/>
                  <a:ext cx="116698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a:solidFill>
                                  <a:prstClr val="black"/>
                                </a:solidFill>
                                <a:latin typeface="Cambria Math"/>
                              </a:rPr>
                            </m:ctrlPr>
                          </m:sSubPr>
                          <m:e>
                            <m:r>
                              <a:rPr lang="en-US" sz="2400" i="1">
                                <a:solidFill>
                                  <a:prstClr val="black"/>
                                </a:solidFill>
                                <a:latin typeface="Cambria Math" charset="0"/>
                              </a:rPr>
                              <m:t>(</m:t>
                            </m:r>
                            <m:r>
                              <a:rPr lang="en-US" sz="2400" i="1">
                                <a:solidFill>
                                  <a:prstClr val="black"/>
                                </a:solidFill>
                                <a:latin typeface="Cambria Math" charset="0"/>
                              </a:rPr>
                              <m:t>𝐹</m:t>
                            </m:r>
                          </m:e>
                          <m:sub>
                            <m:r>
                              <a:rPr lang="en-US" sz="2400" i="1">
                                <a:solidFill>
                                  <a:prstClr val="black"/>
                                </a:solidFill>
                                <a:latin typeface="Cambria Math" charset="0"/>
                              </a:rPr>
                              <m:t>𝑥</m:t>
                            </m:r>
                          </m:sub>
                        </m:sSub>
                        <m:r>
                          <a:rPr lang="en-US" sz="2400" i="1">
                            <a:solidFill>
                              <a:prstClr val="black"/>
                            </a:solidFill>
                            <a:latin typeface="Cambria Math" charset="0"/>
                          </a:rPr>
                          <m:t>,</m:t>
                        </m:r>
                        <m:sSub>
                          <m:sSubPr>
                            <m:ctrlPr>
                              <a:rPr lang="en-US" sz="2400" i="1">
                                <a:solidFill>
                                  <a:prstClr val="black"/>
                                </a:solidFill>
                                <a:latin typeface="Cambria Math"/>
                              </a:rPr>
                            </m:ctrlPr>
                          </m:sSubPr>
                          <m:e>
                            <m:r>
                              <a:rPr lang="en-US" sz="2400" i="1">
                                <a:solidFill>
                                  <a:prstClr val="black"/>
                                </a:solidFill>
                                <a:latin typeface="Cambria Math" charset="0"/>
                              </a:rPr>
                              <m:t>𝐹</m:t>
                            </m:r>
                          </m:e>
                          <m:sub>
                            <m:r>
                              <a:rPr lang="en-US" sz="2400" i="1">
                                <a:solidFill>
                                  <a:prstClr val="black"/>
                                </a:solidFill>
                                <a:latin typeface="Cambria Math" charset="0"/>
                              </a:rPr>
                              <m:t>𝑧</m:t>
                            </m:r>
                          </m:sub>
                        </m:sSub>
                        <m:r>
                          <a:rPr lang="en-US" sz="2400" i="1">
                            <a:solidFill>
                              <a:prstClr val="black"/>
                            </a:solidFill>
                            <a:latin typeface="Cambria Math" charset="0"/>
                          </a:rPr>
                          <m:t>)</m:t>
                        </m:r>
                      </m:oMath>
                    </m:oMathPara>
                  </a14:m>
                  <a:endParaRPr lang="en-US" sz="2400" dirty="0">
                    <a:solidFill>
                      <a:prstClr val="black"/>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4503523" y="2470748"/>
                  <a:ext cx="1166986" cy="461665"/>
                </a:xfrm>
                <a:prstGeom prst="rect">
                  <a:avLst/>
                </a:prstGeom>
                <a:blipFill rotWithShape="0">
                  <a:blip r:embed="rId3"/>
                  <a:stretch>
                    <a:fillRect l="-1571" r="-1571" b="-17105"/>
                  </a:stretch>
                </a:blipFill>
              </p:spPr>
              <p:txBody>
                <a:bodyPr/>
                <a:lstStyle/>
                <a:p>
                  <a:r>
                    <a:rPr lang="en-US">
                      <a:noFill/>
                    </a:rPr>
                    <a:t> </a:t>
                  </a:r>
                </a:p>
              </p:txBody>
            </p:sp>
          </mc:Fallback>
        </mc:AlternateContent>
        <p:sp>
          <p:nvSpPr>
            <p:cNvPr id="27" name="TextBox 16"/>
            <p:cNvSpPr txBox="1"/>
            <p:nvPr/>
          </p:nvSpPr>
          <p:spPr>
            <a:xfrm>
              <a:off x="8633846" y="2813908"/>
              <a:ext cx="1775065"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solidFill>
                    <a:prstClr val="black"/>
                  </a:solidFill>
                  <a:cs typeface="Arial"/>
                </a:rPr>
                <a:t>A/E boundary</a:t>
              </a:r>
            </a:p>
          </p:txBody>
        </p:sp>
        <p:cxnSp>
          <p:nvCxnSpPr>
            <p:cNvPr id="25" name="Straight Connector 24"/>
            <p:cNvCxnSpPr/>
            <p:nvPr/>
          </p:nvCxnSpPr>
          <p:spPr>
            <a:xfrm>
              <a:off x="2727960" y="3143417"/>
              <a:ext cx="6400800" cy="0"/>
            </a:xfrm>
            <a:prstGeom prst="line">
              <a:avLst/>
            </a:prstGeom>
            <a:ln w="38100">
              <a:solidFill>
                <a:srgbClr val="0432FF"/>
              </a:solidFill>
              <a:prstDash val="lgDash"/>
            </a:ln>
            <a:effectLst/>
          </p:spPr>
          <p:style>
            <a:lnRef idx="2">
              <a:schemeClr val="accent1"/>
            </a:lnRef>
            <a:fillRef idx="0">
              <a:schemeClr val="accent1"/>
            </a:fillRef>
            <a:effectRef idx="1">
              <a:schemeClr val="accent1"/>
            </a:effectRef>
            <a:fontRef idx="minor">
              <a:schemeClr val="tx1"/>
            </a:fontRef>
          </p:style>
        </p:cxnSp>
        <p:grpSp>
          <p:nvGrpSpPr>
            <p:cNvPr id="28" name="Group 27"/>
            <p:cNvGrpSpPr/>
            <p:nvPr/>
          </p:nvGrpSpPr>
          <p:grpSpPr>
            <a:xfrm>
              <a:off x="4458366" y="2904217"/>
              <a:ext cx="3166506" cy="255591"/>
              <a:chOff x="2934366" y="2330037"/>
              <a:chExt cx="3166506" cy="309265"/>
            </a:xfrm>
            <a:solidFill>
              <a:srgbClr val="00B050"/>
            </a:solidFill>
          </p:grpSpPr>
          <p:grpSp>
            <p:nvGrpSpPr>
              <p:cNvPr id="29" name="Group 28"/>
              <p:cNvGrpSpPr/>
              <p:nvPr/>
            </p:nvGrpSpPr>
            <p:grpSpPr>
              <a:xfrm>
                <a:off x="2934366" y="2334502"/>
                <a:ext cx="3166506" cy="304800"/>
                <a:chOff x="3010566" y="2743200"/>
                <a:chExt cx="3166506" cy="304800"/>
              </a:xfrm>
              <a:grpFill/>
            </p:grpSpPr>
            <p:sp>
              <p:nvSpPr>
                <p:cNvPr id="31" name="Flowchart: Merge 54"/>
                <p:cNvSpPr/>
                <p:nvPr/>
              </p:nvSpPr>
              <p:spPr>
                <a:xfrm>
                  <a:off x="3010566" y="2743200"/>
                  <a:ext cx="266700" cy="304800"/>
                </a:xfrm>
                <a:prstGeom prst="flowChartMerg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sp>
              <p:nvSpPr>
                <p:cNvPr id="32" name="Flowchart: Merge 55"/>
                <p:cNvSpPr/>
                <p:nvPr/>
              </p:nvSpPr>
              <p:spPr>
                <a:xfrm>
                  <a:off x="3505866" y="2743200"/>
                  <a:ext cx="266700" cy="304800"/>
                </a:xfrm>
                <a:prstGeom prst="flowChartMerg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sp>
              <p:nvSpPr>
                <p:cNvPr id="33" name="Flowchart: Merge 56"/>
                <p:cNvSpPr/>
                <p:nvPr/>
              </p:nvSpPr>
              <p:spPr>
                <a:xfrm>
                  <a:off x="4001166" y="2743200"/>
                  <a:ext cx="266700" cy="304800"/>
                </a:xfrm>
                <a:prstGeom prst="flowChartMerg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sp>
              <p:nvSpPr>
                <p:cNvPr id="34" name="Flowchart: Merge 58"/>
                <p:cNvSpPr/>
                <p:nvPr/>
              </p:nvSpPr>
              <p:spPr>
                <a:xfrm>
                  <a:off x="4919772" y="2743200"/>
                  <a:ext cx="266700" cy="304800"/>
                </a:xfrm>
                <a:prstGeom prst="flowChartMerg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sp>
              <p:nvSpPr>
                <p:cNvPr id="35" name="Flowchart: Merge 59"/>
                <p:cNvSpPr/>
                <p:nvPr/>
              </p:nvSpPr>
              <p:spPr>
                <a:xfrm>
                  <a:off x="5415072" y="2743200"/>
                  <a:ext cx="266700" cy="304800"/>
                </a:xfrm>
                <a:prstGeom prst="flowChartMerg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sp>
              <p:nvSpPr>
                <p:cNvPr id="36" name="Flowchart: Merge 60"/>
                <p:cNvSpPr/>
                <p:nvPr/>
              </p:nvSpPr>
              <p:spPr>
                <a:xfrm>
                  <a:off x="5910372" y="2743200"/>
                  <a:ext cx="266700" cy="304800"/>
                </a:xfrm>
                <a:prstGeom prst="flowChartMerg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grpSp>
          <p:sp>
            <p:nvSpPr>
              <p:cNvPr id="30" name="Flowchart: Merge 56"/>
              <p:cNvSpPr/>
              <p:nvPr/>
            </p:nvSpPr>
            <p:spPr>
              <a:xfrm>
                <a:off x="4392909" y="2330037"/>
                <a:ext cx="266700" cy="304800"/>
              </a:xfrm>
              <a:prstGeom prst="flowChartMerg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grpSp>
        <mc:AlternateContent xmlns:mc="http://schemas.openxmlformats.org/markup-compatibility/2006" xmlns:a14="http://schemas.microsoft.com/office/drawing/2010/main">
          <mc:Choice Requires="a14">
            <p:sp>
              <p:nvSpPr>
                <p:cNvPr id="37" name="TextBox 36"/>
                <p:cNvSpPr txBox="1"/>
                <p:nvPr/>
              </p:nvSpPr>
              <p:spPr>
                <a:xfrm>
                  <a:off x="7491523" y="3225597"/>
                  <a:ext cx="126470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a:solidFill>
                                  <a:prstClr val="black"/>
                                </a:solidFill>
                                <a:latin typeface="Cambria Math"/>
                              </a:rPr>
                            </m:ctrlPr>
                          </m:sSubPr>
                          <m:e>
                            <m:r>
                              <a:rPr lang="en-US" sz="2400" i="1">
                                <a:solidFill>
                                  <a:prstClr val="black"/>
                                </a:solidFill>
                                <a:latin typeface="Cambria Math" charset="0"/>
                              </a:rPr>
                              <m:t>(</m:t>
                            </m:r>
                            <m:r>
                              <a:rPr lang="en-US" sz="2400" i="1">
                                <a:solidFill>
                                  <a:prstClr val="black"/>
                                </a:solidFill>
                                <a:latin typeface="Cambria Math" charset="0"/>
                              </a:rPr>
                              <m:t>𝑢</m:t>
                            </m:r>
                          </m:e>
                          <m:sub>
                            <m:r>
                              <a:rPr lang="en-US" sz="2400" i="1">
                                <a:solidFill>
                                  <a:prstClr val="black"/>
                                </a:solidFill>
                                <a:latin typeface="Cambria Math" charset="0"/>
                              </a:rPr>
                              <m:t>𝑥</m:t>
                            </m:r>
                          </m:sub>
                        </m:sSub>
                        <m:r>
                          <a:rPr lang="en-US" sz="2400" i="1">
                            <a:solidFill>
                              <a:prstClr val="black"/>
                            </a:solidFill>
                            <a:latin typeface="Cambria Math" charset="0"/>
                          </a:rPr>
                          <m:t>,</m:t>
                        </m:r>
                        <m:sSub>
                          <m:sSubPr>
                            <m:ctrlPr>
                              <a:rPr lang="en-US" sz="2400" i="1">
                                <a:solidFill>
                                  <a:prstClr val="black"/>
                                </a:solidFill>
                                <a:latin typeface="Cambria Math"/>
                              </a:rPr>
                            </m:ctrlPr>
                          </m:sSubPr>
                          <m:e>
                            <m:r>
                              <a:rPr lang="en-US" sz="2400" i="1">
                                <a:solidFill>
                                  <a:prstClr val="black"/>
                                </a:solidFill>
                                <a:latin typeface="Cambria Math" charset="0"/>
                              </a:rPr>
                              <m:t>𝑢</m:t>
                            </m:r>
                          </m:e>
                          <m:sub>
                            <m:r>
                              <a:rPr lang="en-US" sz="2400" i="1">
                                <a:solidFill>
                                  <a:prstClr val="black"/>
                                </a:solidFill>
                                <a:latin typeface="Cambria Math" charset="0"/>
                              </a:rPr>
                              <m:t>𝑧</m:t>
                            </m:r>
                          </m:sub>
                        </m:sSub>
                        <m:r>
                          <a:rPr lang="en-US" sz="2400" i="1">
                            <a:solidFill>
                              <a:prstClr val="black"/>
                            </a:solidFill>
                            <a:latin typeface="Cambria Math" charset="0"/>
                          </a:rPr>
                          <m:t>)</m:t>
                        </m:r>
                      </m:oMath>
                    </m:oMathPara>
                  </a14:m>
                  <a:endParaRPr lang="en-US" sz="2400" dirty="0">
                    <a:solidFill>
                      <a:prstClr val="black"/>
                    </a:solidFil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7491523" y="3225597"/>
                  <a:ext cx="1264705" cy="461665"/>
                </a:xfrm>
                <a:prstGeom prst="rect">
                  <a:avLst/>
                </a:prstGeom>
                <a:blipFill rotWithShape="0">
                  <a:blip r:embed="rId4"/>
                  <a:stretch>
                    <a:fillRect l="-966" r="-1449" b="-18667"/>
                  </a:stretch>
                </a:blipFill>
              </p:spPr>
              <p:txBody>
                <a:bodyPr/>
                <a:lstStyle/>
                <a:p>
                  <a:r>
                    <a:rPr lang="en-US">
                      <a:noFill/>
                    </a:rPr>
                    <a:t> </a:t>
                  </a:r>
                </a:p>
              </p:txBody>
            </p:sp>
          </mc:Fallback>
        </mc:AlternateContent>
        <p:cxnSp>
          <p:nvCxnSpPr>
            <p:cNvPr id="38" name="Straight Arrow Connector 37"/>
            <p:cNvCxnSpPr/>
            <p:nvPr/>
          </p:nvCxnSpPr>
          <p:spPr>
            <a:xfrm>
              <a:off x="4317533" y="2388578"/>
              <a:ext cx="241746" cy="682261"/>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033230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2D onshore experiment -- </a:t>
            </a:r>
            <a:r>
              <a:rPr lang="en-US" dirty="0">
                <a:solidFill>
                  <a:srgbClr val="0432FF"/>
                </a:solidFill>
              </a:rPr>
              <a:t>approximation</a:t>
            </a:r>
            <a:endParaRPr lang="en-US" dirty="0"/>
          </a:p>
        </p:txBody>
      </p:sp>
      <p:sp>
        <p:nvSpPr>
          <p:cNvPr id="5" name="Slide Number Placeholder 4"/>
          <p:cNvSpPr>
            <a:spLocks noGrp="1"/>
          </p:cNvSpPr>
          <p:nvPr>
            <p:ph type="sldNum" sz="quarter" idx="12"/>
          </p:nvPr>
        </p:nvSpPr>
        <p:spPr/>
        <p:txBody>
          <a:bodyPr/>
          <a:lstStyle/>
          <a:p>
            <a:fld id="{360A499E-5F53-F344-A8CB-78A73A388B1C}" type="slidenum">
              <a:rPr lang="en-US" smtClean="0">
                <a:solidFill>
                  <a:prstClr val="black">
                    <a:lumMod val="50000"/>
                  </a:prstClr>
                </a:solidFill>
              </a:rPr>
              <a:pPr/>
              <a:t>29</a:t>
            </a:fld>
            <a:endParaRPr lang="en-US" dirty="0">
              <a:solidFill>
                <a:prstClr val="black">
                  <a:lumMod val="50000"/>
                </a:prstClr>
              </a:solidFill>
            </a:endParaRPr>
          </a:p>
        </p:txBody>
      </p:sp>
      <mc:AlternateContent xmlns:mc="http://schemas.openxmlformats.org/markup-compatibility/2006" xmlns:a14="http://schemas.microsoft.com/office/drawing/2010/main">
        <mc:Choice Requires="a14">
          <p:sp>
            <p:nvSpPr>
              <p:cNvPr id="25" name="Rectangle 24"/>
              <p:cNvSpPr/>
              <p:nvPr/>
            </p:nvSpPr>
            <p:spPr>
              <a:xfrm>
                <a:off x="1856232" y="1189615"/>
                <a:ext cx="8444968" cy="954236"/>
              </a:xfrm>
              <a:prstGeom prst="rect">
                <a:avLst/>
              </a:prstGeom>
            </p:spPr>
            <p:txBody>
              <a:bodyPr wrap="square">
                <a:spAutoFit/>
              </a:bodyPr>
              <a:lstStyle/>
              <a:p>
                <a:pPr marL="342900" indent="-342900">
                  <a:lnSpc>
                    <a:spcPct val="120000"/>
                  </a:lnSpc>
                  <a:buFont typeface="Wingdings" charset="2"/>
                  <a:buChar char="ü"/>
                </a:pPr>
                <a:r>
                  <a:rPr lang="en-US" sz="2200" dirty="0">
                    <a:solidFill>
                      <a:prstClr val="black"/>
                    </a:solidFill>
                    <a:ea typeface="Calibri" charset="0"/>
                    <a:cs typeface="Calibri" charset="0"/>
                  </a:rPr>
                  <a:t>Vacuum/earth boundary</a:t>
                </a:r>
              </a:p>
              <a:p>
                <a:pPr marL="342900" indent="-342900">
                  <a:lnSpc>
                    <a:spcPct val="120000"/>
                  </a:lnSpc>
                  <a:buFont typeface="Wingdings" charset="2"/>
                  <a:buChar char="ü"/>
                </a:pPr>
                <a:r>
                  <a:rPr lang="en-US" altLang="zh-CN" sz="2200" dirty="0">
                    <a:solidFill>
                      <a:prstClr val="black"/>
                    </a:solidFill>
                    <a:ea typeface="Calibri" charset="0"/>
                    <a:cs typeface="Calibri" charset="0"/>
                  </a:rPr>
                  <a:t>A</a:t>
                </a:r>
                <a:r>
                  <a:rPr lang="en-US" sz="2200" dirty="0">
                    <a:solidFill>
                      <a:prstClr val="black"/>
                    </a:solidFill>
                    <a:ea typeface="Calibri" charset="0"/>
                    <a:cs typeface="Calibri" charset="0"/>
                  </a:rPr>
                  <a:t> </a:t>
                </a:r>
                <a:r>
                  <a:rPr lang="en-US" altLang="zh-CN" sz="2200" dirty="0">
                    <a:solidFill>
                      <a:prstClr val="black"/>
                    </a:solidFill>
                    <a:ea typeface="Calibri" charset="0"/>
                    <a:cs typeface="Calibri" charset="0"/>
                  </a:rPr>
                  <a:t>localized</a:t>
                </a:r>
                <a:r>
                  <a:rPr lang="zh-CN" altLang="en-US" sz="2200" dirty="0">
                    <a:solidFill>
                      <a:prstClr val="black"/>
                    </a:solidFill>
                    <a:ea typeface="Calibri" charset="0"/>
                    <a:cs typeface="Calibri" charset="0"/>
                  </a:rPr>
                  <a:t> </a:t>
                </a:r>
                <a:r>
                  <a:rPr lang="en-US" sz="2200" dirty="0">
                    <a:solidFill>
                      <a:prstClr val="black"/>
                    </a:solidFill>
                    <a:ea typeface="Calibri" charset="0"/>
                    <a:cs typeface="Calibri" charset="0"/>
                  </a:rPr>
                  <a:t>force on surface </a:t>
                </a:r>
                <a14:m>
                  <m:oMath xmlns:m="http://schemas.openxmlformats.org/officeDocument/2006/math">
                    <m:acc>
                      <m:accPr>
                        <m:chr m:val="⃑"/>
                        <m:ctrlPr>
                          <a:rPr lang="en-US" sz="2200" i="1">
                            <a:solidFill>
                              <a:prstClr val="black"/>
                            </a:solidFill>
                            <a:latin typeface="Cambria Math"/>
                            <a:ea typeface="Calibri" charset="0"/>
                            <a:cs typeface="Calibri" charset="0"/>
                          </a:rPr>
                        </m:ctrlPr>
                      </m:accPr>
                      <m:e>
                        <m:r>
                          <a:rPr lang="en-US" sz="2200" i="1">
                            <a:solidFill>
                              <a:prstClr val="black"/>
                            </a:solidFill>
                            <a:latin typeface="Cambria Math" charset="0"/>
                            <a:ea typeface="Calibri" charset="0"/>
                            <a:cs typeface="Calibri" charset="0"/>
                          </a:rPr>
                          <m:t>𝐹</m:t>
                        </m:r>
                      </m:e>
                    </m:acc>
                    <m:r>
                      <a:rPr lang="en-US" sz="2200" i="1">
                        <a:solidFill>
                          <a:prstClr val="black"/>
                        </a:solidFill>
                        <a:latin typeface="Cambria Math" charset="0"/>
                        <a:ea typeface="Calibri" charset="0"/>
                        <a:cs typeface="Calibri" charset="0"/>
                      </a:rPr>
                      <m:t>(</m:t>
                    </m:r>
                    <m:r>
                      <a:rPr lang="en-US" sz="2200" i="1">
                        <a:solidFill>
                          <a:prstClr val="black"/>
                        </a:solidFill>
                        <a:latin typeface="Cambria Math" charset="0"/>
                        <a:ea typeface="Calibri" charset="0"/>
                        <a:cs typeface="Calibri" charset="0"/>
                      </a:rPr>
                      <m:t>𝑡</m:t>
                    </m:r>
                    <m:r>
                      <a:rPr lang="en-US" sz="2200" i="1">
                        <a:solidFill>
                          <a:prstClr val="black"/>
                        </a:solidFill>
                        <a:latin typeface="Cambria Math" charset="0"/>
                        <a:ea typeface="Calibri" charset="0"/>
                        <a:cs typeface="Calibri" charset="0"/>
                      </a:rPr>
                      <m:t>)</m:t>
                    </m:r>
                    <m:r>
                      <a:rPr lang="en-US" sz="2200" i="1">
                        <a:solidFill>
                          <a:prstClr val="black"/>
                        </a:solidFill>
                        <a:latin typeface="Cambria Math" charset="0"/>
                        <a:ea typeface="Cambria Math" charset="0"/>
                        <a:cs typeface="Cambria Math" charset="0"/>
                      </a:rPr>
                      <m:t>𝛿</m:t>
                    </m:r>
                    <m:r>
                      <a:rPr lang="en-US" sz="2200" i="1">
                        <a:solidFill>
                          <a:prstClr val="black"/>
                        </a:solidFill>
                        <a:latin typeface="Cambria Math" charset="0"/>
                        <a:ea typeface="Cambria Math" charset="0"/>
                        <a:cs typeface="Cambria Math" charset="0"/>
                      </a:rPr>
                      <m:t>(</m:t>
                    </m:r>
                    <m:r>
                      <a:rPr lang="en-US" sz="2200" i="1">
                        <a:solidFill>
                          <a:prstClr val="black"/>
                        </a:solidFill>
                        <a:latin typeface="Cambria Math" charset="0"/>
                        <a:ea typeface="Cambria Math" charset="0"/>
                        <a:cs typeface="Cambria Math" charset="0"/>
                      </a:rPr>
                      <m:t>𝑥</m:t>
                    </m:r>
                    <m:r>
                      <a:rPr lang="en-US" sz="2200" i="1">
                        <a:solidFill>
                          <a:prstClr val="black"/>
                        </a:solidFill>
                        <a:latin typeface="Cambria Math" charset="0"/>
                        <a:ea typeface="Cambria Math" charset="0"/>
                        <a:cs typeface="Cambria Math" charset="0"/>
                      </a:rPr>
                      <m:t>−</m:t>
                    </m:r>
                    <m:sSub>
                      <m:sSubPr>
                        <m:ctrlPr>
                          <a:rPr lang="en-US" sz="2200" i="1">
                            <a:solidFill>
                              <a:prstClr val="black"/>
                            </a:solidFill>
                            <a:latin typeface="Cambria Math"/>
                            <a:ea typeface="Cambria Math" charset="0"/>
                            <a:cs typeface="Cambria Math" charset="0"/>
                          </a:rPr>
                        </m:ctrlPr>
                      </m:sSubPr>
                      <m:e>
                        <m:r>
                          <a:rPr lang="en-US" sz="2200" i="1">
                            <a:solidFill>
                              <a:prstClr val="black"/>
                            </a:solidFill>
                            <a:latin typeface="Cambria Math" charset="0"/>
                            <a:ea typeface="Cambria Math" charset="0"/>
                            <a:cs typeface="Cambria Math" charset="0"/>
                          </a:rPr>
                          <m:t>𝑥</m:t>
                        </m:r>
                      </m:e>
                      <m:sub>
                        <m:r>
                          <a:rPr lang="en-US" sz="2200" i="1">
                            <a:solidFill>
                              <a:prstClr val="black"/>
                            </a:solidFill>
                            <a:latin typeface="Cambria Math" charset="0"/>
                            <a:ea typeface="Cambria Math" charset="0"/>
                            <a:cs typeface="Cambria Math" charset="0"/>
                          </a:rPr>
                          <m:t>𝑠</m:t>
                        </m:r>
                      </m:sub>
                    </m:sSub>
                    <m:r>
                      <a:rPr lang="en-US" sz="2200" i="1">
                        <a:solidFill>
                          <a:prstClr val="black"/>
                        </a:solidFill>
                        <a:latin typeface="Cambria Math" charset="0"/>
                        <a:ea typeface="Cambria Math" charset="0"/>
                        <a:cs typeface="Cambria Math" charset="0"/>
                      </a:rPr>
                      <m:t>)</m:t>
                    </m:r>
                  </m:oMath>
                </a14:m>
                <a:r>
                  <a:rPr lang="en-US" sz="2200" dirty="0">
                    <a:solidFill>
                      <a:prstClr val="black"/>
                    </a:solidFill>
                    <a:ea typeface="Calibri" charset="0"/>
                    <a:cs typeface="Calibri" charset="0"/>
                  </a:rPr>
                  <a:t>,      </a:t>
                </a:r>
                <a14:m>
                  <m:oMath xmlns:m="http://schemas.openxmlformats.org/officeDocument/2006/math">
                    <m:acc>
                      <m:accPr>
                        <m:chr m:val="⃑"/>
                        <m:ctrlPr>
                          <a:rPr lang="en-US" sz="2200" i="1">
                            <a:solidFill>
                              <a:prstClr val="black"/>
                            </a:solidFill>
                            <a:latin typeface="Cambria Math"/>
                            <a:ea typeface="Calibri" charset="0"/>
                            <a:cs typeface="Calibri" charset="0"/>
                          </a:rPr>
                        </m:ctrlPr>
                      </m:accPr>
                      <m:e>
                        <m:r>
                          <a:rPr lang="en-US" sz="2200" i="1">
                            <a:solidFill>
                              <a:prstClr val="black"/>
                            </a:solidFill>
                            <a:latin typeface="Cambria Math" charset="0"/>
                            <a:ea typeface="Calibri" charset="0"/>
                            <a:cs typeface="Calibri" charset="0"/>
                          </a:rPr>
                          <m:t>𝐹</m:t>
                        </m:r>
                      </m:e>
                    </m:acc>
                    <m:d>
                      <m:dPr>
                        <m:ctrlPr>
                          <a:rPr lang="en-US" sz="2200" i="1">
                            <a:solidFill>
                              <a:prstClr val="black"/>
                            </a:solidFill>
                            <a:latin typeface="Cambria Math"/>
                            <a:ea typeface="Calibri" charset="0"/>
                            <a:cs typeface="Calibri" charset="0"/>
                          </a:rPr>
                        </m:ctrlPr>
                      </m:dPr>
                      <m:e>
                        <m:r>
                          <a:rPr lang="en-US" sz="2200" i="1">
                            <a:solidFill>
                              <a:prstClr val="black"/>
                            </a:solidFill>
                            <a:latin typeface="Cambria Math" charset="0"/>
                            <a:ea typeface="Calibri" charset="0"/>
                            <a:cs typeface="Calibri" charset="0"/>
                          </a:rPr>
                          <m:t>𝑡</m:t>
                        </m:r>
                      </m:e>
                    </m:d>
                  </m:oMath>
                </a14:m>
                <a:r>
                  <a:rPr lang="en-US" sz="2200" dirty="0">
                    <a:solidFill>
                      <a:prstClr val="black"/>
                    </a:solidFill>
                    <a:ea typeface="Calibri" charset="0"/>
                    <a:cs typeface="Calibri" charset="0"/>
                  </a:rPr>
                  <a:t>: source wavelet</a:t>
                </a:r>
              </a:p>
            </p:txBody>
          </p:sp>
        </mc:Choice>
        <mc:Fallback xmlns="">
          <p:sp>
            <p:nvSpPr>
              <p:cNvPr id="25" name="Rectangle 24"/>
              <p:cNvSpPr>
                <a:spLocks noRot="1" noChangeAspect="1" noMove="1" noResize="1" noEditPoints="1" noAdjustHandles="1" noChangeArrowheads="1" noChangeShapeType="1" noTextEdit="1"/>
              </p:cNvSpPr>
              <p:nvPr/>
            </p:nvSpPr>
            <p:spPr>
              <a:xfrm>
                <a:off x="1856232" y="1189615"/>
                <a:ext cx="8444968" cy="954236"/>
              </a:xfrm>
              <a:prstGeom prst="rect">
                <a:avLst/>
              </a:prstGeom>
              <a:blipFill rotWithShape="0">
                <a:blip r:embed="rId3"/>
                <a:stretch>
                  <a:fillRect l="-794" b="-8280"/>
                </a:stretch>
              </a:blipFill>
            </p:spPr>
            <p:txBody>
              <a:bodyPr/>
              <a:lstStyle/>
              <a:p>
                <a:r>
                  <a:rPr lang="en-US">
                    <a:noFill/>
                  </a:rPr>
                  <a:t> </a:t>
                </a:r>
              </a:p>
            </p:txBody>
          </p:sp>
        </mc:Fallback>
      </mc:AlternateContent>
      <p:grpSp>
        <p:nvGrpSpPr>
          <p:cNvPr id="50" name="Group 49"/>
          <p:cNvGrpSpPr/>
          <p:nvPr/>
        </p:nvGrpSpPr>
        <p:grpSpPr>
          <a:xfrm>
            <a:off x="2727959" y="2468880"/>
            <a:ext cx="7680952" cy="3578759"/>
            <a:chOff x="2727959" y="2245905"/>
            <a:chExt cx="7680952" cy="3578759"/>
          </a:xfrm>
        </p:grpSpPr>
        <p:sp>
          <p:nvSpPr>
            <p:cNvPr id="52" name="Rectangle 51"/>
            <p:cNvSpPr/>
            <p:nvPr/>
          </p:nvSpPr>
          <p:spPr>
            <a:xfrm>
              <a:off x="2727959" y="2245905"/>
              <a:ext cx="6400800" cy="840644"/>
            </a:xfrm>
            <a:prstGeom prst="rect">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prstClr val="white"/>
                </a:solidFill>
              </a:endParaRPr>
            </a:p>
          </p:txBody>
        </p:sp>
        <p:sp>
          <p:nvSpPr>
            <p:cNvPr id="53" name="Rectangle 52"/>
            <p:cNvSpPr/>
            <p:nvPr/>
          </p:nvSpPr>
          <p:spPr>
            <a:xfrm>
              <a:off x="2727960" y="3083696"/>
              <a:ext cx="6400800" cy="274096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4" name="Flowchart: Document 46"/>
            <p:cNvSpPr/>
            <p:nvPr/>
          </p:nvSpPr>
          <p:spPr>
            <a:xfrm flipV="1">
              <a:off x="2727961" y="4371596"/>
              <a:ext cx="6400799" cy="1453068"/>
            </a:xfrm>
            <a:prstGeom prst="flowChartDocumen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5" name="TextBox 54"/>
            <p:cNvSpPr txBox="1"/>
            <p:nvPr/>
          </p:nvSpPr>
          <p:spPr>
            <a:xfrm>
              <a:off x="7340600" y="2399304"/>
              <a:ext cx="194310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rgbClr val="FF0000"/>
                  </a:solidFill>
                  <a:cs typeface="Arial"/>
                </a:rPr>
                <a:t> </a:t>
              </a:r>
              <a:r>
                <a:rPr lang="en-US" sz="2400" b="1" dirty="0" smtClean="0">
                  <a:solidFill>
                    <a:srgbClr val="FF0000"/>
                  </a:solidFill>
                  <a:cs typeface="Arial"/>
                </a:rPr>
                <a:t>Vacuum</a:t>
              </a:r>
              <a:endParaRPr lang="en-US" sz="2400" b="1" dirty="0">
                <a:solidFill>
                  <a:srgbClr val="FF0000"/>
                </a:solidFill>
                <a:cs typeface="Arial"/>
              </a:endParaRPr>
            </a:p>
          </p:txBody>
        </p:sp>
        <p:sp>
          <p:nvSpPr>
            <p:cNvPr id="56" name="Rectangle 55"/>
            <p:cNvSpPr/>
            <p:nvPr/>
          </p:nvSpPr>
          <p:spPr>
            <a:xfrm>
              <a:off x="7887259" y="4376865"/>
              <a:ext cx="849783" cy="461665"/>
            </a:xfrm>
            <a:prstGeom prst="rect">
              <a:avLst/>
            </a:prstGeom>
            <a:noFill/>
          </p:spPr>
          <p:txBody>
            <a:bodyPr wrap="none">
              <a:spAutoFit/>
            </a:bodyPr>
            <a:lstStyle/>
            <a:p>
              <a:pPr algn="ctr"/>
              <a:r>
                <a:rPr lang="en-US" sz="2400" dirty="0">
                  <a:solidFill>
                    <a:prstClr val="black"/>
                  </a:solidFill>
                  <a:cs typeface="Arial"/>
                </a:rPr>
                <a:t>Earth</a:t>
              </a:r>
            </a:p>
          </p:txBody>
        </p:sp>
        <mc:AlternateContent xmlns:mc="http://schemas.openxmlformats.org/markup-compatibility/2006" xmlns:a14="http://schemas.microsoft.com/office/drawing/2010/main">
          <mc:Choice Requires="a14">
            <p:sp>
              <p:nvSpPr>
                <p:cNvPr id="57" name="TextBox 56"/>
                <p:cNvSpPr txBox="1"/>
                <p:nvPr/>
              </p:nvSpPr>
              <p:spPr>
                <a:xfrm>
                  <a:off x="4503523" y="2470748"/>
                  <a:ext cx="116698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a:solidFill>
                                  <a:prstClr val="black"/>
                                </a:solidFill>
                                <a:latin typeface="Cambria Math"/>
                              </a:rPr>
                            </m:ctrlPr>
                          </m:sSubPr>
                          <m:e>
                            <m:r>
                              <a:rPr lang="en-US" sz="2400" i="1">
                                <a:solidFill>
                                  <a:prstClr val="black"/>
                                </a:solidFill>
                                <a:latin typeface="Cambria Math" charset="0"/>
                              </a:rPr>
                              <m:t>(</m:t>
                            </m:r>
                            <m:r>
                              <a:rPr lang="en-US" sz="2400" i="1">
                                <a:solidFill>
                                  <a:prstClr val="black"/>
                                </a:solidFill>
                                <a:latin typeface="Cambria Math" charset="0"/>
                              </a:rPr>
                              <m:t>𝐹</m:t>
                            </m:r>
                          </m:e>
                          <m:sub>
                            <m:r>
                              <a:rPr lang="en-US" sz="2400" i="1">
                                <a:solidFill>
                                  <a:prstClr val="black"/>
                                </a:solidFill>
                                <a:latin typeface="Cambria Math" charset="0"/>
                              </a:rPr>
                              <m:t>𝑥</m:t>
                            </m:r>
                          </m:sub>
                        </m:sSub>
                        <m:r>
                          <a:rPr lang="en-US" sz="2400" i="1">
                            <a:solidFill>
                              <a:prstClr val="black"/>
                            </a:solidFill>
                            <a:latin typeface="Cambria Math" charset="0"/>
                          </a:rPr>
                          <m:t>,</m:t>
                        </m:r>
                        <m:sSub>
                          <m:sSubPr>
                            <m:ctrlPr>
                              <a:rPr lang="en-US" sz="2400" i="1">
                                <a:solidFill>
                                  <a:prstClr val="black"/>
                                </a:solidFill>
                                <a:latin typeface="Cambria Math"/>
                              </a:rPr>
                            </m:ctrlPr>
                          </m:sSubPr>
                          <m:e>
                            <m:r>
                              <a:rPr lang="en-US" sz="2400" i="1">
                                <a:solidFill>
                                  <a:prstClr val="black"/>
                                </a:solidFill>
                                <a:latin typeface="Cambria Math" charset="0"/>
                              </a:rPr>
                              <m:t>𝐹</m:t>
                            </m:r>
                          </m:e>
                          <m:sub>
                            <m:r>
                              <a:rPr lang="en-US" sz="2400" i="1">
                                <a:solidFill>
                                  <a:prstClr val="black"/>
                                </a:solidFill>
                                <a:latin typeface="Cambria Math" charset="0"/>
                              </a:rPr>
                              <m:t>𝑧</m:t>
                            </m:r>
                          </m:sub>
                        </m:sSub>
                        <m:r>
                          <a:rPr lang="en-US" sz="2400" i="1">
                            <a:solidFill>
                              <a:prstClr val="black"/>
                            </a:solidFill>
                            <a:latin typeface="Cambria Math" charset="0"/>
                          </a:rPr>
                          <m:t>)</m:t>
                        </m:r>
                      </m:oMath>
                    </m:oMathPara>
                  </a14:m>
                  <a:endParaRPr lang="en-US" sz="2400" dirty="0">
                    <a:solidFill>
                      <a:prstClr val="black"/>
                    </a:solidFill>
                  </a:endParaRPr>
                </a:p>
              </p:txBody>
            </p:sp>
          </mc:Choice>
          <mc:Fallback xmlns="">
            <p:sp>
              <p:nvSpPr>
                <p:cNvPr id="57" name="TextBox 56"/>
                <p:cNvSpPr txBox="1">
                  <a:spLocks noRot="1" noChangeAspect="1" noMove="1" noResize="1" noEditPoints="1" noAdjustHandles="1" noChangeArrowheads="1" noChangeShapeType="1" noTextEdit="1"/>
                </p:cNvSpPr>
                <p:nvPr/>
              </p:nvSpPr>
              <p:spPr>
                <a:xfrm>
                  <a:off x="4503523" y="2470748"/>
                  <a:ext cx="1166986" cy="461665"/>
                </a:xfrm>
                <a:prstGeom prst="rect">
                  <a:avLst/>
                </a:prstGeom>
                <a:blipFill rotWithShape="0">
                  <a:blip r:embed="rId4"/>
                  <a:stretch>
                    <a:fillRect l="-1571" r="-1571" b="-17105"/>
                  </a:stretch>
                </a:blipFill>
              </p:spPr>
              <p:txBody>
                <a:bodyPr/>
                <a:lstStyle/>
                <a:p>
                  <a:r>
                    <a:rPr lang="en-US">
                      <a:noFill/>
                    </a:rPr>
                    <a:t> </a:t>
                  </a:r>
                </a:p>
              </p:txBody>
            </p:sp>
          </mc:Fallback>
        </mc:AlternateContent>
        <p:sp>
          <p:nvSpPr>
            <p:cNvPr id="58" name="TextBox 16"/>
            <p:cNvSpPr txBox="1"/>
            <p:nvPr/>
          </p:nvSpPr>
          <p:spPr>
            <a:xfrm>
              <a:off x="8633846" y="2813908"/>
              <a:ext cx="1775065"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FF0000"/>
                  </a:solidFill>
                  <a:cs typeface="Arial"/>
                </a:rPr>
                <a:t>V</a:t>
              </a:r>
              <a:r>
                <a:rPr lang="en-US" sz="2000" b="1" dirty="0" smtClean="0">
                  <a:solidFill>
                    <a:srgbClr val="FF0000"/>
                  </a:solidFill>
                  <a:cs typeface="Arial"/>
                </a:rPr>
                <a:t>/E </a:t>
              </a:r>
              <a:r>
                <a:rPr lang="en-US" sz="2000" b="1" dirty="0">
                  <a:solidFill>
                    <a:srgbClr val="FF0000"/>
                  </a:solidFill>
                  <a:cs typeface="Arial"/>
                </a:rPr>
                <a:t>boundary</a:t>
              </a:r>
            </a:p>
          </p:txBody>
        </p:sp>
        <p:cxnSp>
          <p:nvCxnSpPr>
            <p:cNvPr id="59" name="Straight Connector 58"/>
            <p:cNvCxnSpPr/>
            <p:nvPr/>
          </p:nvCxnSpPr>
          <p:spPr>
            <a:xfrm>
              <a:off x="2727960" y="3143417"/>
              <a:ext cx="6400800" cy="0"/>
            </a:xfrm>
            <a:prstGeom prst="line">
              <a:avLst/>
            </a:prstGeom>
            <a:ln w="38100">
              <a:solidFill>
                <a:srgbClr val="0432FF"/>
              </a:solidFill>
              <a:prstDash val="lgDash"/>
            </a:ln>
            <a:effectLst/>
          </p:spPr>
          <p:style>
            <a:lnRef idx="2">
              <a:schemeClr val="accent1"/>
            </a:lnRef>
            <a:fillRef idx="0">
              <a:schemeClr val="accent1"/>
            </a:fillRef>
            <a:effectRef idx="1">
              <a:schemeClr val="accent1"/>
            </a:effectRef>
            <a:fontRef idx="minor">
              <a:schemeClr val="tx1"/>
            </a:fontRef>
          </p:style>
        </p:cxnSp>
        <p:grpSp>
          <p:nvGrpSpPr>
            <p:cNvPr id="60" name="Group 59"/>
            <p:cNvGrpSpPr/>
            <p:nvPr/>
          </p:nvGrpSpPr>
          <p:grpSpPr>
            <a:xfrm>
              <a:off x="4458366" y="2904217"/>
              <a:ext cx="3166506" cy="255591"/>
              <a:chOff x="2934366" y="2330037"/>
              <a:chExt cx="3166506" cy="309265"/>
            </a:xfrm>
            <a:solidFill>
              <a:srgbClr val="00B050"/>
            </a:solidFill>
          </p:grpSpPr>
          <p:grpSp>
            <p:nvGrpSpPr>
              <p:cNvPr id="65" name="Group 64"/>
              <p:cNvGrpSpPr/>
              <p:nvPr/>
            </p:nvGrpSpPr>
            <p:grpSpPr>
              <a:xfrm>
                <a:off x="2934366" y="2334502"/>
                <a:ext cx="3166506" cy="304800"/>
                <a:chOff x="3010566" y="2743200"/>
                <a:chExt cx="3166506" cy="304800"/>
              </a:xfrm>
              <a:grpFill/>
            </p:grpSpPr>
            <p:sp>
              <p:nvSpPr>
                <p:cNvPr id="76" name="Flowchart: Merge 54"/>
                <p:cNvSpPr/>
                <p:nvPr/>
              </p:nvSpPr>
              <p:spPr>
                <a:xfrm>
                  <a:off x="3010566" y="2743200"/>
                  <a:ext cx="266700" cy="304800"/>
                </a:xfrm>
                <a:prstGeom prst="flowChartMerg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sp>
              <p:nvSpPr>
                <p:cNvPr id="77" name="Flowchart: Merge 55"/>
                <p:cNvSpPr/>
                <p:nvPr/>
              </p:nvSpPr>
              <p:spPr>
                <a:xfrm>
                  <a:off x="3505866" y="2743200"/>
                  <a:ext cx="266700" cy="304800"/>
                </a:xfrm>
                <a:prstGeom prst="flowChartMerg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sp>
              <p:nvSpPr>
                <p:cNvPr id="78" name="Flowchart: Merge 56"/>
                <p:cNvSpPr/>
                <p:nvPr/>
              </p:nvSpPr>
              <p:spPr>
                <a:xfrm>
                  <a:off x="4001166" y="2743200"/>
                  <a:ext cx="266700" cy="304800"/>
                </a:xfrm>
                <a:prstGeom prst="flowChartMerg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sp>
              <p:nvSpPr>
                <p:cNvPr id="79" name="Flowchart: Merge 58"/>
                <p:cNvSpPr/>
                <p:nvPr/>
              </p:nvSpPr>
              <p:spPr>
                <a:xfrm>
                  <a:off x="4919772" y="2743200"/>
                  <a:ext cx="266700" cy="304800"/>
                </a:xfrm>
                <a:prstGeom prst="flowChartMerg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sp>
              <p:nvSpPr>
                <p:cNvPr id="80" name="Flowchart: Merge 59"/>
                <p:cNvSpPr/>
                <p:nvPr/>
              </p:nvSpPr>
              <p:spPr>
                <a:xfrm>
                  <a:off x="5415072" y="2743200"/>
                  <a:ext cx="266700" cy="304800"/>
                </a:xfrm>
                <a:prstGeom prst="flowChartMerg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sp>
              <p:nvSpPr>
                <p:cNvPr id="81" name="Flowchart: Merge 60"/>
                <p:cNvSpPr/>
                <p:nvPr/>
              </p:nvSpPr>
              <p:spPr>
                <a:xfrm>
                  <a:off x="5910372" y="2743200"/>
                  <a:ext cx="266700" cy="304800"/>
                </a:xfrm>
                <a:prstGeom prst="flowChartMerg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grpSp>
          <p:sp>
            <p:nvSpPr>
              <p:cNvPr id="75" name="Flowchart: Merge 56"/>
              <p:cNvSpPr/>
              <p:nvPr/>
            </p:nvSpPr>
            <p:spPr>
              <a:xfrm>
                <a:off x="4392909" y="2330037"/>
                <a:ext cx="266700" cy="304800"/>
              </a:xfrm>
              <a:prstGeom prst="flowChartMerg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grpSp>
        <mc:AlternateContent xmlns:mc="http://schemas.openxmlformats.org/markup-compatibility/2006" xmlns:a14="http://schemas.microsoft.com/office/drawing/2010/main">
          <mc:Choice Requires="a14">
            <p:sp>
              <p:nvSpPr>
                <p:cNvPr id="61" name="TextBox 60"/>
                <p:cNvSpPr txBox="1"/>
                <p:nvPr/>
              </p:nvSpPr>
              <p:spPr>
                <a:xfrm>
                  <a:off x="7491523" y="3225597"/>
                  <a:ext cx="126470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a:solidFill>
                                  <a:prstClr val="black"/>
                                </a:solidFill>
                                <a:latin typeface="Cambria Math"/>
                              </a:rPr>
                            </m:ctrlPr>
                          </m:sSubPr>
                          <m:e>
                            <m:r>
                              <a:rPr lang="en-US" sz="2400" i="1">
                                <a:solidFill>
                                  <a:prstClr val="black"/>
                                </a:solidFill>
                                <a:latin typeface="Cambria Math" charset="0"/>
                              </a:rPr>
                              <m:t>(</m:t>
                            </m:r>
                            <m:r>
                              <a:rPr lang="en-US" sz="2400" i="1">
                                <a:solidFill>
                                  <a:prstClr val="black"/>
                                </a:solidFill>
                                <a:latin typeface="Cambria Math" charset="0"/>
                              </a:rPr>
                              <m:t>𝑢</m:t>
                            </m:r>
                          </m:e>
                          <m:sub>
                            <m:r>
                              <a:rPr lang="en-US" sz="2400" i="1">
                                <a:solidFill>
                                  <a:prstClr val="black"/>
                                </a:solidFill>
                                <a:latin typeface="Cambria Math" charset="0"/>
                              </a:rPr>
                              <m:t>𝑥</m:t>
                            </m:r>
                          </m:sub>
                        </m:sSub>
                        <m:r>
                          <a:rPr lang="en-US" sz="2400" i="1">
                            <a:solidFill>
                              <a:prstClr val="black"/>
                            </a:solidFill>
                            <a:latin typeface="Cambria Math" charset="0"/>
                          </a:rPr>
                          <m:t>,</m:t>
                        </m:r>
                        <m:sSub>
                          <m:sSubPr>
                            <m:ctrlPr>
                              <a:rPr lang="en-US" sz="2400" i="1">
                                <a:solidFill>
                                  <a:prstClr val="black"/>
                                </a:solidFill>
                                <a:latin typeface="Cambria Math"/>
                              </a:rPr>
                            </m:ctrlPr>
                          </m:sSubPr>
                          <m:e>
                            <m:r>
                              <a:rPr lang="en-US" sz="2400" i="1">
                                <a:solidFill>
                                  <a:prstClr val="black"/>
                                </a:solidFill>
                                <a:latin typeface="Cambria Math" charset="0"/>
                              </a:rPr>
                              <m:t>𝑢</m:t>
                            </m:r>
                          </m:e>
                          <m:sub>
                            <m:r>
                              <a:rPr lang="en-US" sz="2400" i="1">
                                <a:solidFill>
                                  <a:prstClr val="black"/>
                                </a:solidFill>
                                <a:latin typeface="Cambria Math" charset="0"/>
                              </a:rPr>
                              <m:t>𝑧</m:t>
                            </m:r>
                          </m:sub>
                        </m:sSub>
                        <m:r>
                          <a:rPr lang="en-US" sz="2400" i="1">
                            <a:solidFill>
                              <a:prstClr val="black"/>
                            </a:solidFill>
                            <a:latin typeface="Cambria Math" charset="0"/>
                          </a:rPr>
                          <m:t>)</m:t>
                        </m:r>
                      </m:oMath>
                    </m:oMathPara>
                  </a14:m>
                  <a:endParaRPr lang="en-US" sz="2400" dirty="0">
                    <a:solidFill>
                      <a:prstClr val="black"/>
                    </a:solidFill>
                  </a:endParaRPr>
                </a:p>
              </p:txBody>
            </p:sp>
          </mc:Choice>
          <mc:Fallback xmlns="">
            <p:sp>
              <p:nvSpPr>
                <p:cNvPr id="61" name="TextBox 60"/>
                <p:cNvSpPr txBox="1">
                  <a:spLocks noRot="1" noChangeAspect="1" noMove="1" noResize="1" noEditPoints="1" noAdjustHandles="1" noChangeArrowheads="1" noChangeShapeType="1" noTextEdit="1"/>
                </p:cNvSpPr>
                <p:nvPr/>
              </p:nvSpPr>
              <p:spPr>
                <a:xfrm>
                  <a:off x="7491523" y="3225597"/>
                  <a:ext cx="1264705" cy="461665"/>
                </a:xfrm>
                <a:prstGeom prst="rect">
                  <a:avLst/>
                </a:prstGeom>
                <a:blipFill rotWithShape="0">
                  <a:blip r:embed="rId5"/>
                  <a:stretch>
                    <a:fillRect l="-966" r="-1449" b="-18667"/>
                  </a:stretch>
                </a:blipFill>
              </p:spPr>
              <p:txBody>
                <a:bodyPr/>
                <a:lstStyle/>
                <a:p>
                  <a:r>
                    <a:rPr lang="en-US">
                      <a:noFill/>
                    </a:rPr>
                    <a:t> </a:t>
                  </a:r>
                </a:p>
              </p:txBody>
            </p:sp>
          </mc:Fallback>
        </mc:AlternateContent>
        <p:cxnSp>
          <p:nvCxnSpPr>
            <p:cNvPr id="64" name="Straight Arrow Connector 63"/>
            <p:cNvCxnSpPr/>
            <p:nvPr/>
          </p:nvCxnSpPr>
          <p:spPr>
            <a:xfrm>
              <a:off x="4317533" y="2388578"/>
              <a:ext cx="241746" cy="682261"/>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063154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09600" y="152400"/>
            <a:ext cx="10972800" cy="1143000"/>
          </a:xfrm>
        </p:spPr>
        <p:txBody>
          <a:bodyPr>
            <a:normAutofit/>
          </a:bodyPr>
          <a:lstStyle/>
          <a:p>
            <a:pPr eaLnBrk="1" hangingPunct="1"/>
            <a:r>
              <a:rPr lang="en-US" altLang="zh-CN" sz="4000" b="1" dirty="0" smtClean="0">
                <a:solidFill>
                  <a:srgbClr val="0000FF"/>
                </a:solidFill>
              </a:rPr>
              <a:t>Seismic E&amp;P challenges</a:t>
            </a:r>
          </a:p>
        </p:txBody>
      </p:sp>
      <p:sp>
        <p:nvSpPr>
          <p:cNvPr id="33795" name="Rectangle 3"/>
          <p:cNvSpPr>
            <a:spLocks noGrp="1" noChangeArrowheads="1"/>
          </p:cNvSpPr>
          <p:nvPr>
            <p:ph idx="1"/>
          </p:nvPr>
        </p:nvSpPr>
        <p:spPr>
          <a:xfrm>
            <a:off x="304800" y="1905000"/>
            <a:ext cx="11684000" cy="3429000"/>
          </a:xfrm>
        </p:spPr>
        <p:txBody>
          <a:bodyPr>
            <a:normAutofit/>
          </a:bodyPr>
          <a:lstStyle/>
          <a:p>
            <a:pPr marL="533400" indent="-533400" eaLnBrk="1" hangingPunct="1">
              <a:buFont typeface="Wingdings" pitchFamily="2" charset="2"/>
              <a:buChar char="p"/>
            </a:pPr>
            <a:r>
              <a:rPr lang="en-US" altLang="zh-CN" sz="2800" b="1" dirty="0" smtClean="0">
                <a:solidFill>
                  <a:srgbClr val="FF0000"/>
                </a:solidFill>
              </a:rPr>
              <a:t>Methods make assumptions; when they are satisfied the methods are effective and when they are not satisfied the methods have difficulty and/or fail – challenges arise from that breakdown or failure.</a:t>
            </a:r>
          </a:p>
        </p:txBody>
      </p:sp>
      <p:sp>
        <p:nvSpPr>
          <p:cNvPr id="33796" name="Line 4"/>
          <p:cNvSpPr>
            <a:spLocks noChangeShapeType="1"/>
          </p:cNvSpPr>
          <p:nvPr/>
        </p:nvSpPr>
        <p:spPr bwMode="auto">
          <a:xfrm>
            <a:off x="0" y="1219200"/>
            <a:ext cx="12192000" cy="0"/>
          </a:xfrm>
          <a:prstGeom prst="line">
            <a:avLst/>
          </a:prstGeom>
          <a:noFill/>
          <a:ln w="38100">
            <a:solidFill>
              <a:srgbClr val="99CCFF"/>
            </a:solidFill>
            <a:round/>
            <a:headEnd/>
            <a:tailEnd/>
          </a:ln>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E7C61A1-5810-4345-8EB4-4B8C44B875C2}" type="slidenum">
              <a:rPr lang="en-US" smtClean="0">
                <a:solidFill>
                  <a:prstClr val="black">
                    <a:tint val="75000"/>
                  </a:prstClr>
                </a:solidFill>
              </a:rPr>
              <a:pPr/>
              <a:t>3</a:t>
            </a:fld>
            <a:endParaRPr lang="en-US">
              <a:solidFill>
                <a:prstClr val="black">
                  <a:tint val="75000"/>
                </a:prstClr>
              </a:solidFill>
            </a:endParaRPr>
          </a:p>
        </p:txBody>
      </p:sp>
    </p:spTree>
    <p:extLst>
      <p:ext uri="{BB962C8B-B14F-4D97-AF65-F5344CB8AC3E}">
        <p14:creationId xmlns:p14="http://schemas.microsoft.com/office/powerpoint/2010/main" val="23127173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Boundary condition</a:t>
            </a:r>
            <a:endParaRPr lang="en-US" dirty="0">
              <a:solidFill>
                <a:srgbClr val="0432FF"/>
              </a:solidFill>
            </a:endParaRPr>
          </a:p>
        </p:txBody>
      </p:sp>
      <p:sp>
        <p:nvSpPr>
          <p:cNvPr id="5" name="Slide Number Placeholder 4"/>
          <p:cNvSpPr>
            <a:spLocks noGrp="1"/>
          </p:cNvSpPr>
          <p:nvPr>
            <p:ph type="sldNum" sz="quarter" idx="12"/>
          </p:nvPr>
        </p:nvSpPr>
        <p:spPr/>
        <p:txBody>
          <a:bodyPr/>
          <a:lstStyle/>
          <a:p>
            <a:fld id="{360A499E-5F53-F344-A8CB-78A73A388B1C}" type="slidenum">
              <a:rPr lang="en-US" smtClean="0">
                <a:solidFill>
                  <a:prstClr val="black">
                    <a:lumMod val="50000"/>
                  </a:prstClr>
                </a:solidFill>
              </a:rPr>
              <a:pPr/>
              <a:t>30</a:t>
            </a:fld>
            <a:endParaRPr lang="en-US" dirty="0">
              <a:solidFill>
                <a:prstClr val="black">
                  <a:lumMod val="50000"/>
                </a:prstClr>
              </a:solidFill>
            </a:endParaRPr>
          </a:p>
        </p:txBody>
      </p:sp>
      <mc:AlternateContent xmlns:mc="http://schemas.openxmlformats.org/markup-compatibility/2006" xmlns:a14="http://schemas.microsoft.com/office/drawing/2010/main">
        <mc:Choice Requires="a14">
          <p:sp>
            <p:nvSpPr>
              <p:cNvPr id="26" name="Rectangle 25"/>
              <p:cNvSpPr/>
              <p:nvPr/>
            </p:nvSpPr>
            <p:spPr>
              <a:xfrm>
                <a:off x="1860408" y="1253394"/>
                <a:ext cx="8135789" cy="738664"/>
              </a:xfrm>
              <a:prstGeom prst="rect">
                <a:avLst/>
              </a:prstGeom>
            </p:spPr>
            <p:txBody>
              <a:bodyPr wrap="square">
                <a:spAutoFit/>
              </a:bodyPr>
              <a:lstStyle/>
              <a:p>
                <a:pPr>
                  <a:lnSpc>
                    <a:spcPct val="150000"/>
                  </a:lnSpc>
                </a:pPr>
                <a14:m>
                  <m:oMath xmlns:m="http://schemas.openxmlformats.org/officeDocument/2006/math">
                    <m:acc>
                      <m:accPr>
                        <m:chr m:val="⃑"/>
                        <m:ctrlPr>
                          <a:rPr lang="en-US" sz="2200" i="1">
                            <a:solidFill>
                              <a:prstClr val="black"/>
                            </a:solidFill>
                            <a:latin typeface="Cambria Math"/>
                            <a:ea typeface="Calibri" charset="0"/>
                            <a:cs typeface="Calibri" charset="0"/>
                          </a:rPr>
                        </m:ctrlPr>
                      </m:accPr>
                      <m:e>
                        <m:r>
                          <a:rPr lang="en-US" sz="2200" i="1">
                            <a:solidFill>
                              <a:prstClr val="black"/>
                            </a:solidFill>
                            <a:latin typeface="Cambria Math" charset="0"/>
                            <a:ea typeface="Calibri" charset="0"/>
                            <a:cs typeface="Calibri" charset="0"/>
                          </a:rPr>
                          <m:t>𝑡</m:t>
                        </m:r>
                      </m:e>
                    </m:acc>
                    <m:d>
                      <m:dPr>
                        <m:ctrlPr>
                          <a:rPr lang="en-US" sz="2200" i="1">
                            <a:solidFill>
                              <a:prstClr val="black"/>
                            </a:solidFill>
                            <a:latin typeface="Cambria Math"/>
                            <a:ea typeface="Calibri" charset="0"/>
                            <a:cs typeface="Calibri" charset="0"/>
                          </a:rPr>
                        </m:ctrlPr>
                      </m:dPr>
                      <m:e>
                        <m:r>
                          <a:rPr lang="en-US" sz="2200" i="1">
                            <a:solidFill>
                              <a:prstClr val="black"/>
                            </a:solidFill>
                            <a:latin typeface="Cambria Math" charset="0"/>
                            <a:ea typeface="Calibri" charset="0"/>
                            <a:cs typeface="Calibri" charset="0"/>
                          </a:rPr>
                          <m:t>𝑥</m:t>
                        </m:r>
                        <m:r>
                          <a:rPr lang="en-US" sz="2200" i="1">
                            <a:solidFill>
                              <a:prstClr val="black"/>
                            </a:solidFill>
                            <a:latin typeface="Cambria Math" charset="0"/>
                            <a:ea typeface="Calibri" charset="0"/>
                            <a:cs typeface="Calibri" charset="0"/>
                          </a:rPr>
                          <m:t>,</m:t>
                        </m:r>
                        <m:r>
                          <a:rPr lang="en-US" sz="2200" i="1">
                            <a:solidFill>
                              <a:prstClr val="black"/>
                            </a:solidFill>
                            <a:latin typeface="Cambria Math" charset="0"/>
                            <a:ea typeface="Calibri" charset="0"/>
                            <a:cs typeface="Calibri" charset="0"/>
                          </a:rPr>
                          <m:t>𝑧</m:t>
                        </m:r>
                        <m:r>
                          <a:rPr lang="en-US" sz="2200" i="1">
                            <a:solidFill>
                              <a:prstClr val="black"/>
                            </a:solidFill>
                            <a:latin typeface="Cambria Math" charset="0"/>
                            <a:ea typeface="Calibri" charset="0"/>
                            <a:cs typeface="Calibri" charset="0"/>
                          </a:rPr>
                          <m:t>=0,</m:t>
                        </m:r>
                        <m:r>
                          <a:rPr lang="en-US" sz="2200" i="1">
                            <a:solidFill>
                              <a:prstClr val="black"/>
                            </a:solidFill>
                            <a:latin typeface="Cambria Math" charset="0"/>
                            <a:ea typeface="Cambria Math" charset="0"/>
                            <a:cs typeface="Cambria Math" charset="0"/>
                          </a:rPr>
                          <m:t>𝜔</m:t>
                        </m:r>
                      </m:e>
                    </m:d>
                    <m:r>
                      <a:rPr lang="en-US" sz="2200" i="1">
                        <a:solidFill>
                          <a:prstClr val="black"/>
                        </a:solidFill>
                        <a:latin typeface="Cambria Math" charset="0"/>
                        <a:ea typeface="Calibri" charset="0"/>
                        <a:cs typeface="Calibri" charset="0"/>
                      </a:rPr>
                      <m:t>=−</m:t>
                    </m:r>
                    <m:acc>
                      <m:accPr>
                        <m:chr m:val="⃑"/>
                        <m:ctrlPr>
                          <a:rPr lang="en-US" sz="2200" i="1">
                            <a:solidFill>
                              <a:prstClr val="black"/>
                            </a:solidFill>
                            <a:latin typeface="Cambria Math"/>
                            <a:ea typeface="Calibri" charset="0"/>
                            <a:cs typeface="Calibri" charset="0"/>
                          </a:rPr>
                        </m:ctrlPr>
                      </m:accPr>
                      <m:e>
                        <m:r>
                          <a:rPr lang="en-US" sz="2200" i="1">
                            <a:solidFill>
                              <a:prstClr val="black"/>
                            </a:solidFill>
                            <a:latin typeface="Cambria Math" charset="0"/>
                            <a:ea typeface="Calibri" charset="0"/>
                            <a:cs typeface="Calibri" charset="0"/>
                          </a:rPr>
                          <m:t>𝐹</m:t>
                        </m:r>
                      </m:e>
                    </m:acc>
                    <m:d>
                      <m:dPr>
                        <m:ctrlPr>
                          <a:rPr lang="en-US" sz="2200" i="1">
                            <a:solidFill>
                              <a:prstClr val="black"/>
                            </a:solidFill>
                            <a:latin typeface="Cambria Math"/>
                            <a:ea typeface="Calibri" charset="0"/>
                            <a:cs typeface="Calibri" charset="0"/>
                          </a:rPr>
                        </m:ctrlPr>
                      </m:dPr>
                      <m:e>
                        <m:r>
                          <a:rPr lang="en-US" sz="2200" i="1">
                            <a:solidFill>
                              <a:prstClr val="black"/>
                            </a:solidFill>
                            <a:latin typeface="Cambria Math" charset="0"/>
                            <a:ea typeface="Cambria Math" charset="0"/>
                            <a:cs typeface="Cambria Math" charset="0"/>
                          </a:rPr>
                          <m:t>𝜔</m:t>
                        </m:r>
                      </m:e>
                    </m:d>
                    <m:r>
                      <a:rPr lang="en-US" sz="2200" i="1">
                        <a:solidFill>
                          <a:prstClr val="black"/>
                        </a:solidFill>
                        <a:latin typeface="Cambria Math" charset="0"/>
                        <a:ea typeface="Cambria Math" charset="0"/>
                        <a:cs typeface="Cambria Math" charset="0"/>
                      </a:rPr>
                      <m:t>𝛿</m:t>
                    </m:r>
                    <m:d>
                      <m:dPr>
                        <m:ctrlPr>
                          <a:rPr lang="en-US" sz="2200" i="1">
                            <a:solidFill>
                              <a:prstClr val="black"/>
                            </a:solidFill>
                            <a:latin typeface="Cambria Math"/>
                            <a:ea typeface="Cambria Math" charset="0"/>
                            <a:cs typeface="Cambria Math" charset="0"/>
                          </a:rPr>
                        </m:ctrlPr>
                      </m:dPr>
                      <m:e>
                        <m:r>
                          <a:rPr lang="en-US" sz="2200" i="1">
                            <a:solidFill>
                              <a:prstClr val="black"/>
                            </a:solidFill>
                            <a:latin typeface="Cambria Math" charset="0"/>
                            <a:ea typeface="Cambria Math" charset="0"/>
                            <a:cs typeface="Cambria Math" charset="0"/>
                          </a:rPr>
                          <m:t>𝑥</m:t>
                        </m:r>
                        <m:r>
                          <a:rPr lang="en-US" sz="2200" i="1">
                            <a:solidFill>
                              <a:prstClr val="black"/>
                            </a:solidFill>
                            <a:latin typeface="Cambria Math" charset="0"/>
                            <a:ea typeface="Cambria Math" charset="0"/>
                            <a:cs typeface="Cambria Math" charset="0"/>
                          </a:rPr>
                          <m:t>−</m:t>
                        </m:r>
                        <m:sSub>
                          <m:sSubPr>
                            <m:ctrlPr>
                              <a:rPr lang="en-US" sz="2200" i="1">
                                <a:solidFill>
                                  <a:prstClr val="black"/>
                                </a:solidFill>
                                <a:latin typeface="Cambria Math"/>
                                <a:ea typeface="Cambria Math" charset="0"/>
                                <a:cs typeface="Cambria Math" charset="0"/>
                              </a:rPr>
                            </m:ctrlPr>
                          </m:sSubPr>
                          <m:e>
                            <m:r>
                              <a:rPr lang="en-US" sz="2200" i="1">
                                <a:solidFill>
                                  <a:prstClr val="black"/>
                                </a:solidFill>
                                <a:latin typeface="Cambria Math" charset="0"/>
                                <a:ea typeface="Cambria Math" charset="0"/>
                                <a:cs typeface="Cambria Math" charset="0"/>
                              </a:rPr>
                              <m:t>𝑥</m:t>
                            </m:r>
                          </m:e>
                          <m:sub>
                            <m:r>
                              <a:rPr lang="en-US" sz="2200" i="1">
                                <a:solidFill>
                                  <a:prstClr val="black"/>
                                </a:solidFill>
                                <a:latin typeface="Cambria Math" charset="0"/>
                                <a:ea typeface="Cambria Math" charset="0"/>
                                <a:cs typeface="Cambria Math" charset="0"/>
                              </a:rPr>
                              <m:t>𝑠</m:t>
                            </m:r>
                          </m:sub>
                        </m:sSub>
                      </m:e>
                    </m:d>
                  </m:oMath>
                </a14:m>
                <a:r>
                  <a:rPr lang="zh-CN" altLang="en-US" sz="2400" dirty="0">
                    <a:solidFill>
                      <a:prstClr val="black"/>
                    </a:solidFill>
                    <a:ea typeface="Calibri" charset="0"/>
                    <a:cs typeface="Calibri" charset="0"/>
                  </a:rPr>
                  <a:t>      </a:t>
                </a:r>
                <a14:m>
                  <m:oMath xmlns:m="http://schemas.openxmlformats.org/officeDocument/2006/math">
                    <m:acc>
                      <m:accPr>
                        <m:chr m:val="⃑"/>
                        <m:ctrlPr>
                          <a:rPr lang="en-US" sz="2400" i="1">
                            <a:solidFill>
                              <a:prstClr val="black"/>
                            </a:solidFill>
                            <a:latin typeface="Cambria Math"/>
                            <a:ea typeface="Calibri" charset="0"/>
                            <a:cs typeface="Calibri" charset="0"/>
                          </a:rPr>
                        </m:ctrlPr>
                      </m:accPr>
                      <m:e>
                        <m:r>
                          <a:rPr lang="en-US" sz="2400" i="1">
                            <a:solidFill>
                              <a:prstClr val="black"/>
                            </a:solidFill>
                            <a:latin typeface="Cambria Math" charset="0"/>
                            <a:ea typeface="Calibri" charset="0"/>
                            <a:cs typeface="Calibri" charset="0"/>
                          </a:rPr>
                          <m:t>𝐹</m:t>
                        </m:r>
                      </m:e>
                    </m:acc>
                    <m:r>
                      <a:rPr lang="en-US" sz="2400" i="1">
                        <a:solidFill>
                          <a:prstClr val="black"/>
                        </a:solidFill>
                        <a:latin typeface="Cambria Math" charset="0"/>
                        <a:ea typeface="Calibri" charset="0"/>
                        <a:cs typeface="Calibri" charset="0"/>
                      </a:rPr>
                      <m:t>(</m:t>
                    </m:r>
                    <m:r>
                      <a:rPr lang="en-US" sz="2400" i="1">
                        <a:solidFill>
                          <a:prstClr val="black"/>
                        </a:solidFill>
                        <a:latin typeface="Cambria Math" charset="0"/>
                        <a:ea typeface="Cambria Math" charset="0"/>
                        <a:cs typeface="Cambria Math" charset="0"/>
                      </a:rPr>
                      <m:t>𝜔</m:t>
                    </m:r>
                    <m:r>
                      <a:rPr lang="en-US" sz="2400" i="1">
                        <a:solidFill>
                          <a:prstClr val="black"/>
                        </a:solidFill>
                        <a:latin typeface="Cambria Math" charset="0"/>
                        <a:ea typeface="Calibri" charset="0"/>
                        <a:cs typeface="Calibri" charset="0"/>
                      </a:rPr>
                      <m:t>)</m:t>
                    </m:r>
                  </m:oMath>
                </a14:m>
                <a:r>
                  <a:rPr lang="en-US" sz="2800" dirty="0">
                    <a:solidFill>
                      <a:prstClr val="black"/>
                    </a:solidFill>
                    <a:ea typeface="Calibri" charset="0"/>
                    <a:cs typeface="Calibri" charset="0"/>
                  </a:rPr>
                  <a:t>: </a:t>
                </a:r>
                <a:r>
                  <a:rPr lang="en-US" sz="2400" dirty="0">
                    <a:solidFill>
                      <a:prstClr val="black"/>
                    </a:solidFill>
                    <a:ea typeface="Calibri" charset="0"/>
                    <a:cs typeface="Calibri" charset="0"/>
                  </a:rPr>
                  <a:t>source wavelet</a:t>
                </a:r>
                <a:endParaRPr lang="en-US" sz="2200" dirty="0">
                  <a:solidFill>
                    <a:prstClr val="black"/>
                  </a:solidFill>
                </a:endParaRPr>
              </a:p>
            </p:txBody>
          </p:sp>
        </mc:Choice>
        <mc:Fallback xmlns="">
          <p:sp>
            <p:nvSpPr>
              <p:cNvPr id="26" name="Rectangle 25"/>
              <p:cNvSpPr>
                <a:spLocks noRot="1" noChangeAspect="1" noMove="1" noResize="1" noEditPoints="1" noAdjustHandles="1" noChangeArrowheads="1" noChangeShapeType="1" noTextEdit="1"/>
              </p:cNvSpPr>
              <p:nvPr/>
            </p:nvSpPr>
            <p:spPr>
              <a:xfrm>
                <a:off x="1860408" y="1253394"/>
                <a:ext cx="8135789" cy="738664"/>
              </a:xfrm>
              <a:prstGeom prst="rect">
                <a:avLst/>
              </a:prstGeom>
              <a:blipFill rotWithShape="0">
                <a:blip r:embed="rId3"/>
                <a:stretch>
                  <a:fillRect b="-14050"/>
                </a:stretch>
              </a:blipFill>
            </p:spPr>
            <p:txBody>
              <a:bodyPr/>
              <a:lstStyle/>
              <a:p>
                <a:r>
                  <a:rPr lang="en-US">
                    <a:noFill/>
                  </a:rPr>
                  <a:t> </a:t>
                </a:r>
              </a:p>
            </p:txBody>
          </p:sp>
        </mc:Fallback>
      </mc:AlternateContent>
      <p:grpSp>
        <p:nvGrpSpPr>
          <p:cNvPr id="48" name="Group 47"/>
          <p:cNvGrpSpPr/>
          <p:nvPr/>
        </p:nvGrpSpPr>
        <p:grpSpPr>
          <a:xfrm>
            <a:off x="2727959" y="2468880"/>
            <a:ext cx="7680952" cy="3578759"/>
            <a:chOff x="2727959" y="2245905"/>
            <a:chExt cx="7680952" cy="3578759"/>
          </a:xfrm>
        </p:grpSpPr>
        <p:sp>
          <p:nvSpPr>
            <p:cNvPr id="49" name="Rectangle 48"/>
            <p:cNvSpPr/>
            <p:nvPr/>
          </p:nvSpPr>
          <p:spPr>
            <a:xfrm>
              <a:off x="2727959" y="2245905"/>
              <a:ext cx="6400800" cy="840644"/>
            </a:xfrm>
            <a:prstGeom prst="rect">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prstClr val="white"/>
                </a:solidFill>
              </a:endParaRPr>
            </a:p>
          </p:txBody>
        </p:sp>
        <p:sp>
          <p:nvSpPr>
            <p:cNvPr id="50" name="Rectangle 49"/>
            <p:cNvSpPr/>
            <p:nvPr/>
          </p:nvSpPr>
          <p:spPr>
            <a:xfrm>
              <a:off x="2727960" y="3083696"/>
              <a:ext cx="6400800" cy="274096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1" name="Flowchart: Document 46"/>
            <p:cNvSpPr/>
            <p:nvPr/>
          </p:nvSpPr>
          <p:spPr>
            <a:xfrm flipV="1">
              <a:off x="2727961" y="4371596"/>
              <a:ext cx="6400799" cy="1453068"/>
            </a:xfrm>
            <a:prstGeom prst="flowChartDocumen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2" name="TextBox 51"/>
            <p:cNvSpPr txBox="1"/>
            <p:nvPr/>
          </p:nvSpPr>
          <p:spPr>
            <a:xfrm>
              <a:off x="7340600" y="2399304"/>
              <a:ext cx="194310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rgbClr val="FF0000"/>
                  </a:solidFill>
                  <a:cs typeface="Arial"/>
                </a:rPr>
                <a:t> </a:t>
              </a:r>
              <a:r>
                <a:rPr lang="en-US" sz="2400" b="1" dirty="0" smtClean="0">
                  <a:solidFill>
                    <a:srgbClr val="FF0000"/>
                  </a:solidFill>
                  <a:cs typeface="Arial"/>
                </a:rPr>
                <a:t>Vacuum</a:t>
              </a:r>
              <a:endParaRPr lang="en-US" sz="2400" b="1" dirty="0">
                <a:solidFill>
                  <a:srgbClr val="FF0000"/>
                </a:solidFill>
                <a:cs typeface="Arial"/>
              </a:endParaRPr>
            </a:p>
          </p:txBody>
        </p:sp>
        <p:sp>
          <p:nvSpPr>
            <p:cNvPr id="53" name="Rectangle 52"/>
            <p:cNvSpPr/>
            <p:nvPr/>
          </p:nvSpPr>
          <p:spPr>
            <a:xfrm>
              <a:off x="7887259" y="4376865"/>
              <a:ext cx="849783" cy="461665"/>
            </a:xfrm>
            <a:prstGeom prst="rect">
              <a:avLst/>
            </a:prstGeom>
            <a:noFill/>
          </p:spPr>
          <p:txBody>
            <a:bodyPr wrap="none">
              <a:spAutoFit/>
            </a:bodyPr>
            <a:lstStyle/>
            <a:p>
              <a:pPr algn="ctr"/>
              <a:r>
                <a:rPr lang="en-US" sz="2400" dirty="0">
                  <a:solidFill>
                    <a:prstClr val="black"/>
                  </a:solidFill>
                  <a:cs typeface="Arial"/>
                </a:rPr>
                <a:t>Earth</a:t>
              </a:r>
            </a:p>
          </p:txBody>
        </p:sp>
        <mc:AlternateContent xmlns:mc="http://schemas.openxmlformats.org/markup-compatibility/2006" xmlns:a14="http://schemas.microsoft.com/office/drawing/2010/main">
          <mc:Choice Requires="a14">
            <p:sp>
              <p:nvSpPr>
                <p:cNvPr id="54" name="TextBox 53"/>
                <p:cNvSpPr txBox="1"/>
                <p:nvPr/>
              </p:nvSpPr>
              <p:spPr>
                <a:xfrm>
                  <a:off x="4503523" y="2470748"/>
                  <a:ext cx="116698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a:solidFill>
                                  <a:prstClr val="black"/>
                                </a:solidFill>
                                <a:latin typeface="Cambria Math"/>
                              </a:rPr>
                            </m:ctrlPr>
                          </m:sSubPr>
                          <m:e>
                            <m:r>
                              <a:rPr lang="en-US" sz="2400" i="1">
                                <a:solidFill>
                                  <a:prstClr val="black"/>
                                </a:solidFill>
                                <a:latin typeface="Cambria Math" charset="0"/>
                              </a:rPr>
                              <m:t>(</m:t>
                            </m:r>
                            <m:r>
                              <a:rPr lang="en-US" sz="2400" i="1">
                                <a:solidFill>
                                  <a:prstClr val="black"/>
                                </a:solidFill>
                                <a:latin typeface="Cambria Math" charset="0"/>
                              </a:rPr>
                              <m:t>𝐹</m:t>
                            </m:r>
                          </m:e>
                          <m:sub>
                            <m:r>
                              <a:rPr lang="en-US" sz="2400" i="1">
                                <a:solidFill>
                                  <a:prstClr val="black"/>
                                </a:solidFill>
                                <a:latin typeface="Cambria Math" charset="0"/>
                              </a:rPr>
                              <m:t>𝑥</m:t>
                            </m:r>
                          </m:sub>
                        </m:sSub>
                        <m:r>
                          <a:rPr lang="en-US" sz="2400" i="1">
                            <a:solidFill>
                              <a:prstClr val="black"/>
                            </a:solidFill>
                            <a:latin typeface="Cambria Math" charset="0"/>
                          </a:rPr>
                          <m:t>,</m:t>
                        </m:r>
                        <m:sSub>
                          <m:sSubPr>
                            <m:ctrlPr>
                              <a:rPr lang="en-US" sz="2400" i="1">
                                <a:solidFill>
                                  <a:prstClr val="black"/>
                                </a:solidFill>
                                <a:latin typeface="Cambria Math"/>
                              </a:rPr>
                            </m:ctrlPr>
                          </m:sSubPr>
                          <m:e>
                            <m:r>
                              <a:rPr lang="en-US" sz="2400" i="1">
                                <a:solidFill>
                                  <a:prstClr val="black"/>
                                </a:solidFill>
                                <a:latin typeface="Cambria Math" charset="0"/>
                              </a:rPr>
                              <m:t>𝐹</m:t>
                            </m:r>
                          </m:e>
                          <m:sub>
                            <m:r>
                              <a:rPr lang="en-US" sz="2400" i="1">
                                <a:solidFill>
                                  <a:prstClr val="black"/>
                                </a:solidFill>
                                <a:latin typeface="Cambria Math" charset="0"/>
                              </a:rPr>
                              <m:t>𝑧</m:t>
                            </m:r>
                          </m:sub>
                        </m:sSub>
                        <m:r>
                          <a:rPr lang="en-US" sz="2400" i="1">
                            <a:solidFill>
                              <a:prstClr val="black"/>
                            </a:solidFill>
                            <a:latin typeface="Cambria Math" charset="0"/>
                          </a:rPr>
                          <m:t>)</m:t>
                        </m:r>
                      </m:oMath>
                    </m:oMathPara>
                  </a14:m>
                  <a:endParaRPr lang="en-US" sz="2400" dirty="0">
                    <a:solidFill>
                      <a:prstClr val="black"/>
                    </a:solidFill>
                  </a:endParaRPr>
                </a:p>
              </p:txBody>
            </p:sp>
          </mc:Choice>
          <mc:Fallback xmlns="">
            <p:sp>
              <p:nvSpPr>
                <p:cNvPr id="54" name="TextBox 53"/>
                <p:cNvSpPr txBox="1">
                  <a:spLocks noRot="1" noChangeAspect="1" noMove="1" noResize="1" noEditPoints="1" noAdjustHandles="1" noChangeArrowheads="1" noChangeShapeType="1" noTextEdit="1"/>
                </p:cNvSpPr>
                <p:nvPr/>
              </p:nvSpPr>
              <p:spPr>
                <a:xfrm>
                  <a:off x="4503523" y="2470748"/>
                  <a:ext cx="1166986" cy="461665"/>
                </a:xfrm>
                <a:prstGeom prst="rect">
                  <a:avLst/>
                </a:prstGeom>
                <a:blipFill rotWithShape="0">
                  <a:blip r:embed="rId4"/>
                  <a:stretch>
                    <a:fillRect l="-1571" r="-1571" b="-17105"/>
                  </a:stretch>
                </a:blipFill>
              </p:spPr>
              <p:txBody>
                <a:bodyPr/>
                <a:lstStyle/>
                <a:p>
                  <a:r>
                    <a:rPr lang="en-US">
                      <a:noFill/>
                    </a:rPr>
                    <a:t> </a:t>
                  </a:r>
                </a:p>
              </p:txBody>
            </p:sp>
          </mc:Fallback>
        </mc:AlternateContent>
        <p:sp>
          <p:nvSpPr>
            <p:cNvPr id="55" name="TextBox 16"/>
            <p:cNvSpPr txBox="1"/>
            <p:nvPr/>
          </p:nvSpPr>
          <p:spPr>
            <a:xfrm>
              <a:off x="8633846" y="2813908"/>
              <a:ext cx="1775065"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FF0000"/>
                  </a:solidFill>
                  <a:cs typeface="Arial"/>
                </a:rPr>
                <a:t>V</a:t>
              </a:r>
              <a:r>
                <a:rPr lang="en-US" sz="2000" b="1" dirty="0" smtClean="0">
                  <a:solidFill>
                    <a:srgbClr val="FF0000"/>
                  </a:solidFill>
                  <a:cs typeface="Arial"/>
                </a:rPr>
                <a:t>/E </a:t>
              </a:r>
              <a:r>
                <a:rPr lang="en-US" sz="2000" b="1" dirty="0">
                  <a:solidFill>
                    <a:srgbClr val="FF0000"/>
                  </a:solidFill>
                  <a:cs typeface="Arial"/>
                </a:rPr>
                <a:t>boundary</a:t>
              </a:r>
            </a:p>
          </p:txBody>
        </p:sp>
        <p:cxnSp>
          <p:nvCxnSpPr>
            <p:cNvPr id="56" name="Straight Connector 55"/>
            <p:cNvCxnSpPr/>
            <p:nvPr/>
          </p:nvCxnSpPr>
          <p:spPr>
            <a:xfrm>
              <a:off x="2727960" y="3143417"/>
              <a:ext cx="6400800" cy="0"/>
            </a:xfrm>
            <a:prstGeom prst="line">
              <a:avLst/>
            </a:prstGeom>
            <a:ln w="38100">
              <a:solidFill>
                <a:srgbClr val="0432FF"/>
              </a:solidFill>
              <a:prstDash val="lgDash"/>
            </a:ln>
            <a:effectLst/>
          </p:spPr>
          <p:style>
            <a:lnRef idx="2">
              <a:schemeClr val="accent1"/>
            </a:lnRef>
            <a:fillRef idx="0">
              <a:schemeClr val="accent1"/>
            </a:fillRef>
            <a:effectRef idx="1">
              <a:schemeClr val="accent1"/>
            </a:effectRef>
            <a:fontRef idx="minor">
              <a:schemeClr val="tx1"/>
            </a:fontRef>
          </p:style>
        </p:cxnSp>
        <p:grpSp>
          <p:nvGrpSpPr>
            <p:cNvPr id="57" name="Group 56"/>
            <p:cNvGrpSpPr/>
            <p:nvPr/>
          </p:nvGrpSpPr>
          <p:grpSpPr>
            <a:xfrm>
              <a:off x="4458366" y="2904217"/>
              <a:ext cx="3166506" cy="255591"/>
              <a:chOff x="2934366" y="2330037"/>
              <a:chExt cx="3166506" cy="309265"/>
            </a:xfrm>
            <a:solidFill>
              <a:srgbClr val="00B050"/>
            </a:solidFill>
          </p:grpSpPr>
          <p:grpSp>
            <p:nvGrpSpPr>
              <p:cNvPr id="60" name="Group 59"/>
              <p:cNvGrpSpPr/>
              <p:nvPr/>
            </p:nvGrpSpPr>
            <p:grpSpPr>
              <a:xfrm>
                <a:off x="2934366" y="2334502"/>
                <a:ext cx="3166506" cy="304800"/>
                <a:chOff x="3010566" y="2743200"/>
                <a:chExt cx="3166506" cy="304800"/>
              </a:xfrm>
              <a:grpFill/>
            </p:grpSpPr>
            <p:sp>
              <p:nvSpPr>
                <p:cNvPr id="62" name="Flowchart: Merge 54"/>
                <p:cNvSpPr/>
                <p:nvPr/>
              </p:nvSpPr>
              <p:spPr>
                <a:xfrm>
                  <a:off x="3010566" y="2743200"/>
                  <a:ext cx="266700" cy="304800"/>
                </a:xfrm>
                <a:prstGeom prst="flowChartMerg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sp>
              <p:nvSpPr>
                <p:cNvPr id="63" name="Flowchart: Merge 55"/>
                <p:cNvSpPr/>
                <p:nvPr/>
              </p:nvSpPr>
              <p:spPr>
                <a:xfrm>
                  <a:off x="3505866" y="2743200"/>
                  <a:ext cx="266700" cy="304800"/>
                </a:xfrm>
                <a:prstGeom prst="flowChartMerg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sp>
              <p:nvSpPr>
                <p:cNvPr id="64" name="Flowchart: Merge 56"/>
                <p:cNvSpPr/>
                <p:nvPr/>
              </p:nvSpPr>
              <p:spPr>
                <a:xfrm>
                  <a:off x="4001166" y="2743200"/>
                  <a:ext cx="266700" cy="304800"/>
                </a:xfrm>
                <a:prstGeom prst="flowChartMerg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sp>
              <p:nvSpPr>
                <p:cNvPr id="65" name="Flowchart: Merge 58"/>
                <p:cNvSpPr/>
                <p:nvPr/>
              </p:nvSpPr>
              <p:spPr>
                <a:xfrm>
                  <a:off x="4919772" y="2743200"/>
                  <a:ext cx="266700" cy="304800"/>
                </a:xfrm>
                <a:prstGeom prst="flowChartMerg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sp>
              <p:nvSpPr>
                <p:cNvPr id="66" name="Flowchart: Merge 59"/>
                <p:cNvSpPr/>
                <p:nvPr/>
              </p:nvSpPr>
              <p:spPr>
                <a:xfrm>
                  <a:off x="5415072" y="2743200"/>
                  <a:ext cx="266700" cy="304800"/>
                </a:xfrm>
                <a:prstGeom prst="flowChartMerg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sp>
              <p:nvSpPr>
                <p:cNvPr id="67" name="Flowchart: Merge 60"/>
                <p:cNvSpPr/>
                <p:nvPr/>
              </p:nvSpPr>
              <p:spPr>
                <a:xfrm>
                  <a:off x="5910372" y="2743200"/>
                  <a:ext cx="266700" cy="304800"/>
                </a:xfrm>
                <a:prstGeom prst="flowChartMerg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grpSp>
          <p:sp>
            <p:nvSpPr>
              <p:cNvPr id="61" name="Flowchart: Merge 56"/>
              <p:cNvSpPr/>
              <p:nvPr/>
            </p:nvSpPr>
            <p:spPr>
              <a:xfrm>
                <a:off x="4392909" y="2330037"/>
                <a:ext cx="266700" cy="304800"/>
              </a:xfrm>
              <a:prstGeom prst="flowChartMerg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grpSp>
        <mc:AlternateContent xmlns:mc="http://schemas.openxmlformats.org/markup-compatibility/2006" xmlns:a14="http://schemas.microsoft.com/office/drawing/2010/main">
          <mc:Choice Requires="a14">
            <p:sp>
              <p:nvSpPr>
                <p:cNvPr id="58" name="TextBox 57"/>
                <p:cNvSpPr txBox="1"/>
                <p:nvPr/>
              </p:nvSpPr>
              <p:spPr>
                <a:xfrm>
                  <a:off x="7491523" y="3225597"/>
                  <a:ext cx="126470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a:solidFill>
                                  <a:prstClr val="black"/>
                                </a:solidFill>
                                <a:latin typeface="Cambria Math"/>
                              </a:rPr>
                            </m:ctrlPr>
                          </m:sSubPr>
                          <m:e>
                            <m:r>
                              <a:rPr lang="en-US" sz="2400" i="1">
                                <a:solidFill>
                                  <a:prstClr val="black"/>
                                </a:solidFill>
                                <a:latin typeface="Cambria Math" charset="0"/>
                              </a:rPr>
                              <m:t>(</m:t>
                            </m:r>
                            <m:r>
                              <a:rPr lang="en-US" sz="2400" i="1">
                                <a:solidFill>
                                  <a:prstClr val="black"/>
                                </a:solidFill>
                                <a:latin typeface="Cambria Math" charset="0"/>
                              </a:rPr>
                              <m:t>𝑢</m:t>
                            </m:r>
                          </m:e>
                          <m:sub>
                            <m:r>
                              <a:rPr lang="en-US" sz="2400" i="1">
                                <a:solidFill>
                                  <a:prstClr val="black"/>
                                </a:solidFill>
                                <a:latin typeface="Cambria Math" charset="0"/>
                              </a:rPr>
                              <m:t>𝑥</m:t>
                            </m:r>
                          </m:sub>
                        </m:sSub>
                        <m:r>
                          <a:rPr lang="en-US" sz="2400" i="1">
                            <a:solidFill>
                              <a:prstClr val="black"/>
                            </a:solidFill>
                            <a:latin typeface="Cambria Math" charset="0"/>
                          </a:rPr>
                          <m:t>,</m:t>
                        </m:r>
                        <m:sSub>
                          <m:sSubPr>
                            <m:ctrlPr>
                              <a:rPr lang="en-US" sz="2400" i="1">
                                <a:solidFill>
                                  <a:prstClr val="black"/>
                                </a:solidFill>
                                <a:latin typeface="Cambria Math"/>
                              </a:rPr>
                            </m:ctrlPr>
                          </m:sSubPr>
                          <m:e>
                            <m:r>
                              <a:rPr lang="en-US" sz="2400" i="1">
                                <a:solidFill>
                                  <a:prstClr val="black"/>
                                </a:solidFill>
                                <a:latin typeface="Cambria Math" charset="0"/>
                              </a:rPr>
                              <m:t>𝑢</m:t>
                            </m:r>
                          </m:e>
                          <m:sub>
                            <m:r>
                              <a:rPr lang="en-US" sz="2400" i="1">
                                <a:solidFill>
                                  <a:prstClr val="black"/>
                                </a:solidFill>
                                <a:latin typeface="Cambria Math" charset="0"/>
                              </a:rPr>
                              <m:t>𝑧</m:t>
                            </m:r>
                          </m:sub>
                        </m:sSub>
                        <m:r>
                          <a:rPr lang="en-US" sz="2400" i="1">
                            <a:solidFill>
                              <a:prstClr val="black"/>
                            </a:solidFill>
                            <a:latin typeface="Cambria Math" charset="0"/>
                          </a:rPr>
                          <m:t>)</m:t>
                        </m:r>
                      </m:oMath>
                    </m:oMathPara>
                  </a14:m>
                  <a:endParaRPr lang="en-US" sz="2400" dirty="0">
                    <a:solidFill>
                      <a:prstClr val="black"/>
                    </a:solidFill>
                  </a:endParaRPr>
                </a:p>
              </p:txBody>
            </p:sp>
          </mc:Choice>
          <mc:Fallback xmlns="">
            <p:sp>
              <p:nvSpPr>
                <p:cNvPr id="58" name="TextBox 57"/>
                <p:cNvSpPr txBox="1">
                  <a:spLocks noRot="1" noChangeAspect="1" noMove="1" noResize="1" noEditPoints="1" noAdjustHandles="1" noChangeArrowheads="1" noChangeShapeType="1" noTextEdit="1"/>
                </p:cNvSpPr>
                <p:nvPr/>
              </p:nvSpPr>
              <p:spPr>
                <a:xfrm>
                  <a:off x="7491523" y="3225597"/>
                  <a:ext cx="1264705" cy="461665"/>
                </a:xfrm>
                <a:prstGeom prst="rect">
                  <a:avLst/>
                </a:prstGeom>
                <a:blipFill rotWithShape="0">
                  <a:blip r:embed="rId5"/>
                  <a:stretch>
                    <a:fillRect l="-966" r="-1449" b="-18667"/>
                  </a:stretch>
                </a:blipFill>
              </p:spPr>
              <p:txBody>
                <a:bodyPr/>
                <a:lstStyle/>
                <a:p>
                  <a:r>
                    <a:rPr lang="en-US">
                      <a:noFill/>
                    </a:rPr>
                    <a:t> </a:t>
                  </a:r>
                </a:p>
              </p:txBody>
            </p:sp>
          </mc:Fallback>
        </mc:AlternateContent>
        <p:cxnSp>
          <p:nvCxnSpPr>
            <p:cNvPr id="59" name="Straight Arrow Connector 58"/>
            <p:cNvCxnSpPr/>
            <p:nvPr/>
          </p:nvCxnSpPr>
          <p:spPr>
            <a:xfrm>
              <a:off x="4317533" y="2388578"/>
              <a:ext cx="241746" cy="682261"/>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394334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dirty="0" smtClean="0"/>
              <a:t>Formula simplification</a:t>
            </a:r>
            <a:endParaRPr lang="en-US" dirty="0">
              <a:solidFill>
                <a:srgbClr val="FFFD78"/>
              </a:solidFill>
            </a:endParaRPr>
          </a:p>
        </p:txBody>
      </p:sp>
      <p:sp>
        <p:nvSpPr>
          <p:cNvPr id="5" name="Slide Number Placeholder 4"/>
          <p:cNvSpPr>
            <a:spLocks noGrp="1"/>
          </p:cNvSpPr>
          <p:nvPr>
            <p:ph type="sldNum" sz="quarter" idx="12"/>
          </p:nvPr>
        </p:nvSpPr>
        <p:spPr/>
        <p:txBody>
          <a:bodyPr/>
          <a:lstStyle/>
          <a:p>
            <a:fld id="{360A499E-5F53-F344-A8CB-78A73A388B1C}" type="slidenum">
              <a:rPr lang="en-US" smtClean="0">
                <a:solidFill>
                  <a:prstClr val="black">
                    <a:lumMod val="50000"/>
                  </a:prstClr>
                </a:solidFill>
              </a:rPr>
              <a:pPr/>
              <a:t>31</a:t>
            </a:fld>
            <a:endParaRPr lang="en-US" dirty="0">
              <a:solidFill>
                <a:prstClr val="black">
                  <a:lumMod val="50000"/>
                </a:prstClr>
              </a:solidFill>
            </a:endParaRPr>
          </a:p>
        </p:txBody>
      </p:sp>
      <mc:AlternateContent xmlns:mc="http://schemas.openxmlformats.org/markup-compatibility/2006" xmlns:a14="http://schemas.microsoft.com/office/drawing/2010/main">
        <mc:Choice Requires="a14">
          <p:sp>
            <p:nvSpPr>
              <p:cNvPr id="7" name="TextBox 6"/>
              <p:cNvSpPr txBox="1"/>
              <p:nvPr/>
            </p:nvSpPr>
            <p:spPr>
              <a:xfrm>
                <a:off x="2229296" y="2434176"/>
                <a:ext cx="8396472" cy="138653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14:m>
                  <m:oMathPara xmlns:m="http://schemas.openxmlformats.org/officeDocument/2006/math">
                    <m:oMathParaPr>
                      <m:jc m:val="left"/>
                    </m:oMathParaPr>
                    <m:oMath xmlns:m="http://schemas.openxmlformats.org/officeDocument/2006/math">
                      <m:sSup>
                        <m:sSupPr>
                          <m:ctrlPr>
                            <a:rPr lang="en-US" sz="2400" i="1">
                              <a:solidFill>
                                <a:prstClr val="black"/>
                              </a:solidFill>
                              <a:latin typeface="Cambria Math"/>
                            </a:rPr>
                          </m:ctrlPr>
                        </m:sSupPr>
                        <m:e>
                          <m:acc>
                            <m:accPr>
                              <m:chr m:val="⃑"/>
                              <m:ctrlPr>
                                <a:rPr lang="en-US" sz="2400" i="1">
                                  <a:solidFill>
                                    <a:prstClr val="black"/>
                                  </a:solidFill>
                                  <a:latin typeface="Cambria Math"/>
                                </a:rPr>
                              </m:ctrlPr>
                            </m:accPr>
                            <m:e>
                              <m:r>
                                <a:rPr lang="en-US" sz="2400" i="1">
                                  <a:solidFill>
                                    <a:prstClr val="black"/>
                                  </a:solidFill>
                                  <a:latin typeface="Cambria Math" charset="0"/>
                                </a:rPr>
                                <m:t>𝑢</m:t>
                              </m:r>
                            </m:e>
                          </m:acc>
                        </m:e>
                        <m:sup>
                          <m:r>
                            <a:rPr lang="en-US" altLang="zh-CN" sz="2400" i="1">
                              <a:solidFill>
                                <a:prstClr val="black"/>
                              </a:solidFill>
                              <a:latin typeface="Cambria Math" charset="0"/>
                            </a:rPr>
                            <m:t>𝑢𝑝</m:t>
                          </m:r>
                        </m:sup>
                      </m:sSup>
                      <m:r>
                        <a:rPr lang="en-US" altLang="zh-CN" sz="2400" i="1">
                          <a:solidFill>
                            <a:prstClr val="black"/>
                          </a:solidFill>
                          <a:latin typeface="Cambria Math" charset="0"/>
                        </a:rPr>
                        <m:t>(</m:t>
                      </m:r>
                      <m:acc>
                        <m:accPr>
                          <m:chr m:val="⃑"/>
                          <m:ctrlPr>
                            <a:rPr lang="en-US" sz="2400" i="1">
                              <a:solidFill>
                                <a:prstClr val="black"/>
                              </a:solidFill>
                              <a:latin typeface="Cambria Math"/>
                            </a:rPr>
                          </m:ctrlPr>
                        </m:accPr>
                        <m:e>
                          <m:r>
                            <a:rPr lang="en-US" sz="2400" i="1">
                              <a:solidFill>
                                <a:prstClr val="black"/>
                              </a:solidFill>
                              <a:latin typeface="Cambria Math" charset="0"/>
                            </a:rPr>
                            <m:t>𝑟</m:t>
                          </m:r>
                        </m:e>
                      </m:acc>
                      <m:r>
                        <a:rPr lang="en-US" sz="2400" i="1">
                          <a:solidFill>
                            <a:prstClr val="black"/>
                          </a:solidFill>
                          <a:latin typeface="Cambria Math" charset="0"/>
                        </a:rPr>
                        <m:t>,</m:t>
                      </m:r>
                      <m:acc>
                        <m:accPr>
                          <m:chr m:val="⃑"/>
                          <m:ctrlPr>
                            <a:rPr lang="en-US" sz="2400" i="1">
                              <a:solidFill>
                                <a:prstClr val="black"/>
                              </a:solidFill>
                              <a:latin typeface="Cambria Math"/>
                            </a:rPr>
                          </m:ctrlPr>
                        </m:accPr>
                        <m:e>
                          <m:sSub>
                            <m:sSubPr>
                              <m:ctrlPr>
                                <a:rPr lang="en-US" sz="2400" i="1">
                                  <a:solidFill>
                                    <a:prstClr val="black"/>
                                  </a:solidFill>
                                  <a:latin typeface="Cambria Math"/>
                                </a:rPr>
                              </m:ctrlPr>
                            </m:sSubPr>
                            <m:e>
                              <m:r>
                                <a:rPr lang="en-US" sz="2400" i="1">
                                  <a:solidFill>
                                    <a:prstClr val="black"/>
                                  </a:solidFill>
                                  <a:latin typeface="Cambria Math" charset="0"/>
                                </a:rPr>
                                <m:t>𝑟</m:t>
                              </m:r>
                            </m:e>
                            <m:sub>
                              <m:r>
                                <a:rPr lang="en-US" sz="2400" i="1">
                                  <a:solidFill>
                                    <a:prstClr val="black"/>
                                  </a:solidFill>
                                  <a:latin typeface="Cambria Math" charset="0"/>
                                </a:rPr>
                                <m:t>𝑠</m:t>
                              </m:r>
                            </m:sub>
                          </m:sSub>
                        </m:e>
                      </m:acc>
                      <m:r>
                        <a:rPr lang="en-US" sz="2400" i="1">
                          <a:solidFill>
                            <a:prstClr val="black"/>
                          </a:solidFill>
                          <a:latin typeface="Cambria Math" charset="0"/>
                        </a:rPr>
                        <m:t>,</m:t>
                      </m:r>
                      <m:r>
                        <a:rPr lang="en-US" sz="2400" i="1">
                          <a:solidFill>
                            <a:prstClr val="black"/>
                          </a:solidFill>
                          <a:latin typeface="Cambria Math" charset="0"/>
                          <a:ea typeface="Cambria Math" charset="0"/>
                          <a:cs typeface="Cambria Math" charset="0"/>
                        </a:rPr>
                        <m:t>𝜔</m:t>
                      </m:r>
                      <m:r>
                        <a:rPr lang="en-US" altLang="zh-CN" sz="2400" i="1">
                          <a:solidFill>
                            <a:prstClr val="black"/>
                          </a:solidFill>
                          <a:latin typeface="Cambria Math" charset="0"/>
                        </a:rPr>
                        <m:t>)=</m:t>
                      </m:r>
                      <m:nary>
                        <m:naryPr>
                          <m:ctrlPr>
                            <a:rPr lang="is-IS" altLang="zh-CN" sz="2400" i="1">
                              <a:solidFill>
                                <a:prstClr val="black"/>
                              </a:solidFill>
                              <a:latin typeface="Cambria Math"/>
                            </a:rPr>
                          </m:ctrlPr>
                        </m:naryPr>
                        <m:sub>
                          <m:r>
                            <m:rPr>
                              <m:brk m:alnAt="23"/>
                            </m:rPr>
                            <a:rPr lang="en-US" altLang="zh-CN" sz="2400" i="1">
                              <a:solidFill>
                                <a:prstClr val="black"/>
                              </a:solidFill>
                              <a:latin typeface="Cambria Math" charset="0"/>
                            </a:rPr>
                            <m:t>𝑚</m:t>
                          </m:r>
                          <m:r>
                            <a:rPr lang="en-US" altLang="zh-CN" sz="2400" i="1">
                              <a:solidFill>
                                <a:prstClr val="black"/>
                              </a:solidFill>
                              <a:latin typeface="Cambria Math" charset="0"/>
                            </a:rPr>
                            <m:t>.</m:t>
                          </m:r>
                          <m:r>
                            <a:rPr lang="en-US" altLang="zh-CN" sz="2400" i="1">
                              <a:solidFill>
                                <a:prstClr val="black"/>
                              </a:solidFill>
                              <a:latin typeface="Cambria Math" charset="0"/>
                            </a:rPr>
                            <m:t>𝑠</m:t>
                          </m:r>
                          <m:r>
                            <a:rPr lang="en-US" altLang="zh-CN" sz="2400" i="1">
                              <a:solidFill>
                                <a:prstClr val="black"/>
                              </a:solidFill>
                              <a:latin typeface="Cambria Math" charset="0"/>
                            </a:rPr>
                            <m:t>.</m:t>
                          </m:r>
                        </m:sub>
                        <m:sup/>
                        <m:e>
                          <m:d>
                            <m:dPr>
                              <m:begChr m:val="["/>
                              <m:endChr m:val="]"/>
                              <m:ctrlPr>
                                <a:rPr lang="en-US" altLang="zh-CN" sz="2400" i="1">
                                  <a:solidFill>
                                    <a:prstClr val="black"/>
                                  </a:solidFill>
                                  <a:latin typeface="Cambria Math"/>
                                </a:rPr>
                              </m:ctrlPr>
                            </m:dPr>
                            <m:e>
                              <m:acc>
                                <m:accPr>
                                  <m:chr m:val="⃑"/>
                                  <m:ctrlPr>
                                    <a:rPr lang="en-US" sz="2400" i="1">
                                      <a:solidFill>
                                        <a:prstClr val="black"/>
                                      </a:solidFill>
                                      <a:latin typeface="Cambria Math"/>
                                    </a:rPr>
                                  </m:ctrlPr>
                                </m:accPr>
                                <m:e>
                                  <m:r>
                                    <a:rPr lang="en-US" sz="2400" i="1">
                                      <a:solidFill>
                                        <a:prstClr val="black"/>
                                      </a:solidFill>
                                      <a:latin typeface="Cambria Math" charset="0"/>
                                    </a:rPr>
                                    <m:t>𝑢</m:t>
                                  </m:r>
                                </m:e>
                              </m:acc>
                              <m:r>
                                <a:rPr lang="en-US" sz="2400" i="1">
                                  <a:solidFill>
                                    <a:prstClr val="black"/>
                                  </a:solidFill>
                                  <a:latin typeface="Cambria Math" charset="0"/>
                                  <a:ea typeface="Cambria Math" charset="0"/>
                                  <a:cs typeface="Cambria Math" charset="0"/>
                                </a:rPr>
                                <m:t>∙</m:t>
                              </m:r>
                              <m:d>
                                <m:dPr>
                                  <m:ctrlPr>
                                    <a:rPr lang="en-US" sz="2400" i="1">
                                      <a:solidFill>
                                        <a:prstClr val="black"/>
                                      </a:solidFill>
                                      <a:latin typeface="Cambria Math"/>
                                    </a:rPr>
                                  </m:ctrlPr>
                                </m:dPr>
                                <m:e>
                                  <m:acc>
                                    <m:accPr>
                                      <m:chr m:val="̂"/>
                                      <m:ctrlPr>
                                        <a:rPr lang="en-US" altLang="zh-CN" sz="2400" i="1">
                                          <a:solidFill>
                                            <a:prstClr val="black"/>
                                          </a:solidFill>
                                          <a:latin typeface="Cambria Math"/>
                                        </a:rPr>
                                      </m:ctrlPr>
                                    </m:accPr>
                                    <m:e>
                                      <m:r>
                                        <a:rPr lang="en-US" altLang="zh-CN" sz="2400" i="1">
                                          <a:solidFill>
                                            <a:prstClr val="black"/>
                                          </a:solidFill>
                                          <a:latin typeface="Cambria Math" charset="0"/>
                                        </a:rPr>
                                        <m:t>𝑛</m:t>
                                      </m:r>
                                    </m:e>
                                  </m:acc>
                                  <m:r>
                                    <a:rPr lang="en-US" sz="2400" i="1">
                                      <a:solidFill>
                                        <a:prstClr val="black"/>
                                      </a:solidFill>
                                      <a:latin typeface="Cambria Math" charset="0"/>
                                    </a:rPr>
                                    <m:t>∙</m:t>
                                  </m:r>
                                  <m:sSub>
                                    <m:sSubPr>
                                      <m:ctrlPr>
                                        <a:rPr lang="en-US" sz="2400" b="1" i="1">
                                          <a:solidFill>
                                            <a:prstClr val="black"/>
                                          </a:solidFill>
                                          <a:latin typeface="Cambria Math"/>
                                          <a:ea typeface="Cambria Math" charset="0"/>
                                          <a:cs typeface="Cambria Math" charset="0"/>
                                        </a:rPr>
                                      </m:ctrlPr>
                                    </m:sSubPr>
                                    <m:e>
                                      <m:r>
                                        <a:rPr lang="el-GR" sz="2400" b="1" i="1">
                                          <a:solidFill>
                                            <a:prstClr val="black"/>
                                          </a:solidFill>
                                          <a:latin typeface="Cambria Math" charset="0"/>
                                          <a:ea typeface="Cambria Math" charset="0"/>
                                          <a:cs typeface="Cambria Math" charset="0"/>
                                        </a:rPr>
                                        <m:t>𝜮</m:t>
                                      </m:r>
                                    </m:e>
                                    <m:sub>
                                      <m:r>
                                        <a:rPr lang="en-US" sz="2400" i="1">
                                          <a:solidFill>
                                            <a:prstClr val="black"/>
                                          </a:solidFill>
                                          <a:latin typeface="Cambria Math" charset="0"/>
                                          <a:ea typeface="Cambria Math" charset="0"/>
                                          <a:cs typeface="Cambria Math" charset="0"/>
                                        </a:rPr>
                                        <m:t>0</m:t>
                                      </m:r>
                                    </m:sub>
                                  </m:sSub>
                                </m:e>
                              </m:d>
                              <m:r>
                                <a:rPr lang="en-US" sz="2400" i="1">
                                  <a:solidFill>
                                    <a:prstClr val="black"/>
                                  </a:solidFill>
                                  <a:latin typeface="Cambria Math" charset="0"/>
                                </a:rPr>
                                <m:t>−</m:t>
                              </m:r>
                              <m:acc>
                                <m:accPr>
                                  <m:chr m:val="⃑"/>
                                  <m:ctrlPr>
                                    <a:rPr lang="en-US" sz="2400" i="1">
                                      <a:solidFill>
                                        <a:srgbClr val="FF0000"/>
                                      </a:solidFill>
                                      <a:latin typeface="Cambria Math"/>
                                    </a:rPr>
                                  </m:ctrlPr>
                                </m:accPr>
                                <m:e>
                                  <m:r>
                                    <a:rPr lang="en-US" sz="2400" i="1">
                                      <a:solidFill>
                                        <a:srgbClr val="FF0000"/>
                                      </a:solidFill>
                                      <a:latin typeface="Cambria Math" charset="0"/>
                                    </a:rPr>
                                    <m:t>𝑡</m:t>
                                  </m:r>
                                </m:e>
                              </m:acc>
                              <m:r>
                                <a:rPr lang="en-US" altLang="zh-CN" sz="2400" b="1" i="1">
                                  <a:solidFill>
                                    <a:srgbClr val="FF0000"/>
                                  </a:solidFill>
                                  <a:latin typeface="Cambria Math" charset="0"/>
                                  <a:ea typeface="Cambria Math" charset="0"/>
                                  <a:cs typeface="Cambria Math" charset="0"/>
                                </a:rPr>
                                <m:t>(</m:t>
                              </m:r>
                              <m:acc>
                                <m:accPr>
                                  <m:chr m:val="⃑"/>
                                  <m:ctrlPr>
                                    <a:rPr lang="en-US" sz="2400" i="1">
                                      <a:solidFill>
                                        <a:srgbClr val="FF0000"/>
                                      </a:solidFill>
                                      <a:latin typeface="Cambria Math"/>
                                    </a:rPr>
                                  </m:ctrlPr>
                                </m:accPr>
                                <m:e>
                                  <m:r>
                                    <a:rPr lang="en-US" sz="2400" i="1">
                                      <a:solidFill>
                                        <a:srgbClr val="FF0000"/>
                                      </a:solidFill>
                                      <a:latin typeface="Cambria Math" charset="0"/>
                                    </a:rPr>
                                    <m:t>𝑟</m:t>
                                  </m:r>
                                </m:e>
                              </m:acc>
                              <m:r>
                                <a:rPr lang="en-US" sz="2400" i="1">
                                  <a:solidFill>
                                    <a:srgbClr val="FF0000"/>
                                  </a:solidFill>
                                  <a:latin typeface="Cambria Math" charset="0"/>
                                </a:rPr>
                                <m:t>′,</m:t>
                              </m:r>
                              <m:acc>
                                <m:accPr>
                                  <m:chr m:val="⃑"/>
                                  <m:ctrlPr>
                                    <a:rPr lang="en-US" sz="2400" i="1">
                                      <a:solidFill>
                                        <a:srgbClr val="FF0000"/>
                                      </a:solidFill>
                                      <a:latin typeface="Cambria Math"/>
                                    </a:rPr>
                                  </m:ctrlPr>
                                </m:accPr>
                                <m:e>
                                  <m:sSub>
                                    <m:sSubPr>
                                      <m:ctrlPr>
                                        <a:rPr lang="en-US" sz="2400" i="1">
                                          <a:solidFill>
                                            <a:srgbClr val="FF0000"/>
                                          </a:solidFill>
                                          <a:latin typeface="Cambria Math"/>
                                        </a:rPr>
                                      </m:ctrlPr>
                                    </m:sSubPr>
                                    <m:e>
                                      <m:r>
                                        <a:rPr lang="en-US" sz="2400" i="1">
                                          <a:solidFill>
                                            <a:srgbClr val="FF0000"/>
                                          </a:solidFill>
                                          <a:latin typeface="Cambria Math" charset="0"/>
                                        </a:rPr>
                                        <m:t>𝑟</m:t>
                                      </m:r>
                                    </m:e>
                                    <m:sub>
                                      <m:r>
                                        <a:rPr lang="en-US" sz="2400" i="1">
                                          <a:solidFill>
                                            <a:srgbClr val="FF0000"/>
                                          </a:solidFill>
                                          <a:latin typeface="Cambria Math" charset="0"/>
                                        </a:rPr>
                                        <m:t>𝑠</m:t>
                                      </m:r>
                                    </m:sub>
                                  </m:sSub>
                                </m:e>
                              </m:acc>
                              <m:r>
                                <a:rPr lang="en-US" sz="2400" i="1">
                                  <a:solidFill>
                                    <a:srgbClr val="FF0000"/>
                                  </a:solidFill>
                                  <a:latin typeface="Cambria Math" charset="0"/>
                                </a:rPr>
                                <m:t>,</m:t>
                              </m:r>
                              <m:r>
                                <a:rPr lang="en-US" sz="2400" i="1">
                                  <a:solidFill>
                                    <a:srgbClr val="FF0000"/>
                                  </a:solidFill>
                                  <a:latin typeface="Cambria Math" charset="0"/>
                                  <a:ea typeface="Cambria Math" charset="0"/>
                                  <a:cs typeface="Cambria Math" charset="0"/>
                                </a:rPr>
                                <m:t>𝜔</m:t>
                              </m:r>
                              <m:r>
                                <a:rPr lang="en-US" altLang="zh-CN" sz="2400" b="1" i="1">
                                  <a:solidFill>
                                    <a:srgbClr val="FF0000"/>
                                  </a:solidFill>
                                  <a:latin typeface="Cambria Math" charset="0"/>
                                  <a:ea typeface="Cambria Math" charset="0"/>
                                  <a:cs typeface="Cambria Math" charset="0"/>
                                </a:rPr>
                                <m:t>)</m:t>
                              </m:r>
                              <m:r>
                                <a:rPr lang="en-US" altLang="zh-CN" sz="2400" i="1">
                                  <a:solidFill>
                                    <a:srgbClr val="FF0000"/>
                                  </a:solidFill>
                                  <a:latin typeface="Cambria Math" charset="0"/>
                                  <a:ea typeface="Cambria Math" charset="0"/>
                                  <a:cs typeface="Cambria Math" charset="0"/>
                                </a:rPr>
                                <m:t>∙</m:t>
                              </m:r>
                              <m:sSub>
                                <m:sSubPr>
                                  <m:ctrlPr>
                                    <a:rPr lang="en-US" altLang="zh-CN" sz="2400" i="1">
                                      <a:solidFill>
                                        <a:srgbClr val="FF0000"/>
                                      </a:solidFill>
                                      <a:latin typeface="Cambria Math"/>
                                      <a:ea typeface="Cambria Math" charset="0"/>
                                      <a:cs typeface="Cambria Math" charset="0"/>
                                    </a:rPr>
                                  </m:ctrlPr>
                                </m:sSubPr>
                                <m:e>
                                  <m:r>
                                    <a:rPr lang="en-US" altLang="zh-CN" sz="2400" b="1" i="1">
                                      <a:solidFill>
                                        <a:srgbClr val="FF0000"/>
                                      </a:solidFill>
                                      <a:latin typeface="Cambria Math" charset="0"/>
                                      <a:ea typeface="Cambria Math" charset="0"/>
                                      <a:cs typeface="Cambria Math" charset="0"/>
                                    </a:rPr>
                                    <m:t>𝑮</m:t>
                                  </m:r>
                                </m:e>
                                <m:sub>
                                  <m:r>
                                    <a:rPr lang="en-US" altLang="zh-CN" sz="2400" i="1">
                                      <a:solidFill>
                                        <a:srgbClr val="FF0000"/>
                                      </a:solidFill>
                                      <a:latin typeface="Cambria Math" charset="0"/>
                                      <a:ea typeface="Cambria Math" charset="0"/>
                                      <a:cs typeface="Cambria Math" charset="0"/>
                                    </a:rPr>
                                    <m:t>0</m:t>
                                  </m:r>
                                </m:sub>
                              </m:sSub>
                              <m:r>
                                <a:rPr lang="en-US" altLang="zh-CN" sz="2400" i="1">
                                  <a:solidFill>
                                    <a:srgbClr val="FF0000"/>
                                  </a:solidFill>
                                  <a:latin typeface="Cambria Math" charset="0"/>
                                  <a:ea typeface="Cambria Math" charset="0"/>
                                  <a:cs typeface="Cambria Math" charset="0"/>
                                </a:rPr>
                                <m:t>(</m:t>
                              </m:r>
                              <m:acc>
                                <m:accPr>
                                  <m:chr m:val="⃑"/>
                                  <m:ctrlPr>
                                    <a:rPr lang="en-US" sz="2400" i="1">
                                      <a:solidFill>
                                        <a:srgbClr val="FF0000"/>
                                      </a:solidFill>
                                      <a:latin typeface="Cambria Math"/>
                                    </a:rPr>
                                  </m:ctrlPr>
                                </m:accPr>
                                <m:e>
                                  <m:r>
                                    <a:rPr lang="en-US" sz="2400" i="1">
                                      <a:solidFill>
                                        <a:srgbClr val="FF0000"/>
                                      </a:solidFill>
                                      <a:latin typeface="Cambria Math" charset="0"/>
                                    </a:rPr>
                                    <m:t>𝑟</m:t>
                                  </m:r>
                                </m:e>
                              </m:acc>
                              <m:r>
                                <a:rPr lang="en-US" sz="2400" i="1">
                                  <a:solidFill>
                                    <a:srgbClr val="FF0000"/>
                                  </a:solidFill>
                                  <a:latin typeface="Cambria Math" charset="0"/>
                                </a:rPr>
                                <m:t>′,</m:t>
                              </m:r>
                              <m:acc>
                                <m:accPr>
                                  <m:chr m:val="⃑"/>
                                  <m:ctrlPr>
                                    <a:rPr lang="en-US" sz="2400" i="1">
                                      <a:solidFill>
                                        <a:srgbClr val="FF0000"/>
                                      </a:solidFill>
                                      <a:latin typeface="Cambria Math"/>
                                    </a:rPr>
                                  </m:ctrlPr>
                                </m:accPr>
                                <m:e>
                                  <m:r>
                                    <a:rPr lang="en-US" sz="2400" i="1">
                                      <a:solidFill>
                                        <a:srgbClr val="FF0000"/>
                                      </a:solidFill>
                                      <a:latin typeface="Cambria Math" charset="0"/>
                                    </a:rPr>
                                    <m:t>𝑟</m:t>
                                  </m:r>
                                </m:e>
                              </m:acc>
                              <m:r>
                                <a:rPr lang="en-US" sz="2400" i="1">
                                  <a:solidFill>
                                    <a:srgbClr val="FF0000"/>
                                  </a:solidFill>
                                  <a:latin typeface="Cambria Math" charset="0"/>
                                </a:rPr>
                                <m:t>,</m:t>
                              </m:r>
                              <m:r>
                                <a:rPr lang="en-US" sz="2400" i="1">
                                  <a:solidFill>
                                    <a:srgbClr val="FF0000"/>
                                  </a:solidFill>
                                  <a:latin typeface="Cambria Math" charset="0"/>
                                  <a:ea typeface="Cambria Math" charset="0"/>
                                  <a:cs typeface="Cambria Math" charset="0"/>
                                </a:rPr>
                                <m:t>𝜔</m:t>
                              </m:r>
                              <m:r>
                                <a:rPr lang="en-US" altLang="zh-CN" sz="2400" i="1">
                                  <a:solidFill>
                                    <a:srgbClr val="FF0000"/>
                                  </a:solidFill>
                                  <a:latin typeface="Cambria Math" charset="0"/>
                                  <a:ea typeface="Cambria Math" charset="0"/>
                                  <a:cs typeface="Cambria Math" charset="0"/>
                                </a:rPr>
                                <m:t>)</m:t>
                              </m:r>
                            </m:e>
                          </m:d>
                          <m:r>
                            <a:rPr lang="en-US" sz="2400" i="1">
                              <a:solidFill>
                                <a:prstClr val="black"/>
                              </a:solidFill>
                              <a:latin typeface="Cambria Math" charset="0"/>
                            </a:rPr>
                            <m:t>𝑑𝑆</m:t>
                          </m:r>
                          <m:r>
                            <a:rPr lang="en-US" sz="2400" i="1">
                              <a:solidFill>
                                <a:prstClr val="black"/>
                              </a:solidFill>
                              <a:latin typeface="Cambria Math" charset="0"/>
                            </a:rPr>
                            <m:t>′</m:t>
                          </m:r>
                        </m:e>
                      </m:nary>
                    </m:oMath>
                  </m:oMathPara>
                </a14:m>
                <a:endParaRPr lang="en-US" sz="2400" i="1" dirty="0">
                  <a:solidFill>
                    <a:prstClr val="black"/>
                  </a:solidFill>
                  <a:latin typeface="Cambria Math"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2229296" y="2434176"/>
                <a:ext cx="8396472" cy="1386533"/>
              </a:xfrm>
              <a:prstGeom prst="rect">
                <a:avLst/>
              </a:prstGeom>
              <a:blipFill rotWithShape="0">
                <a:blip r:embed="rId3"/>
                <a:stretch>
                  <a:fillRect/>
                </a:stretch>
              </a:blipFill>
            </p:spPr>
            <p:txBody>
              <a:bodyPr/>
              <a:lstStyle/>
              <a:p>
                <a:r>
                  <a:rPr lang="en-US">
                    <a:noFill/>
                  </a:rPr>
                  <a:t> </a:t>
                </a:r>
              </a:p>
            </p:txBody>
          </p:sp>
        </mc:Fallback>
      </mc:AlternateContent>
      <p:sp>
        <p:nvSpPr>
          <p:cNvPr id="3" name="TextBox 2"/>
          <p:cNvSpPr txBox="1"/>
          <p:nvPr/>
        </p:nvSpPr>
        <p:spPr>
          <a:xfrm>
            <a:off x="2235200" y="2137018"/>
            <a:ext cx="1625600" cy="523220"/>
          </a:xfrm>
          <a:prstGeom prst="rect">
            <a:avLst/>
          </a:prstGeom>
          <a:noFill/>
        </p:spPr>
        <p:txBody>
          <a:bodyPr wrap="square" rtlCol="0">
            <a:spAutoFit/>
          </a:bodyPr>
          <a:lstStyle/>
          <a:p>
            <a:r>
              <a:rPr lang="en-US" altLang="zh-CN" sz="2800" dirty="0">
                <a:solidFill>
                  <a:srgbClr val="0432FF"/>
                </a:solidFill>
              </a:rPr>
              <a:t>Original</a:t>
            </a:r>
            <a:endParaRPr lang="en-US" sz="2800" dirty="0">
              <a:solidFill>
                <a:srgbClr val="0432FF"/>
              </a:solidFill>
            </a:endParaRPr>
          </a:p>
        </p:txBody>
      </p:sp>
      <p:grpSp>
        <p:nvGrpSpPr>
          <p:cNvPr id="4" name="Group 3"/>
          <p:cNvGrpSpPr/>
          <p:nvPr/>
        </p:nvGrpSpPr>
        <p:grpSpPr>
          <a:xfrm>
            <a:off x="2172391" y="4535855"/>
            <a:ext cx="7477945" cy="1580075"/>
            <a:chOff x="648390" y="4245927"/>
            <a:chExt cx="7477945" cy="1580075"/>
          </a:xfrm>
        </p:grpSpPr>
        <mc:AlternateContent xmlns:mc="http://schemas.openxmlformats.org/markup-compatibility/2006" xmlns:a14="http://schemas.microsoft.com/office/drawing/2010/main">
          <mc:Choice Requires="a14">
            <p:sp>
              <p:nvSpPr>
                <p:cNvPr id="11" name="Rectangle 10"/>
                <p:cNvSpPr/>
                <p:nvPr/>
              </p:nvSpPr>
              <p:spPr>
                <a:xfrm>
                  <a:off x="648390" y="4439469"/>
                  <a:ext cx="7477945" cy="1386533"/>
                </a:xfrm>
                <a:prstGeom prst="rect">
                  <a:avLst/>
                </a:prstGeom>
              </p:spPr>
              <p:txBody>
                <a:bodyPr wrap="none">
                  <a:spAutoFit/>
                </a:bodyPr>
                <a:lstStyle/>
                <a:p>
                  <a:pPr algn="ctr">
                    <a:lnSpc>
                      <a:spcPct val="150000"/>
                    </a:lnSpc>
                  </a:pPr>
                  <a14:m>
                    <m:oMathPara xmlns:m="http://schemas.openxmlformats.org/officeDocument/2006/math">
                      <m:oMathParaPr>
                        <m:jc m:val="left"/>
                      </m:oMathParaPr>
                      <m:oMath xmlns:m="http://schemas.openxmlformats.org/officeDocument/2006/math">
                        <m:sSup>
                          <m:sSupPr>
                            <m:ctrlPr>
                              <a:rPr lang="en-US" sz="2400" i="1">
                                <a:solidFill>
                                  <a:prstClr val="black"/>
                                </a:solidFill>
                                <a:latin typeface="Cambria Math"/>
                              </a:rPr>
                            </m:ctrlPr>
                          </m:sSupPr>
                          <m:e>
                            <m:acc>
                              <m:accPr>
                                <m:chr m:val="⃑"/>
                                <m:ctrlPr>
                                  <a:rPr lang="en-US" sz="2400" i="1">
                                    <a:solidFill>
                                      <a:prstClr val="black"/>
                                    </a:solidFill>
                                    <a:latin typeface="Cambria Math"/>
                                  </a:rPr>
                                </m:ctrlPr>
                              </m:accPr>
                              <m:e>
                                <m:r>
                                  <a:rPr lang="en-US" altLang="zh-CN" sz="2400" i="1">
                                    <a:solidFill>
                                      <a:prstClr val="black"/>
                                    </a:solidFill>
                                    <a:latin typeface="Cambria Math" charset="0"/>
                                  </a:rPr>
                                  <m:t>𝑢</m:t>
                                </m:r>
                              </m:e>
                            </m:acc>
                          </m:e>
                          <m:sup>
                            <m:r>
                              <a:rPr lang="en-US" altLang="zh-CN" sz="2400" i="1">
                                <a:solidFill>
                                  <a:prstClr val="black"/>
                                </a:solidFill>
                                <a:latin typeface="Cambria Math" charset="0"/>
                              </a:rPr>
                              <m:t>𝑢𝑝</m:t>
                            </m:r>
                          </m:sup>
                        </m:sSup>
                        <m:r>
                          <a:rPr lang="en-US" altLang="zh-CN" sz="2400" i="1">
                            <a:solidFill>
                              <a:prstClr val="black"/>
                            </a:solidFill>
                            <a:latin typeface="Cambria Math" charset="0"/>
                          </a:rPr>
                          <m:t>(</m:t>
                        </m:r>
                        <m:acc>
                          <m:accPr>
                            <m:chr m:val="⃑"/>
                            <m:ctrlPr>
                              <a:rPr lang="en-US" sz="2400" i="1">
                                <a:solidFill>
                                  <a:prstClr val="black"/>
                                </a:solidFill>
                                <a:latin typeface="Cambria Math"/>
                              </a:rPr>
                            </m:ctrlPr>
                          </m:accPr>
                          <m:e>
                            <m:r>
                              <a:rPr lang="en-US" sz="2400" i="1">
                                <a:solidFill>
                                  <a:prstClr val="black"/>
                                </a:solidFill>
                                <a:latin typeface="Cambria Math" charset="0"/>
                              </a:rPr>
                              <m:t>𝑟</m:t>
                            </m:r>
                          </m:e>
                        </m:acc>
                        <m:r>
                          <a:rPr lang="en-US" sz="2400" i="1">
                            <a:solidFill>
                              <a:prstClr val="black"/>
                            </a:solidFill>
                            <a:latin typeface="Cambria Math" charset="0"/>
                          </a:rPr>
                          <m:t>,</m:t>
                        </m:r>
                        <m:acc>
                          <m:accPr>
                            <m:chr m:val="⃑"/>
                            <m:ctrlPr>
                              <a:rPr lang="en-US" sz="2400" i="1">
                                <a:solidFill>
                                  <a:prstClr val="black"/>
                                </a:solidFill>
                                <a:latin typeface="Cambria Math"/>
                              </a:rPr>
                            </m:ctrlPr>
                          </m:accPr>
                          <m:e>
                            <m:sSub>
                              <m:sSubPr>
                                <m:ctrlPr>
                                  <a:rPr lang="en-US" sz="2400" i="1">
                                    <a:solidFill>
                                      <a:prstClr val="black"/>
                                    </a:solidFill>
                                    <a:latin typeface="Cambria Math"/>
                                  </a:rPr>
                                </m:ctrlPr>
                              </m:sSubPr>
                              <m:e>
                                <m:r>
                                  <a:rPr lang="en-US" sz="2400" i="1">
                                    <a:solidFill>
                                      <a:prstClr val="black"/>
                                    </a:solidFill>
                                    <a:latin typeface="Cambria Math" charset="0"/>
                                  </a:rPr>
                                  <m:t>𝑟</m:t>
                                </m:r>
                              </m:e>
                              <m:sub>
                                <m:r>
                                  <a:rPr lang="en-US" sz="2400" i="1">
                                    <a:solidFill>
                                      <a:prstClr val="black"/>
                                    </a:solidFill>
                                    <a:latin typeface="Cambria Math" charset="0"/>
                                  </a:rPr>
                                  <m:t>𝑠</m:t>
                                </m:r>
                              </m:sub>
                            </m:sSub>
                          </m:e>
                        </m:acc>
                        <m:r>
                          <a:rPr lang="en-US" sz="2400" i="1">
                            <a:solidFill>
                              <a:prstClr val="black"/>
                            </a:solidFill>
                            <a:latin typeface="Cambria Math" charset="0"/>
                          </a:rPr>
                          <m:t>,</m:t>
                        </m:r>
                        <m:r>
                          <a:rPr lang="en-US" sz="2400" i="1">
                            <a:solidFill>
                              <a:prstClr val="black"/>
                            </a:solidFill>
                            <a:latin typeface="Cambria Math" charset="0"/>
                            <a:ea typeface="Cambria Math" charset="0"/>
                            <a:cs typeface="Cambria Math" charset="0"/>
                          </a:rPr>
                          <m:t>𝜔</m:t>
                        </m:r>
                        <m:r>
                          <a:rPr lang="en-US" altLang="zh-CN" sz="2400" i="1">
                            <a:solidFill>
                              <a:prstClr val="black"/>
                            </a:solidFill>
                            <a:latin typeface="Cambria Math" charset="0"/>
                          </a:rPr>
                          <m:t>)</m:t>
                        </m:r>
                        <m:r>
                          <a:rPr lang="en-US" sz="2400" i="1">
                            <a:solidFill>
                              <a:prstClr val="black"/>
                            </a:solidFill>
                            <a:latin typeface="Cambria Math" charset="0"/>
                          </a:rPr>
                          <m:t>=</m:t>
                        </m:r>
                        <m:nary>
                          <m:naryPr>
                            <m:ctrlPr>
                              <a:rPr lang="is-IS" altLang="zh-CN" sz="2400" i="1">
                                <a:solidFill>
                                  <a:prstClr val="black"/>
                                </a:solidFill>
                                <a:latin typeface="Cambria Math"/>
                              </a:rPr>
                            </m:ctrlPr>
                          </m:naryPr>
                          <m:sub>
                            <m:r>
                              <m:rPr>
                                <m:brk m:alnAt="23"/>
                              </m:rPr>
                              <a:rPr lang="en-US" altLang="zh-CN" sz="2400" i="1">
                                <a:solidFill>
                                  <a:prstClr val="black"/>
                                </a:solidFill>
                                <a:latin typeface="Cambria Math" charset="0"/>
                              </a:rPr>
                              <m:t>𝑚</m:t>
                            </m:r>
                            <m:r>
                              <a:rPr lang="en-US" altLang="zh-CN" sz="2400" i="1">
                                <a:solidFill>
                                  <a:prstClr val="black"/>
                                </a:solidFill>
                                <a:latin typeface="Cambria Math" charset="0"/>
                              </a:rPr>
                              <m:t>.</m:t>
                            </m:r>
                            <m:r>
                              <a:rPr lang="en-US" altLang="zh-CN" sz="2400" i="1">
                                <a:solidFill>
                                  <a:prstClr val="black"/>
                                </a:solidFill>
                                <a:latin typeface="Cambria Math" charset="0"/>
                              </a:rPr>
                              <m:t>𝑠</m:t>
                            </m:r>
                            <m:r>
                              <a:rPr lang="en-US" altLang="zh-CN" sz="2400" i="1">
                                <a:solidFill>
                                  <a:prstClr val="black"/>
                                </a:solidFill>
                                <a:latin typeface="Cambria Math" charset="0"/>
                              </a:rPr>
                              <m:t>.</m:t>
                            </m:r>
                          </m:sub>
                          <m:sup/>
                          <m:e>
                            <m:acc>
                              <m:accPr>
                                <m:chr m:val="⃑"/>
                                <m:ctrlPr>
                                  <a:rPr lang="en-US" sz="2400" i="1">
                                    <a:solidFill>
                                      <a:prstClr val="black"/>
                                    </a:solidFill>
                                    <a:latin typeface="Cambria Math"/>
                                  </a:rPr>
                                </m:ctrlPr>
                              </m:accPr>
                              <m:e>
                                <m:r>
                                  <a:rPr lang="en-US" sz="2400" i="1">
                                    <a:solidFill>
                                      <a:prstClr val="black"/>
                                    </a:solidFill>
                                    <a:latin typeface="Cambria Math" charset="0"/>
                                  </a:rPr>
                                  <m:t>𝑢</m:t>
                                </m:r>
                              </m:e>
                            </m:acc>
                            <m:r>
                              <a:rPr lang="en-US" sz="2400" i="1">
                                <a:solidFill>
                                  <a:prstClr val="black"/>
                                </a:solidFill>
                                <a:latin typeface="Cambria Math" charset="0"/>
                                <a:ea typeface="Cambria Math" charset="0"/>
                                <a:cs typeface="Cambria Math" charset="0"/>
                              </a:rPr>
                              <m:t>∙</m:t>
                            </m:r>
                            <m:d>
                              <m:dPr>
                                <m:ctrlPr>
                                  <a:rPr lang="en-US" sz="2400" i="1">
                                    <a:solidFill>
                                      <a:prstClr val="black"/>
                                    </a:solidFill>
                                    <a:latin typeface="Cambria Math"/>
                                  </a:rPr>
                                </m:ctrlPr>
                              </m:dPr>
                              <m:e>
                                <m:acc>
                                  <m:accPr>
                                    <m:chr m:val="̂"/>
                                    <m:ctrlPr>
                                      <a:rPr lang="en-US" altLang="zh-CN" sz="2400" i="1">
                                        <a:solidFill>
                                          <a:prstClr val="black"/>
                                        </a:solidFill>
                                        <a:latin typeface="Cambria Math"/>
                                      </a:rPr>
                                    </m:ctrlPr>
                                  </m:accPr>
                                  <m:e>
                                    <m:r>
                                      <a:rPr lang="en-US" altLang="zh-CN" sz="2400" i="1">
                                        <a:solidFill>
                                          <a:prstClr val="black"/>
                                        </a:solidFill>
                                        <a:latin typeface="Cambria Math" charset="0"/>
                                      </a:rPr>
                                      <m:t>𝑛</m:t>
                                    </m:r>
                                  </m:e>
                                </m:acc>
                                <m:r>
                                  <a:rPr lang="en-US" sz="2400" i="1">
                                    <a:solidFill>
                                      <a:prstClr val="black"/>
                                    </a:solidFill>
                                    <a:latin typeface="Cambria Math" charset="0"/>
                                  </a:rPr>
                                  <m:t>∙</m:t>
                                </m:r>
                                <m:sSub>
                                  <m:sSubPr>
                                    <m:ctrlPr>
                                      <a:rPr lang="en-US" sz="2400" i="1">
                                        <a:solidFill>
                                          <a:prstClr val="black"/>
                                        </a:solidFill>
                                        <a:latin typeface="Cambria Math"/>
                                        <a:ea typeface="Cambria Math" charset="0"/>
                                        <a:cs typeface="Cambria Math" charset="0"/>
                                      </a:rPr>
                                    </m:ctrlPr>
                                  </m:sSubPr>
                                  <m:e>
                                    <m:r>
                                      <a:rPr lang="el-GR" sz="2400" b="1" i="1">
                                        <a:solidFill>
                                          <a:prstClr val="black"/>
                                        </a:solidFill>
                                        <a:latin typeface="Cambria Math" charset="0"/>
                                        <a:ea typeface="Cambria Math" charset="0"/>
                                        <a:cs typeface="Cambria Math" charset="0"/>
                                      </a:rPr>
                                      <m:t>𝜮</m:t>
                                    </m:r>
                                  </m:e>
                                  <m:sub>
                                    <m:r>
                                      <a:rPr lang="en-US" sz="2400" i="1">
                                        <a:solidFill>
                                          <a:prstClr val="black"/>
                                        </a:solidFill>
                                        <a:latin typeface="Cambria Math" charset="0"/>
                                        <a:ea typeface="Cambria Math" charset="0"/>
                                        <a:cs typeface="Cambria Math" charset="0"/>
                                      </a:rPr>
                                      <m:t>0</m:t>
                                    </m:r>
                                  </m:sub>
                                </m:sSub>
                              </m:e>
                            </m:d>
                            <m:r>
                              <a:rPr lang="en-US" sz="2400" i="1">
                                <a:solidFill>
                                  <a:prstClr val="black"/>
                                </a:solidFill>
                                <a:latin typeface="Cambria Math" charset="0"/>
                              </a:rPr>
                              <m:t>𝑑</m:t>
                            </m:r>
                            <m:sSup>
                              <m:sSupPr>
                                <m:ctrlPr>
                                  <a:rPr lang="en-US" sz="2400" i="1">
                                    <a:solidFill>
                                      <a:prstClr val="black"/>
                                    </a:solidFill>
                                    <a:latin typeface="Cambria Math"/>
                                  </a:rPr>
                                </m:ctrlPr>
                              </m:sSupPr>
                              <m:e>
                                <m:r>
                                  <a:rPr lang="en-US" altLang="zh-CN" sz="2400" i="1">
                                    <a:solidFill>
                                      <a:prstClr val="black"/>
                                    </a:solidFill>
                                    <a:latin typeface="Cambria Math" charset="0"/>
                                  </a:rPr>
                                  <m:t>𝑆</m:t>
                                </m:r>
                              </m:e>
                              <m:sup>
                                <m:r>
                                  <a:rPr lang="en-US" altLang="zh-CN" sz="2400" i="1">
                                    <a:solidFill>
                                      <a:prstClr val="black"/>
                                    </a:solidFill>
                                    <a:latin typeface="Cambria Math" charset="0"/>
                                  </a:rPr>
                                  <m:t>′</m:t>
                                </m:r>
                              </m:sup>
                            </m:sSup>
                          </m:e>
                        </m:nary>
                        <m:r>
                          <a:rPr lang="en-US" sz="2400" i="1">
                            <a:solidFill>
                              <a:prstClr val="black"/>
                            </a:solidFill>
                            <a:latin typeface="Cambria Math" charset="0"/>
                          </a:rPr>
                          <m:t>+</m:t>
                        </m:r>
                        <m:acc>
                          <m:accPr>
                            <m:chr m:val="⃑"/>
                            <m:ctrlPr>
                              <a:rPr lang="en-US" sz="2400" i="1">
                                <a:solidFill>
                                  <a:srgbClr val="FF0000"/>
                                </a:solidFill>
                                <a:latin typeface="Cambria Math"/>
                                <a:ea typeface="Calibri" charset="0"/>
                                <a:cs typeface="Calibri" charset="0"/>
                              </a:rPr>
                            </m:ctrlPr>
                          </m:accPr>
                          <m:e>
                            <m:r>
                              <a:rPr lang="en-US" sz="2400" i="1">
                                <a:solidFill>
                                  <a:srgbClr val="FF0000"/>
                                </a:solidFill>
                                <a:latin typeface="Cambria Math" charset="0"/>
                                <a:ea typeface="Calibri" charset="0"/>
                                <a:cs typeface="Calibri" charset="0"/>
                              </a:rPr>
                              <m:t>𝐹</m:t>
                            </m:r>
                          </m:e>
                        </m:acc>
                        <m:r>
                          <a:rPr lang="en-US" sz="2400" i="1">
                            <a:solidFill>
                              <a:srgbClr val="FF0000"/>
                            </a:solidFill>
                            <a:latin typeface="Cambria Math" charset="0"/>
                            <a:ea typeface="Calibri" charset="0"/>
                            <a:cs typeface="Calibri" charset="0"/>
                          </a:rPr>
                          <m:t>(</m:t>
                        </m:r>
                        <m:r>
                          <a:rPr lang="en-US" sz="2400" i="1">
                            <a:solidFill>
                              <a:srgbClr val="FF0000"/>
                            </a:solidFill>
                            <a:latin typeface="Cambria Math" charset="0"/>
                            <a:ea typeface="Cambria Math" charset="0"/>
                            <a:cs typeface="Cambria Math" charset="0"/>
                          </a:rPr>
                          <m:t>𝜔</m:t>
                        </m:r>
                        <m:r>
                          <a:rPr lang="en-US" sz="2400" i="1">
                            <a:solidFill>
                              <a:srgbClr val="FF0000"/>
                            </a:solidFill>
                            <a:latin typeface="Cambria Math" charset="0"/>
                            <a:ea typeface="Calibri" charset="0"/>
                            <a:cs typeface="Calibri" charset="0"/>
                          </a:rPr>
                          <m:t>)</m:t>
                        </m:r>
                        <m:r>
                          <a:rPr lang="en-US" sz="2400" i="1">
                            <a:solidFill>
                              <a:srgbClr val="FF0000"/>
                            </a:solidFill>
                            <a:latin typeface="Cambria Math" charset="0"/>
                            <a:ea typeface="Cambria Math" charset="0"/>
                            <a:cs typeface="Cambria Math" charset="0"/>
                          </a:rPr>
                          <m:t>∙</m:t>
                        </m:r>
                        <m:sSub>
                          <m:sSubPr>
                            <m:ctrlPr>
                              <a:rPr lang="en-US" altLang="zh-CN" sz="2400" b="1" i="1">
                                <a:solidFill>
                                  <a:srgbClr val="FF0000"/>
                                </a:solidFill>
                                <a:latin typeface="Cambria Math"/>
                                <a:ea typeface="Cambria Math" charset="0"/>
                                <a:cs typeface="Cambria Math" charset="0"/>
                              </a:rPr>
                            </m:ctrlPr>
                          </m:sSubPr>
                          <m:e>
                            <m:r>
                              <a:rPr lang="en-US" altLang="zh-CN" sz="2400" b="1" i="1">
                                <a:solidFill>
                                  <a:srgbClr val="FF0000"/>
                                </a:solidFill>
                                <a:latin typeface="Cambria Math" charset="0"/>
                                <a:ea typeface="Cambria Math" charset="0"/>
                                <a:cs typeface="Cambria Math" charset="0"/>
                              </a:rPr>
                              <m:t>𝑮</m:t>
                            </m:r>
                          </m:e>
                          <m:sub>
                            <m:r>
                              <a:rPr lang="en-US" altLang="zh-CN" sz="2400" b="1" i="1">
                                <a:solidFill>
                                  <a:srgbClr val="FF0000"/>
                                </a:solidFill>
                                <a:latin typeface="Cambria Math" charset="0"/>
                                <a:ea typeface="Cambria Math" charset="0"/>
                                <a:cs typeface="Cambria Math" charset="0"/>
                              </a:rPr>
                              <m:t>𝟎</m:t>
                            </m:r>
                          </m:sub>
                        </m:sSub>
                        <m:r>
                          <a:rPr lang="en-US" altLang="zh-CN" sz="2400" b="1" i="1">
                            <a:solidFill>
                              <a:srgbClr val="FF0000"/>
                            </a:solidFill>
                            <a:latin typeface="Cambria Math" charset="0"/>
                            <a:ea typeface="Cambria Math" charset="0"/>
                            <a:cs typeface="Cambria Math" charset="0"/>
                          </a:rPr>
                          <m:t>(</m:t>
                        </m:r>
                        <m:acc>
                          <m:accPr>
                            <m:chr m:val="⃑"/>
                            <m:ctrlPr>
                              <a:rPr lang="en-US" sz="2400" i="1">
                                <a:solidFill>
                                  <a:srgbClr val="FF0000"/>
                                </a:solidFill>
                                <a:latin typeface="Cambria Math"/>
                              </a:rPr>
                            </m:ctrlPr>
                          </m:accPr>
                          <m:e>
                            <m:sSub>
                              <m:sSubPr>
                                <m:ctrlPr>
                                  <a:rPr lang="en-US" sz="2400" i="1">
                                    <a:solidFill>
                                      <a:srgbClr val="FF0000"/>
                                    </a:solidFill>
                                    <a:latin typeface="Cambria Math"/>
                                  </a:rPr>
                                </m:ctrlPr>
                              </m:sSubPr>
                              <m:e>
                                <m:r>
                                  <a:rPr lang="en-US" sz="2400" i="1">
                                    <a:solidFill>
                                      <a:srgbClr val="FF0000"/>
                                    </a:solidFill>
                                    <a:latin typeface="Cambria Math" charset="0"/>
                                  </a:rPr>
                                  <m:t>𝑟</m:t>
                                </m:r>
                              </m:e>
                              <m:sub>
                                <m:r>
                                  <a:rPr lang="en-US" sz="2400" i="1">
                                    <a:solidFill>
                                      <a:srgbClr val="FF0000"/>
                                    </a:solidFill>
                                    <a:latin typeface="Cambria Math" charset="0"/>
                                  </a:rPr>
                                  <m:t>𝑠</m:t>
                                </m:r>
                              </m:sub>
                            </m:sSub>
                          </m:e>
                        </m:acc>
                        <m:r>
                          <a:rPr lang="en-US" sz="2400" i="1">
                            <a:solidFill>
                              <a:srgbClr val="FF0000"/>
                            </a:solidFill>
                            <a:latin typeface="Cambria Math" charset="0"/>
                          </a:rPr>
                          <m:t>,</m:t>
                        </m:r>
                        <m:acc>
                          <m:accPr>
                            <m:chr m:val="⃑"/>
                            <m:ctrlPr>
                              <a:rPr lang="en-US" sz="2400" i="1">
                                <a:solidFill>
                                  <a:srgbClr val="FF0000"/>
                                </a:solidFill>
                                <a:latin typeface="Cambria Math"/>
                              </a:rPr>
                            </m:ctrlPr>
                          </m:accPr>
                          <m:e>
                            <m:r>
                              <a:rPr lang="en-US" sz="2400" i="1">
                                <a:solidFill>
                                  <a:srgbClr val="FF0000"/>
                                </a:solidFill>
                                <a:latin typeface="Cambria Math" charset="0"/>
                              </a:rPr>
                              <m:t>𝑟</m:t>
                            </m:r>
                          </m:e>
                        </m:acc>
                        <m:r>
                          <a:rPr lang="en-US" sz="2400" i="1">
                            <a:solidFill>
                              <a:srgbClr val="FF0000"/>
                            </a:solidFill>
                            <a:latin typeface="Cambria Math" charset="0"/>
                          </a:rPr>
                          <m:t>,</m:t>
                        </m:r>
                        <m:r>
                          <a:rPr lang="en-US" sz="2400" i="1">
                            <a:solidFill>
                              <a:srgbClr val="FF0000"/>
                            </a:solidFill>
                            <a:latin typeface="Cambria Math" charset="0"/>
                            <a:ea typeface="Cambria Math" charset="0"/>
                            <a:cs typeface="Cambria Math" charset="0"/>
                          </a:rPr>
                          <m:t>𝜔</m:t>
                        </m:r>
                        <m:r>
                          <a:rPr lang="en-US" altLang="zh-CN" sz="2400" b="1" i="1">
                            <a:solidFill>
                              <a:srgbClr val="FF0000"/>
                            </a:solidFill>
                            <a:latin typeface="Cambria Math" charset="0"/>
                            <a:ea typeface="Cambria Math" charset="0"/>
                            <a:cs typeface="Cambria Math" charset="0"/>
                          </a:rPr>
                          <m:t>)</m:t>
                        </m:r>
                      </m:oMath>
                    </m:oMathPara>
                  </a14:m>
                  <a:endParaRPr lang="en-US" altLang="zh-CN" sz="2400" i="1" dirty="0">
                    <a:solidFill>
                      <a:prstClr val="black"/>
                    </a:solidFill>
                    <a:latin typeface="Cambria Math" charset="0"/>
                    <a:ea typeface="Cambria Math" charset="0"/>
                    <a:cs typeface="Cambria Math"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648390" y="4439469"/>
                  <a:ext cx="7477945" cy="1386533"/>
                </a:xfrm>
                <a:prstGeom prst="rect">
                  <a:avLst/>
                </a:prstGeom>
                <a:blipFill rotWithShape="0">
                  <a:blip r:embed="rId4"/>
                  <a:stretch>
                    <a:fillRect/>
                  </a:stretch>
                </a:blipFill>
              </p:spPr>
              <p:txBody>
                <a:bodyPr/>
                <a:lstStyle/>
                <a:p>
                  <a:r>
                    <a:rPr lang="en-US">
                      <a:noFill/>
                    </a:rPr>
                    <a:t> </a:t>
                  </a:r>
                </a:p>
              </p:txBody>
            </p:sp>
          </mc:Fallback>
        </mc:AlternateContent>
        <p:sp>
          <p:nvSpPr>
            <p:cNvPr id="10" name="TextBox 9"/>
            <p:cNvSpPr txBox="1"/>
            <p:nvPr/>
          </p:nvSpPr>
          <p:spPr>
            <a:xfrm>
              <a:off x="711200" y="4245927"/>
              <a:ext cx="1625600" cy="523220"/>
            </a:xfrm>
            <a:prstGeom prst="rect">
              <a:avLst/>
            </a:prstGeom>
            <a:noFill/>
          </p:spPr>
          <p:txBody>
            <a:bodyPr wrap="square" rtlCol="0">
              <a:spAutoFit/>
            </a:bodyPr>
            <a:lstStyle/>
            <a:p>
              <a:r>
                <a:rPr lang="en-US" altLang="zh-CN" sz="2800" dirty="0">
                  <a:solidFill>
                    <a:srgbClr val="0432FF"/>
                  </a:solidFill>
                </a:rPr>
                <a:t>Simplified</a:t>
              </a:r>
              <a:endParaRPr lang="en-US" sz="2800" dirty="0">
                <a:solidFill>
                  <a:srgbClr val="0432FF"/>
                </a:solidFill>
              </a:endParaRPr>
            </a:p>
          </p:txBody>
        </p:sp>
      </p:grpSp>
      <p:cxnSp>
        <p:nvCxnSpPr>
          <p:cNvPr id="9" name="Straight Connector 8"/>
          <p:cNvCxnSpPr/>
          <p:nvPr/>
        </p:nvCxnSpPr>
        <p:spPr>
          <a:xfrm>
            <a:off x="6517633" y="3780884"/>
            <a:ext cx="156259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191648" y="3780884"/>
            <a:ext cx="801859"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909587" y="5857565"/>
            <a:ext cx="882045"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678482" y="3876938"/>
            <a:ext cx="6502870" cy="430887"/>
          </a:xfrm>
          <a:prstGeom prst="rect">
            <a:avLst/>
          </a:prstGeom>
          <a:noFill/>
        </p:spPr>
        <p:txBody>
          <a:bodyPr wrap="none" rtlCol="0">
            <a:spAutoFit/>
          </a:bodyPr>
          <a:lstStyle/>
          <a:p>
            <a:r>
              <a:rPr lang="en-US" sz="2200" b="1" dirty="0">
                <a:solidFill>
                  <a:srgbClr val="00B050"/>
                </a:solidFill>
              </a:rPr>
              <a:t>Require traction everywhere along acquisition surface</a:t>
            </a:r>
          </a:p>
        </p:txBody>
      </p:sp>
      <p:sp>
        <p:nvSpPr>
          <p:cNvPr id="18" name="TextBox 17"/>
          <p:cNvSpPr txBox="1"/>
          <p:nvPr/>
        </p:nvSpPr>
        <p:spPr>
          <a:xfrm>
            <a:off x="5888213" y="5939635"/>
            <a:ext cx="2918171" cy="430887"/>
          </a:xfrm>
          <a:prstGeom prst="rect">
            <a:avLst/>
          </a:prstGeom>
          <a:noFill/>
        </p:spPr>
        <p:txBody>
          <a:bodyPr wrap="none" rtlCol="0">
            <a:spAutoFit/>
          </a:bodyPr>
          <a:lstStyle/>
          <a:p>
            <a:r>
              <a:rPr lang="en-US" sz="2200" b="1" dirty="0">
                <a:solidFill>
                  <a:srgbClr val="00B050"/>
                </a:solidFill>
              </a:rPr>
              <a:t>Require source wavelet</a:t>
            </a:r>
          </a:p>
        </p:txBody>
      </p:sp>
      <mc:AlternateContent xmlns:mc="http://schemas.openxmlformats.org/markup-compatibility/2006" xmlns:a14="http://schemas.microsoft.com/office/drawing/2010/main">
        <mc:Choice Requires="a14">
          <p:sp>
            <p:nvSpPr>
              <p:cNvPr id="19" name="Rectangle 18"/>
              <p:cNvSpPr/>
              <p:nvPr/>
            </p:nvSpPr>
            <p:spPr>
              <a:xfrm>
                <a:off x="1860408" y="1253394"/>
                <a:ext cx="8135789" cy="738664"/>
              </a:xfrm>
              <a:prstGeom prst="rect">
                <a:avLst/>
              </a:prstGeom>
            </p:spPr>
            <p:txBody>
              <a:bodyPr wrap="square">
                <a:spAutoFit/>
              </a:bodyPr>
              <a:lstStyle/>
              <a:p>
                <a:pPr>
                  <a:lnSpc>
                    <a:spcPct val="150000"/>
                  </a:lnSpc>
                </a:pPr>
                <a14:m>
                  <m:oMath xmlns:m="http://schemas.openxmlformats.org/officeDocument/2006/math">
                    <m:acc>
                      <m:accPr>
                        <m:chr m:val="⃑"/>
                        <m:ctrlPr>
                          <a:rPr lang="en-US" sz="2200" i="1">
                            <a:solidFill>
                              <a:prstClr val="black"/>
                            </a:solidFill>
                            <a:latin typeface="Cambria Math"/>
                            <a:ea typeface="Calibri" charset="0"/>
                            <a:cs typeface="Calibri" charset="0"/>
                          </a:rPr>
                        </m:ctrlPr>
                      </m:accPr>
                      <m:e>
                        <m:r>
                          <a:rPr lang="en-US" sz="2200" i="1">
                            <a:solidFill>
                              <a:prstClr val="black"/>
                            </a:solidFill>
                            <a:latin typeface="Cambria Math" charset="0"/>
                            <a:ea typeface="Calibri" charset="0"/>
                            <a:cs typeface="Calibri" charset="0"/>
                          </a:rPr>
                          <m:t>𝑡</m:t>
                        </m:r>
                      </m:e>
                    </m:acc>
                    <m:d>
                      <m:dPr>
                        <m:ctrlPr>
                          <a:rPr lang="en-US" sz="2200" i="1">
                            <a:solidFill>
                              <a:prstClr val="black"/>
                            </a:solidFill>
                            <a:latin typeface="Cambria Math"/>
                            <a:ea typeface="Calibri" charset="0"/>
                            <a:cs typeface="Calibri" charset="0"/>
                          </a:rPr>
                        </m:ctrlPr>
                      </m:dPr>
                      <m:e>
                        <m:r>
                          <a:rPr lang="en-US" sz="2200" i="1">
                            <a:solidFill>
                              <a:prstClr val="black"/>
                            </a:solidFill>
                            <a:latin typeface="Cambria Math" charset="0"/>
                            <a:ea typeface="Calibri" charset="0"/>
                            <a:cs typeface="Calibri" charset="0"/>
                          </a:rPr>
                          <m:t>𝑥</m:t>
                        </m:r>
                        <m:r>
                          <a:rPr lang="en-US" sz="2200" i="1">
                            <a:solidFill>
                              <a:prstClr val="black"/>
                            </a:solidFill>
                            <a:latin typeface="Cambria Math" charset="0"/>
                            <a:ea typeface="Calibri" charset="0"/>
                            <a:cs typeface="Calibri" charset="0"/>
                          </a:rPr>
                          <m:t>,</m:t>
                        </m:r>
                        <m:r>
                          <a:rPr lang="en-US" sz="2200" i="1">
                            <a:solidFill>
                              <a:prstClr val="black"/>
                            </a:solidFill>
                            <a:latin typeface="Cambria Math" charset="0"/>
                            <a:ea typeface="Calibri" charset="0"/>
                            <a:cs typeface="Calibri" charset="0"/>
                          </a:rPr>
                          <m:t>𝑧</m:t>
                        </m:r>
                        <m:r>
                          <a:rPr lang="en-US" sz="2200" i="1">
                            <a:solidFill>
                              <a:prstClr val="black"/>
                            </a:solidFill>
                            <a:latin typeface="Cambria Math" charset="0"/>
                            <a:ea typeface="Calibri" charset="0"/>
                            <a:cs typeface="Calibri" charset="0"/>
                          </a:rPr>
                          <m:t>=0,</m:t>
                        </m:r>
                        <m:r>
                          <a:rPr lang="en-US" sz="2200" i="1">
                            <a:solidFill>
                              <a:prstClr val="black"/>
                            </a:solidFill>
                            <a:latin typeface="Cambria Math" charset="0"/>
                            <a:ea typeface="Cambria Math" charset="0"/>
                            <a:cs typeface="Cambria Math" charset="0"/>
                          </a:rPr>
                          <m:t>𝜔</m:t>
                        </m:r>
                      </m:e>
                    </m:d>
                    <m:r>
                      <a:rPr lang="en-US" sz="2200" i="1">
                        <a:solidFill>
                          <a:prstClr val="black"/>
                        </a:solidFill>
                        <a:latin typeface="Cambria Math" charset="0"/>
                        <a:ea typeface="Calibri" charset="0"/>
                        <a:cs typeface="Calibri" charset="0"/>
                      </a:rPr>
                      <m:t>=−</m:t>
                    </m:r>
                    <m:acc>
                      <m:accPr>
                        <m:chr m:val="⃑"/>
                        <m:ctrlPr>
                          <a:rPr lang="en-US" sz="2200" i="1">
                            <a:solidFill>
                              <a:prstClr val="black"/>
                            </a:solidFill>
                            <a:latin typeface="Cambria Math"/>
                            <a:ea typeface="Calibri" charset="0"/>
                            <a:cs typeface="Calibri" charset="0"/>
                          </a:rPr>
                        </m:ctrlPr>
                      </m:accPr>
                      <m:e>
                        <m:r>
                          <a:rPr lang="en-US" sz="2200" i="1">
                            <a:solidFill>
                              <a:prstClr val="black"/>
                            </a:solidFill>
                            <a:latin typeface="Cambria Math" charset="0"/>
                            <a:ea typeface="Calibri" charset="0"/>
                            <a:cs typeface="Calibri" charset="0"/>
                          </a:rPr>
                          <m:t>𝐹</m:t>
                        </m:r>
                      </m:e>
                    </m:acc>
                    <m:d>
                      <m:dPr>
                        <m:ctrlPr>
                          <a:rPr lang="en-US" sz="2200" i="1">
                            <a:solidFill>
                              <a:prstClr val="black"/>
                            </a:solidFill>
                            <a:latin typeface="Cambria Math"/>
                            <a:ea typeface="Calibri" charset="0"/>
                            <a:cs typeface="Calibri" charset="0"/>
                          </a:rPr>
                        </m:ctrlPr>
                      </m:dPr>
                      <m:e>
                        <m:r>
                          <a:rPr lang="en-US" sz="2200" i="1">
                            <a:solidFill>
                              <a:prstClr val="black"/>
                            </a:solidFill>
                            <a:latin typeface="Cambria Math" charset="0"/>
                            <a:ea typeface="Cambria Math" charset="0"/>
                            <a:cs typeface="Cambria Math" charset="0"/>
                          </a:rPr>
                          <m:t>𝜔</m:t>
                        </m:r>
                      </m:e>
                    </m:d>
                    <m:r>
                      <a:rPr lang="en-US" sz="2200" i="1">
                        <a:solidFill>
                          <a:prstClr val="black"/>
                        </a:solidFill>
                        <a:latin typeface="Cambria Math" charset="0"/>
                        <a:ea typeface="Cambria Math" charset="0"/>
                        <a:cs typeface="Cambria Math" charset="0"/>
                      </a:rPr>
                      <m:t>𝛿</m:t>
                    </m:r>
                    <m:d>
                      <m:dPr>
                        <m:ctrlPr>
                          <a:rPr lang="en-US" sz="2200" i="1">
                            <a:solidFill>
                              <a:prstClr val="black"/>
                            </a:solidFill>
                            <a:latin typeface="Cambria Math"/>
                            <a:ea typeface="Cambria Math" charset="0"/>
                            <a:cs typeface="Cambria Math" charset="0"/>
                          </a:rPr>
                        </m:ctrlPr>
                      </m:dPr>
                      <m:e>
                        <m:r>
                          <a:rPr lang="en-US" sz="2200" i="1">
                            <a:solidFill>
                              <a:prstClr val="black"/>
                            </a:solidFill>
                            <a:latin typeface="Cambria Math" charset="0"/>
                            <a:ea typeface="Cambria Math" charset="0"/>
                            <a:cs typeface="Cambria Math" charset="0"/>
                          </a:rPr>
                          <m:t>𝑥</m:t>
                        </m:r>
                        <m:r>
                          <a:rPr lang="en-US" sz="2200" i="1">
                            <a:solidFill>
                              <a:prstClr val="black"/>
                            </a:solidFill>
                            <a:latin typeface="Cambria Math" charset="0"/>
                            <a:ea typeface="Cambria Math" charset="0"/>
                            <a:cs typeface="Cambria Math" charset="0"/>
                          </a:rPr>
                          <m:t>−</m:t>
                        </m:r>
                        <m:sSub>
                          <m:sSubPr>
                            <m:ctrlPr>
                              <a:rPr lang="en-US" sz="2200" i="1">
                                <a:solidFill>
                                  <a:prstClr val="black"/>
                                </a:solidFill>
                                <a:latin typeface="Cambria Math"/>
                                <a:ea typeface="Cambria Math" charset="0"/>
                                <a:cs typeface="Cambria Math" charset="0"/>
                              </a:rPr>
                            </m:ctrlPr>
                          </m:sSubPr>
                          <m:e>
                            <m:r>
                              <a:rPr lang="en-US" sz="2200" i="1">
                                <a:solidFill>
                                  <a:prstClr val="black"/>
                                </a:solidFill>
                                <a:latin typeface="Cambria Math" charset="0"/>
                                <a:ea typeface="Cambria Math" charset="0"/>
                                <a:cs typeface="Cambria Math" charset="0"/>
                              </a:rPr>
                              <m:t>𝑥</m:t>
                            </m:r>
                          </m:e>
                          <m:sub>
                            <m:r>
                              <a:rPr lang="en-US" sz="2200" i="1">
                                <a:solidFill>
                                  <a:prstClr val="black"/>
                                </a:solidFill>
                                <a:latin typeface="Cambria Math" charset="0"/>
                                <a:ea typeface="Cambria Math" charset="0"/>
                                <a:cs typeface="Cambria Math" charset="0"/>
                              </a:rPr>
                              <m:t>𝑠</m:t>
                            </m:r>
                          </m:sub>
                        </m:sSub>
                      </m:e>
                    </m:d>
                  </m:oMath>
                </a14:m>
                <a:r>
                  <a:rPr lang="zh-CN" altLang="en-US" sz="2400" dirty="0">
                    <a:solidFill>
                      <a:prstClr val="black"/>
                    </a:solidFill>
                    <a:ea typeface="Calibri" charset="0"/>
                    <a:cs typeface="Calibri" charset="0"/>
                  </a:rPr>
                  <a:t>      </a:t>
                </a:r>
                <a14:m>
                  <m:oMath xmlns:m="http://schemas.openxmlformats.org/officeDocument/2006/math">
                    <m:acc>
                      <m:accPr>
                        <m:chr m:val="⃑"/>
                        <m:ctrlPr>
                          <a:rPr lang="en-US" sz="2400" i="1">
                            <a:solidFill>
                              <a:prstClr val="black"/>
                            </a:solidFill>
                            <a:latin typeface="Cambria Math"/>
                            <a:ea typeface="Calibri" charset="0"/>
                            <a:cs typeface="Calibri" charset="0"/>
                          </a:rPr>
                        </m:ctrlPr>
                      </m:accPr>
                      <m:e>
                        <m:r>
                          <a:rPr lang="en-US" sz="2400" i="1">
                            <a:solidFill>
                              <a:prstClr val="black"/>
                            </a:solidFill>
                            <a:latin typeface="Cambria Math" charset="0"/>
                            <a:ea typeface="Calibri" charset="0"/>
                            <a:cs typeface="Calibri" charset="0"/>
                          </a:rPr>
                          <m:t>𝐹</m:t>
                        </m:r>
                      </m:e>
                    </m:acc>
                    <m:r>
                      <a:rPr lang="en-US" sz="2400" i="1">
                        <a:solidFill>
                          <a:prstClr val="black"/>
                        </a:solidFill>
                        <a:latin typeface="Cambria Math" charset="0"/>
                        <a:ea typeface="Calibri" charset="0"/>
                        <a:cs typeface="Calibri" charset="0"/>
                      </a:rPr>
                      <m:t>(</m:t>
                    </m:r>
                    <m:r>
                      <a:rPr lang="en-US" sz="2400" i="1">
                        <a:solidFill>
                          <a:prstClr val="black"/>
                        </a:solidFill>
                        <a:latin typeface="Cambria Math" charset="0"/>
                        <a:ea typeface="Cambria Math" charset="0"/>
                        <a:cs typeface="Cambria Math" charset="0"/>
                      </a:rPr>
                      <m:t>𝜔</m:t>
                    </m:r>
                    <m:r>
                      <a:rPr lang="en-US" sz="2400" i="1">
                        <a:solidFill>
                          <a:prstClr val="black"/>
                        </a:solidFill>
                        <a:latin typeface="Cambria Math" charset="0"/>
                        <a:ea typeface="Calibri" charset="0"/>
                        <a:cs typeface="Calibri" charset="0"/>
                      </a:rPr>
                      <m:t>)</m:t>
                    </m:r>
                  </m:oMath>
                </a14:m>
                <a:r>
                  <a:rPr lang="en-US" sz="2800" dirty="0">
                    <a:solidFill>
                      <a:prstClr val="black"/>
                    </a:solidFill>
                    <a:ea typeface="Calibri" charset="0"/>
                    <a:cs typeface="Calibri" charset="0"/>
                  </a:rPr>
                  <a:t>: </a:t>
                </a:r>
                <a:r>
                  <a:rPr lang="en-US" sz="2400" dirty="0">
                    <a:solidFill>
                      <a:prstClr val="black"/>
                    </a:solidFill>
                    <a:ea typeface="Calibri" charset="0"/>
                    <a:cs typeface="Calibri" charset="0"/>
                  </a:rPr>
                  <a:t>source wavelet</a:t>
                </a:r>
                <a:endParaRPr lang="en-US" sz="2200" dirty="0">
                  <a:solidFill>
                    <a:prstClr val="black"/>
                  </a:solidFill>
                </a:endParaRPr>
              </a:p>
            </p:txBody>
          </p:sp>
        </mc:Choice>
        <mc:Fallback xmlns="">
          <p:sp>
            <p:nvSpPr>
              <p:cNvPr id="19" name="Rectangle 18"/>
              <p:cNvSpPr>
                <a:spLocks noRot="1" noChangeAspect="1" noMove="1" noResize="1" noEditPoints="1" noAdjustHandles="1" noChangeArrowheads="1" noChangeShapeType="1" noTextEdit="1"/>
              </p:cNvSpPr>
              <p:nvPr/>
            </p:nvSpPr>
            <p:spPr>
              <a:xfrm>
                <a:off x="1860408" y="1253394"/>
                <a:ext cx="8135789" cy="738664"/>
              </a:xfrm>
              <a:prstGeom prst="rect">
                <a:avLst/>
              </a:prstGeom>
              <a:blipFill rotWithShape="0">
                <a:blip r:embed="rId5"/>
                <a:stretch>
                  <a:fillRect b="-14050"/>
                </a:stretch>
              </a:blipFill>
            </p:spPr>
            <p:txBody>
              <a:bodyPr/>
              <a:lstStyle/>
              <a:p>
                <a:r>
                  <a:rPr lang="en-US">
                    <a:noFill/>
                  </a:rPr>
                  <a:t> </a:t>
                </a:r>
              </a:p>
            </p:txBody>
          </p:sp>
        </mc:Fallback>
      </mc:AlternateContent>
    </p:spTree>
    <p:extLst>
      <p:ext uri="{BB962C8B-B14F-4D97-AF65-F5344CB8AC3E}">
        <p14:creationId xmlns:p14="http://schemas.microsoft.com/office/powerpoint/2010/main" val="74730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763007" y="6367275"/>
            <a:ext cx="2844800" cy="365125"/>
          </a:xfrm>
          <a:prstGeom prst="rect">
            <a:avLst/>
          </a:prstGeom>
        </p:spPr>
        <p:txBody>
          <a:bodyPr/>
          <a:lstStyle/>
          <a:p>
            <a:fld id="{CFE4BAC9-6D41-4691-9299-18EF07EF0177}" type="slidenum">
              <a:rPr lang="en-US" smtClean="0">
                <a:solidFill>
                  <a:prstClr val="black">
                    <a:lumMod val="50000"/>
                  </a:prstClr>
                </a:solidFill>
              </a:rPr>
              <a:pPr/>
              <a:t>32</a:t>
            </a:fld>
            <a:endParaRPr lang="en-US">
              <a:solidFill>
                <a:prstClr val="black">
                  <a:lumMod val="50000"/>
                </a:prstClr>
              </a:solidFill>
            </a:endParaRPr>
          </a:p>
        </p:txBody>
      </p:sp>
      <p:sp>
        <p:nvSpPr>
          <p:cNvPr id="7" name="TextBox 6"/>
          <p:cNvSpPr txBox="1"/>
          <p:nvPr/>
        </p:nvSpPr>
        <p:spPr>
          <a:xfrm>
            <a:off x="565140" y="972937"/>
            <a:ext cx="11076533" cy="1692771"/>
          </a:xfrm>
          <a:prstGeom prst="rect">
            <a:avLst/>
          </a:prstGeom>
          <a:noFill/>
        </p:spPr>
        <p:txBody>
          <a:bodyPr wrap="square" rtlCol="0">
            <a:spAutoFit/>
          </a:bodyPr>
          <a:lstStyle/>
          <a:p>
            <a:pPr>
              <a:lnSpc>
                <a:spcPct val="130000"/>
              </a:lnSpc>
            </a:pPr>
            <a:r>
              <a:rPr lang="en-US" sz="3200" b="1" dirty="0">
                <a:solidFill>
                  <a:srgbClr val="0432FF"/>
                </a:solidFill>
              </a:rPr>
              <a:t>The data requirement is </a:t>
            </a:r>
            <a:r>
              <a:rPr lang="en-US" sz="3200" b="1" dirty="0" smtClean="0">
                <a:solidFill>
                  <a:srgbClr val="0432FF"/>
                </a:solidFill>
              </a:rPr>
              <a:t>satisfied</a:t>
            </a:r>
          </a:p>
          <a:p>
            <a:pPr marL="342900" indent="-342900">
              <a:lnSpc>
                <a:spcPct val="130000"/>
              </a:lnSpc>
              <a:buFont typeface="Arial" charset="0"/>
              <a:buChar char="•"/>
            </a:pPr>
            <a:r>
              <a:rPr lang="en-US" sz="2400" dirty="0" smtClean="0">
                <a:solidFill>
                  <a:prstClr val="black"/>
                </a:solidFill>
              </a:rPr>
              <a:t>Measure both multicomponent displacement and multicomponent traction</a:t>
            </a:r>
          </a:p>
          <a:p>
            <a:pPr marL="342900" indent="-342900">
              <a:lnSpc>
                <a:spcPct val="130000"/>
              </a:lnSpc>
              <a:buFont typeface="Arial" charset="0"/>
              <a:buChar char="•"/>
            </a:pPr>
            <a:r>
              <a:rPr lang="en-US" altLang="zh-CN" sz="2400" dirty="0">
                <a:solidFill>
                  <a:srgbClr val="FF0000"/>
                </a:solidFill>
              </a:rPr>
              <a:t>Effectively</a:t>
            </a:r>
            <a:r>
              <a:rPr lang="zh-CN" altLang="en-US" sz="2400" dirty="0">
                <a:solidFill>
                  <a:srgbClr val="FF0000"/>
                </a:solidFill>
              </a:rPr>
              <a:t> </a:t>
            </a:r>
            <a:r>
              <a:rPr lang="en-US" altLang="zh-CN" sz="2400" dirty="0">
                <a:solidFill>
                  <a:srgbClr val="FF0000"/>
                </a:solidFill>
              </a:rPr>
              <a:t>separate</a:t>
            </a:r>
            <a:r>
              <a:rPr lang="zh-CN" altLang="en-US" sz="2400" dirty="0">
                <a:solidFill>
                  <a:srgbClr val="FF0000"/>
                </a:solidFill>
              </a:rPr>
              <a:t> </a:t>
            </a:r>
            <a:r>
              <a:rPr lang="en-US" altLang="zh-CN" sz="2400" dirty="0">
                <a:solidFill>
                  <a:srgbClr val="FF0000"/>
                </a:solidFill>
              </a:rPr>
              <a:t>ground</a:t>
            </a:r>
            <a:r>
              <a:rPr lang="zh-CN" altLang="en-US" sz="2400" dirty="0">
                <a:solidFill>
                  <a:srgbClr val="FF0000"/>
                </a:solidFill>
              </a:rPr>
              <a:t> </a:t>
            </a:r>
            <a:r>
              <a:rPr lang="en-US" altLang="zh-CN" sz="2400" dirty="0">
                <a:solidFill>
                  <a:srgbClr val="FF0000"/>
                </a:solidFill>
              </a:rPr>
              <a:t>roll</a:t>
            </a:r>
            <a:r>
              <a:rPr lang="zh-CN" altLang="en-US" sz="2400" dirty="0">
                <a:solidFill>
                  <a:srgbClr val="FF0000"/>
                </a:solidFill>
              </a:rPr>
              <a:t> </a:t>
            </a:r>
            <a:r>
              <a:rPr lang="en-US" altLang="zh-CN" sz="2400" dirty="0">
                <a:solidFill>
                  <a:srgbClr val="FF0000"/>
                </a:solidFill>
              </a:rPr>
              <a:t>and</a:t>
            </a:r>
            <a:r>
              <a:rPr lang="zh-CN" altLang="en-US" sz="2400" dirty="0">
                <a:solidFill>
                  <a:srgbClr val="FF0000"/>
                </a:solidFill>
              </a:rPr>
              <a:t> </a:t>
            </a:r>
            <a:r>
              <a:rPr lang="en-US" altLang="zh-CN" sz="2400" dirty="0">
                <a:solidFill>
                  <a:srgbClr val="FF0000"/>
                </a:solidFill>
              </a:rPr>
              <a:t>ghosts</a:t>
            </a:r>
            <a:r>
              <a:rPr lang="zh-CN" altLang="en-US" sz="2400" dirty="0">
                <a:solidFill>
                  <a:srgbClr val="FF0000"/>
                </a:solidFill>
              </a:rPr>
              <a:t> </a:t>
            </a:r>
            <a:r>
              <a:rPr lang="en-US" altLang="zh-CN" sz="2400" dirty="0">
                <a:solidFill>
                  <a:srgbClr val="FF0000"/>
                </a:solidFill>
              </a:rPr>
              <a:t>out</a:t>
            </a:r>
            <a:r>
              <a:rPr lang="zh-CN" altLang="en-US" sz="2400" dirty="0">
                <a:solidFill>
                  <a:srgbClr val="FF0000"/>
                </a:solidFill>
              </a:rPr>
              <a:t> </a:t>
            </a:r>
            <a:r>
              <a:rPr lang="en-US" altLang="zh-CN" sz="2400" dirty="0">
                <a:solidFill>
                  <a:srgbClr val="FF0000"/>
                </a:solidFill>
              </a:rPr>
              <a:t>and</a:t>
            </a:r>
            <a:r>
              <a:rPr lang="zh-CN" altLang="en-US" sz="2400" dirty="0">
                <a:solidFill>
                  <a:srgbClr val="FF0000"/>
                </a:solidFill>
              </a:rPr>
              <a:t> </a:t>
            </a:r>
            <a:r>
              <a:rPr lang="en-US" altLang="zh-CN" sz="2400" dirty="0">
                <a:solidFill>
                  <a:srgbClr val="FF0000"/>
                </a:solidFill>
              </a:rPr>
              <a:t>without</a:t>
            </a:r>
            <a:r>
              <a:rPr lang="zh-CN" altLang="en-US" sz="2400" dirty="0">
                <a:solidFill>
                  <a:srgbClr val="FF0000"/>
                </a:solidFill>
              </a:rPr>
              <a:t> </a:t>
            </a:r>
            <a:r>
              <a:rPr lang="en-US" altLang="zh-CN" sz="2400" dirty="0">
                <a:solidFill>
                  <a:srgbClr val="FF0000"/>
                </a:solidFill>
              </a:rPr>
              <a:t>damaging</a:t>
            </a:r>
            <a:r>
              <a:rPr lang="zh-CN" altLang="en-US" sz="2400" dirty="0">
                <a:solidFill>
                  <a:srgbClr val="FF0000"/>
                </a:solidFill>
              </a:rPr>
              <a:t> </a:t>
            </a:r>
            <a:r>
              <a:rPr lang="en-US" altLang="zh-CN" sz="2400" dirty="0">
                <a:solidFill>
                  <a:srgbClr val="FF0000"/>
                </a:solidFill>
              </a:rPr>
              <a:t>reflection </a:t>
            </a:r>
            <a:r>
              <a:rPr lang="en-US" altLang="zh-CN" sz="2400" dirty="0" smtClean="0">
                <a:solidFill>
                  <a:srgbClr val="FF0000"/>
                </a:solidFill>
              </a:rPr>
              <a:t>data</a:t>
            </a:r>
            <a:endParaRPr lang="en-US" sz="2400" dirty="0">
              <a:solidFill>
                <a:srgbClr val="FF0000"/>
              </a:solidFill>
            </a:endParaRPr>
          </a:p>
        </p:txBody>
      </p:sp>
    </p:spTree>
    <p:extLst>
      <p:ext uri="{BB962C8B-B14F-4D97-AF65-F5344CB8AC3E}">
        <p14:creationId xmlns:p14="http://schemas.microsoft.com/office/powerpoint/2010/main" val="21451336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763007" y="6367275"/>
            <a:ext cx="2844800" cy="365125"/>
          </a:xfrm>
          <a:prstGeom prst="rect">
            <a:avLst/>
          </a:prstGeom>
        </p:spPr>
        <p:txBody>
          <a:bodyPr/>
          <a:lstStyle/>
          <a:p>
            <a:fld id="{CFE4BAC9-6D41-4691-9299-18EF07EF0177}" type="slidenum">
              <a:rPr lang="en-US" smtClean="0">
                <a:solidFill>
                  <a:prstClr val="black">
                    <a:lumMod val="50000"/>
                  </a:prstClr>
                </a:solidFill>
              </a:rPr>
              <a:pPr/>
              <a:t>33</a:t>
            </a:fld>
            <a:endParaRPr lang="en-US">
              <a:solidFill>
                <a:prstClr val="black">
                  <a:lumMod val="50000"/>
                </a:prstClr>
              </a:solidFill>
            </a:endParaRPr>
          </a:p>
        </p:txBody>
      </p:sp>
      <p:sp>
        <p:nvSpPr>
          <p:cNvPr id="16" name="TextBox 15"/>
          <p:cNvSpPr txBox="1"/>
          <p:nvPr/>
        </p:nvSpPr>
        <p:spPr>
          <a:xfrm>
            <a:off x="565140" y="972937"/>
            <a:ext cx="11076533" cy="1692771"/>
          </a:xfrm>
          <a:prstGeom prst="rect">
            <a:avLst/>
          </a:prstGeom>
          <a:noFill/>
        </p:spPr>
        <p:txBody>
          <a:bodyPr wrap="square" rtlCol="0">
            <a:spAutoFit/>
          </a:bodyPr>
          <a:lstStyle/>
          <a:p>
            <a:pPr>
              <a:lnSpc>
                <a:spcPct val="130000"/>
              </a:lnSpc>
            </a:pPr>
            <a:r>
              <a:rPr lang="en-US" sz="3200" b="1" dirty="0">
                <a:solidFill>
                  <a:prstClr val="black"/>
                </a:solidFill>
              </a:rPr>
              <a:t>The data requirement is </a:t>
            </a:r>
            <a:r>
              <a:rPr lang="en-US" sz="3200" b="1" dirty="0" smtClean="0">
                <a:solidFill>
                  <a:prstClr val="black"/>
                </a:solidFill>
              </a:rPr>
              <a:t>satisfied</a:t>
            </a:r>
          </a:p>
          <a:p>
            <a:pPr marL="342900" indent="-342900">
              <a:lnSpc>
                <a:spcPct val="130000"/>
              </a:lnSpc>
              <a:buFont typeface="Arial" charset="0"/>
              <a:buChar char="•"/>
            </a:pPr>
            <a:r>
              <a:rPr lang="en-US" sz="2400" dirty="0" smtClean="0">
                <a:solidFill>
                  <a:prstClr val="black"/>
                </a:solidFill>
              </a:rPr>
              <a:t>Measure both multicomponent displacement and multicomponent traction</a:t>
            </a:r>
          </a:p>
          <a:p>
            <a:pPr marL="342900" indent="-342900">
              <a:lnSpc>
                <a:spcPct val="130000"/>
              </a:lnSpc>
              <a:buFont typeface="Arial" charset="0"/>
              <a:buChar char="•"/>
            </a:pPr>
            <a:r>
              <a:rPr lang="en-US" altLang="zh-CN" sz="2400" dirty="0">
                <a:solidFill>
                  <a:prstClr val="black"/>
                </a:solidFill>
              </a:rPr>
              <a:t>Effectively</a:t>
            </a:r>
            <a:r>
              <a:rPr lang="zh-CN" altLang="en-US" sz="2400" dirty="0">
                <a:solidFill>
                  <a:prstClr val="black"/>
                </a:solidFill>
              </a:rPr>
              <a:t> </a:t>
            </a:r>
            <a:r>
              <a:rPr lang="en-US" altLang="zh-CN" sz="2400" dirty="0">
                <a:solidFill>
                  <a:prstClr val="black"/>
                </a:solidFill>
              </a:rPr>
              <a:t>separate</a:t>
            </a:r>
            <a:r>
              <a:rPr lang="zh-CN" altLang="en-US" sz="2400" dirty="0">
                <a:solidFill>
                  <a:prstClr val="black"/>
                </a:solidFill>
              </a:rPr>
              <a:t> </a:t>
            </a:r>
            <a:r>
              <a:rPr lang="en-US" altLang="zh-CN" sz="2400" dirty="0">
                <a:solidFill>
                  <a:prstClr val="black"/>
                </a:solidFill>
              </a:rPr>
              <a:t>ground</a:t>
            </a:r>
            <a:r>
              <a:rPr lang="zh-CN" altLang="en-US" sz="2400" dirty="0">
                <a:solidFill>
                  <a:prstClr val="black"/>
                </a:solidFill>
              </a:rPr>
              <a:t> </a:t>
            </a:r>
            <a:r>
              <a:rPr lang="en-US" altLang="zh-CN" sz="2400" dirty="0">
                <a:solidFill>
                  <a:prstClr val="black"/>
                </a:solidFill>
              </a:rPr>
              <a:t>roll</a:t>
            </a:r>
            <a:r>
              <a:rPr lang="zh-CN" altLang="en-US" sz="2400" dirty="0">
                <a:solidFill>
                  <a:prstClr val="black"/>
                </a:solidFill>
              </a:rPr>
              <a:t> </a:t>
            </a:r>
            <a:r>
              <a:rPr lang="en-US" altLang="zh-CN" sz="2400" dirty="0">
                <a:solidFill>
                  <a:prstClr val="black"/>
                </a:solidFill>
              </a:rPr>
              <a:t>and</a:t>
            </a:r>
            <a:r>
              <a:rPr lang="zh-CN" altLang="en-US" sz="2400" dirty="0">
                <a:solidFill>
                  <a:prstClr val="black"/>
                </a:solidFill>
              </a:rPr>
              <a:t> </a:t>
            </a:r>
            <a:r>
              <a:rPr lang="en-US" altLang="zh-CN" sz="2400" dirty="0">
                <a:solidFill>
                  <a:prstClr val="black"/>
                </a:solidFill>
              </a:rPr>
              <a:t>ghosts</a:t>
            </a:r>
            <a:r>
              <a:rPr lang="zh-CN" altLang="en-US" sz="2400" dirty="0">
                <a:solidFill>
                  <a:prstClr val="black"/>
                </a:solidFill>
              </a:rPr>
              <a:t> </a:t>
            </a:r>
            <a:r>
              <a:rPr lang="en-US" altLang="zh-CN" sz="2400" dirty="0">
                <a:solidFill>
                  <a:prstClr val="black"/>
                </a:solidFill>
              </a:rPr>
              <a:t>out</a:t>
            </a:r>
            <a:r>
              <a:rPr lang="zh-CN" altLang="en-US" sz="2400" dirty="0">
                <a:solidFill>
                  <a:prstClr val="black"/>
                </a:solidFill>
              </a:rPr>
              <a:t> </a:t>
            </a:r>
            <a:r>
              <a:rPr lang="en-US" altLang="zh-CN" sz="2400" dirty="0">
                <a:solidFill>
                  <a:prstClr val="black"/>
                </a:solidFill>
              </a:rPr>
              <a:t>and</a:t>
            </a:r>
            <a:r>
              <a:rPr lang="zh-CN" altLang="en-US" sz="2400" dirty="0">
                <a:solidFill>
                  <a:prstClr val="black"/>
                </a:solidFill>
              </a:rPr>
              <a:t> </a:t>
            </a:r>
            <a:r>
              <a:rPr lang="en-US" altLang="zh-CN" sz="2400" dirty="0">
                <a:solidFill>
                  <a:prstClr val="black"/>
                </a:solidFill>
              </a:rPr>
              <a:t>without</a:t>
            </a:r>
            <a:r>
              <a:rPr lang="zh-CN" altLang="en-US" sz="2400" dirty="0">
                <a:solidFill>
                  <a:prstClr val="black"/>
                </a:solidFill>
              </a:rPr>
              <a:t> </a:t>
            </a:r>
            <a:r>
              <a:rPr lang="en-US" altLang="zh-CN" sz="2400" dirty="0">
                <a:solidFill>
                  <a:prstClr val="black"/>
                </a:solidFill>
              </a:rPr>
              <a:t>damaging</a:t>
            </a:r>
            <a:r>
              <a:rPr lang="zh-CN" altLang="en-US" sz="2400" dirty="0">
                <a:solidFill>
                  <a:prstClr val="black"/>
                </a:solidFill>
              </a:rPr>
              <a:t> </a:t>
            </a:r>
            <a:r>
              <a:rPr lang="en-US" altLang="zh-CN" sz="2400" dirty="0">
                <a:solidFill>
                  <a:prstClr val="black"/>
                </a:solidFill>
              </a:rPr>
              <a:t>reflection </a:t>
            </a:r>
            <a:r>
              <a:rPr lang="en-US" altLang="zh-CN" sz="2400" dirty="0" smtClean="0">
                <a:solidFill>
                  <a:prstClr val="black"/>
                </a:solidFill>
              </a:rPr>
              <a:t>data</a:t>
            </a:r>
            <a:endParaRPr lang="en-US" sz="2400" dirty="0">
              <a:solidFill>
                <a:prstClr val="black"/>
              </a:solidFill>
            </a:endParaRPr>
          </a:p>
        </p:txBody>
      </p:sp>
      <p:sp>
        <p:nvSpPr>
          <p:cNvPr id="5" name="TextBox 4"/>
          <p:cNvSpPr txBox="1"/>
          <p:nvPr/>
        </p:nvSpPr>
        <p:spPr>
          <a:xfrm>
            <a:off x="565140" y="3123470"/>
            <a:ext cx="11076533" cy="1692771"/>
          </a:xfrm>
          <a:prstGeom prst="rect">
            <a:avLst/>
          </a:prstGeom>
          <a:noFill/>
        </p:spPr>
        <p:txBody>
          <a:bodyPr wrap="square" rtlCol="0">
            <a:spAutoFit/>
          </a:bodyPr>
          <a:lstStyle/>
          <a:p>
            <a:pPr>
              <a:lnSpc>
                <a:spcPct val="130000"/>
              </a:lnSpc>
            </a:pPr>
            <a:r>
              <a:rPr lang="en-US" sz="3200" b="1" dirty="0">
                <a:solidFill>
                  <a:srgbClr val="0432FF"/>
                </a:solidFill>
              </a:rPr>
              <a:t>The data requirement is </a:t>
            </a:r>
            <a:r>
              <a:rPr lang="en-US" sz="3200" b="1" i="1" dirty="0" smtClean="0">
                <a:solidFill>
                  <a:srgbClr val="0432FF"/>
                </a:solidFill>
              </a:rPr>
              <a:t>not</a:t>
            </a:r>
            <a:r>
              <a:rPr lang="en-US" sz="3200" b="1" dirty="0" smtClean="0">
                <a:solidFill>
                  <a:srgbClr val="0432FF"/>
                </a:solidFill>
              </a:rPr>
              <a:t> satisfied</a:t>
            </a:r>
          </a:p>
          <a:p>
            <a:pPr marL="342900" indent="-342900">
              <a:lnSpc>
                <a:spcPct val="130000"/>
              </a:lnSpc>
              <a:buFont typeface="Arial" charset="0"/>
              <a:buChar char="•"/>
            </a:pPr>
            <a:r>
              <a:rPr lang="en-US" sz="2400" dirty="0" smtClean="0">
                <a:solidFill>
                  <a:srgbClr val="FF0000"/>
                </a:solidFill>
              </a:rPr>
              <a:t>Measure only multicomponent displacement, but no multicomponent traction</a:t>
            </a:r>
          </a:p>
          <a:p>
            <a:pPr marL="342900" indent="-342900">
              <a:lnSpc>
                <a:spcPct val="130000"/>
              </a:lnSpc>
              <a:buFont typeface="Arial" charset="0"/>
              <a:buChar char="•"/>
            </a:pPr>
            <a:r>
              <a:rPr lang="en-US" altLang="zh-CN" sz="2400" dirty="0">
                <a:solidFill>
                  <a:prstClr val="white"/>
                </a:solidFill>
              </a:rPr>
              <a:t>Effectively</a:t>
            </a:r>
            <a:r>
              <a:rPr lang="zh-CN" altLang="en-US" sz="2400" dirty="0">
                <a:solidFill>
                  <a:prstClr val="white"/>
                </a:solidFill>
              </a:rPr>
              <a:t> </a:t>
            </a:r>
            <a:r>
              <a:rPr lang="en-US" altLang="zh-CN" sz="2400" dirty="0">
                <a:solidFill>
                  <a:prstClr val="white"/>
                </a:solidFill>
              </a:rPr>
              <a:t>separate</a:t>
            </a:r>
            <a:r>
              <a:rPr lang="zh-CN" altLang="en-US" sz="2400" dirty="0">
                <a:solidFill>
                  <a:prstClr val="white"/>
                </a:solidFill>
              </a:rPr>
              <a:t> </a:t>
            </a:r>
            <a:r>
              <a:rPr lang="en-US" altLang="zh-CN" sz="2400" dirty="0">
                <a:solidFill>
                  <a:prstClr val="white"/>
                </a:solidFill>
              </a:rPr>
              <a:t>ground</a:t>
            </a:r>
            <a:r>
              <a:rPr lang="zh-CN" altLang="en-US" sz="2400" dirty="0">
                <a:solidFill>
                  <a:prstClr val="white"/>
                </a:solidFill>
              </a:rPr>
              <a:t> </a:t>
            </a:r>
            <a:r>
              <a:rPr lang="en-US" altLang="zh-CN" sz="2400" dirty="0">
                <a:solidFill>
                  <a:prstClr val="white"/>
                </a:solidFill>
              </a:rPr>
              <a:t>roll</a:t>
            </a:r>
            <a:r>
              <a:rPr lang="zh-CN" altLang="en-US" sz="2400" dirty="0">
                <a:solidFill>
                  <a:prstClr val="white"/>
                </a:solidFill>
              </a:rPr>
              <a:t> </a:t>
            </a:r>
            <a:r>
              <a:rPr lang="en-US" altLang="zh-CN" sz="2400" dirty="0">
                <a:solidFill>
                  <a:prstClr val="white"/>
                </a:solidFill>
              </a:rPr>
              <a:t>and</a:t>
            </a:r>
            <a:r>
              <a:rPr lang="zh-CN" altLang="en-US" sz="2400" dirty="0">
                <a:solidFill>
                  <a:prstClr val="white"/>
                </a:solidFill>
              </a:rPr>
              <a:t> </a:t>
            </a:r>
            <a:r>
              <a:rPr lang="en-US" altLang="zh-CN" sz="2400" dirty="0">
                <a:solidFill>
                  <a:prstClr val="white"/>
                </a:solidFill>
              </a:rPr>
              <a:t>ghosts</a:t>
            </a:r>
            <a:r>
              <a:rPr lang="zh-CN" altLang="en-US" sz="2400" dirty="0">
                <a:solidFill>
                  <a:prstClr val="white"/>
                </a:solidFill>
              </a:rPr>
              <a:t> </a:t>
            </a:r>
            <a:r>
              <a:rPr lang="en-US" altLang="zh-CN" sz="2400" dirty="0">
                <a:solidFill>
                  <a:prstClr val="white"/>
                </a:solidFill>
              </a:rPr>
              <a:t>out</a:t>
            </a:r>
            <a:r>
              <a:rPr lang="zh-CN" altLang="en-US" sz="2400" dirty="0">
                <a:solidFill>
                  <a:prstClr val="white"/>
                </a:solidFill>
              </a:rPr>
              <a:t> </a:t>
            </a:r>
            <a:r>
              <a:rPr lang="en-US" altLang="zh-CN" sz="2400" dirty="0">
                <a:solidFill>
                  <a:prstClr val="white"/>
                </a:solidFill>
              </a:rPr>
              <a:t>and</a:t>
            </a:r>
            <a:r>
              <a:rPr lang="zh-CN" altLang="en-US" sz="2400" dirty="0">
                <a:solidFill>
                  <a:prstClr val="white"/>
                </a:solidFill>
              </a:rPr>
              <a:t> </a:t>
            </a:r>
            <a:r>
              <a:rPr lang="en-US" altLang="zh-CN" sz="2400" dirty="0">
                <a:solidFill>
                  <a:prstClr val="white"/>
                </a:solidFill>
              </a:rPr>
              <a:t>without</a:t>
            </a:r>
            <a:r>
              <a:rPr lang="zh-CN" altLang="en-US" sz="2400" dirty="0">
                <a:solidFill>
                  <a:prstClr val="white"/>
                </a:solidFill>
              </a:rPr>
              <a:t> </a:t>
            </a:r>
            <a:r>
              <a:rPr lang="en-US" altLang="zh-CN" sz="2400" dirty="0">
                <a:solidFill>
                  <a:prstClr val="white"/>
                </a:solidFill>
              </a:rPr>
              <a:t>damaging</a:t>
            </a:r>
            <a:r>
              <a:rPr lang="zh-CN" altLang="en-US" sz="2400" dirty="0">
                <a:solidFill>
                  <a:prstClr val="white"/>
                </a:solidFill>
              </a:rPr>
              <a:t> </a:t>
            </a:r>
            <a:r>
              <a:rPr lang="en-US" altLang="zh-CN" sz="2400" dirty="0">
                <a:solidFill>
                  <a:prstClr val="white"/>
                </a:solidFill>
              </a:rPr>
              <a:t>reflection </a:t>
            </a:r>
            <a:r>
              <a:rPr lang="en-US" altLang="zh-CN" sz="2400" dirty="0" smtClean="0">
                <a:solidFill>
                  <a:prstClr val="white"/>
                </a:solidFill>
              </a:rPr>
              <a:t>data</a:t>
            </a:r>
            <a:endParaRPr lang="en-US" sz="2400" dirty="0">
              <a:solidFill>
                <a:prstClr val="white"/>
              </a:solidFill>
            </a:endParaRPr>
          </a:p>
        </p:txBody>
      </p:sp>
    </p:spTree>
    <p:extLst>
      <p:ext uri="{BB962C8B-B14F-4D97-AF65-F5344CB8AC3E}">
        <p14:creationId xmlns:p14="http://schemas.microsoft.com/office/powerpoint/2010/main" val="1247741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r>
                  <a:rPr lang="en-US" altLang="zh-CN" dirty="0">
                    <a:solidFill>
                      <a:srgbClr val="0432FF"/>
                    </a:solidFill>
                  </a:rPr>
                  <a:t>Total</a:t>
                </a:r>
                <a:r>
                  <a:rPr lang="zh-CN" altLang="en-US" dirty="0">
                    <a:solidFill>
                      <a:srgbClr val="0432FF"/>
                    </a:solidFill>
                  </a:rPr>
                  <a:t> </a:t>
                </a:r>
                <a14:m>
                  <m:oMath xmlns:m="http://schemas.openxmlformats.org/officeDocument/2006/math">
                    <m:sSub>
                      <m:sSubPr>
                        <m:ctrlPr>
                          <a:rPr lang="en-US" altLang="zh-CN" i="1">
                            <a:latin typeface="Cambria Math"/>
                          </a:rPr>
                        </m:ctrlPr>
                      </m:sSubPr>
                      <m:e>
                        <m:r>
                          <a:rPr lang="en-US" altLang="zh-CN" i="1">
                            <a:latin typeface="Cambria Math" charset="0"/>
                          </a:rPr>
                          <m:t>𝑢</m:t>
                        </m:r>
                      </m:e>
                      <m:sub>
                        <m:r>
                          <a:rPr lang="en-US" altLang="zh-CN" i="1">
                            <a:latin typeface="Cambria Math" charset="0"/>
                          </a:rPr>
                          <m:t>𝑧</m:t>
                        </m:r>
                      </m:sub>
                    </m:sSub>
                  </m:oMath>
                </a14:m>
                <a:r>
                  <a:rPr lang="en-US" altLang="zh-CN" dirty="0"/>
                  <a:t> input to simplified wave separation algorithm</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l="-1663"/>
                </a:stretch>
              </a:blipFill>
            </p:spPr>
            <p:txBody>
              <a:bodyPr/>
              <a:lstStyle/>
              <a:p>
                <a:r>
                  <a:rPr lang="en-US">
                    <a:noFill/>
                  </a:rPr>
                  <a:t> </a:t>
                </a:r>
              </a:p>
            </p:txBody>
          </p:sp>
        </mc:Fallback>
      </mc:AlternateContent>
      <p:sp>
        <p:nvSpPr>
          <p:cNvPr id="3" name="Slide Number Placeholder 2"/>
          <p:cNvSpPr>
            <a:spLocks noGrp="1"/>
          </p:cNvSpPr>
          <p:nvPr>
            <p:ph type="sldNum" sz="quarter" idx="12"/>
          </p:nvPr>
        </p:nvSpPr>
        <p:spPr/>
        <p:txBody>
          <a:bodyPr/>
          <a:lstStyle/>
          <a:p>
            <a:fld id="{CFE4BAC9-6D41-4691-9299-18EF07EF0177}" type="slidenum">
              <a:rPr lang="en-US" smtClean="0">
                <a:solidFill>
                  <a:prstClr val="black">
                    <a:lumMod val="50000"/>
                  </a:prstClr>
                </a:solidFill>
              </a:rPr>
              <a:pPr/>
              <a:t>34</a:t>
            </a:fld>
            <a:endParaRPr lang="en-US">
              <a:solidFill>
                <a:prstClr val="black">
                  <a:lumMod val="50000"/>
                </a:prstClr>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7041" y="1280160"/>
            <a:ext cx="6274519" cy="5943598"/>
          </a:xfrm>
          <a:prstGeom prst="rect">
            <a:avLst/>
          </a:prstGeom>
        </p:spPr>
      </p:pic>
    </p:spTree>
    <p:extLst>
      <p:ext uri="{BB962C8B-B14F-4D97-AF65-F5344CB8AC3E}">
        <p14:creationId xmlns:p14="http://schemas.microsoft.com/office/powerpoint/2010/main" val="2808869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r>
                  <a:rPr lang="en-US" altLang="zh-CN" dirty="0">
                    <a:solidFill>
                      <a:srgbClr val="0432FF"/>
                    </a:solidFill>
                  </a:rPr>
                  <a:t>Total</a:t>
                </a:r>
                <a:r>
                  <a:rPr lang="zh-CN" altLang="en-US" dirty="0">
                    <a:solidFill>
                      <a:srgbClr val="0432FF"/>
                    </a:solidFill>
                  </a:rPr>
                  <a:t> </a:t>
                </a:r>
                <a14:m>
                  <m:oMath xmlns:m="http://schemas.openxmlformats.org/officeDocument/2006/math">
                    <m:sSub>
                      <m:sSubPr>
                        <m:ctrlPr>
                          <a:rPr lang="en-US" altLang="zh-CN" i="1">
                            <a:latin typeface="Cambria Math"/>
                          </a:rPr>
                        </m:ctrlPr>
                      </m:sSubPr>
                      <m:e>
                        <m:r>
                          <a:rPr lang="en-US" altLang="zh-CN" i="1">
                            <a:latin typeface="Cambria Math" charset="0"/>
                          </a:rPr>
                          <m:t>𝑢</m:t>
                        </m:r>
                      </m:e>
                      <m:sub>
                        <m:r>
                          <a:rPr lang="en-US" altLang="zh-CN" i="1">
                            <a:latin typeface="Cambria Math" charset="0"/>
                          </a:rPr>
                          <m:t>𝑧</m:t>
                        </m:r>
                      </m:sub>
                    </m:sSub>
                  </m:oMath>
                </a14:m>
                <a:r>
                  <a:rPr lang="en-US" altLang="zh-CN" dirty="0"/>
                  <a:t> input to simplified wave separation algorithm</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l="-1663"/>
                </a:stretch>
              </a:blipFill>
            </p:spPr>
            <p:txBody>
              <a:bodyPr/>
              <a:lstStyle/>
              <a:p>
                <a:r>
                  <a:rPr lang="en-US">
                    <a:noFill/>
                  </a:rPr>
                  <a:t> </a:t>
                </a:r>
              </a:p>
            </p:txBody>
          </p:sp>
        </mc:Fallback>
      </mc:AlternateContent>
      <p:sp>
        <p:nvSpPr>
          <p:cNvPr id="3" name="Slide Number Placeholder 2"/>
          <p:cNvSpPr>
            <a:spLocks noGrp="1"/>
          </p:cNvSpPr>
          <p:nvPr>
            <p:ph type="sldNum" sz="quarter" idx="12"/>
          </p:nvPr>
        </p:nvSpPr>
        <p:spPr/>
        <p:txBody>
          <a:bodyPr/>
          <a:lstStyle/>
          <a:p>
            <a:fld id="{CFE4BAC9-6D41-4691-9299-18EF07EF0177}" type="slidenum">
              <a:rPr lang="en-US" smtClean="0">
                <a:solidFill>
                  <a:prstClr val="black">
                    <a:lumMod val="50000"/>
                  </a:prstClr>
                </a:solidFill>
              </a:rPr>
              <a:pPr/>
              <a:t>35</a:t>
            </a:fld>
            <a:endParaRPr lang="en-US">
              <a:solidFill>
                <a:prstClr val="black">
                  <a:lumMod val="50000"/>
                </a:prstClr>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7041" y="1280160"/>
            <a:ext cx="6274519" cy="5943598"/>
          </a:xfrm>
          <a:prstGeom prst="rect">
            <a:avLst/>
          </a:prstGeom>
        </p:spPr>
      </p:pic>
      <p:grpSp>
        <p:nvGrpSpPr>
          <p:cNvPr id="5" name="Group 4"/>
          <p:cNvGrpSpPr/>
          <p:nvPr/>
        </p:nvGrpSpPr>
        <p:grpSpPr>
          <a:xfrm>
            <a:off x="4160739" y="2395728"/>
            <a:ext cx="1720851" cy="515577"/>
            <a:chOff x="1687169" y="1910511"/>
            <a:chExt cx="1720851" cy="515577"/>
          </a:xfrm>
        </p:grpSpPr>
        <p:cxnSp>
          <p:nvCxnSpPr>
            <p:cNvPr id="6" name="Straight Arrow Connector 5"/>
            <p:cNvCxnSpPr/>
            <p:nvPr/>
          </p:nvCxnSpPr>
          <p:spPr>
            <a:xfrm>
              <a:off x="2647349" y="2076015"/>
              <a:ext cx="760671" cy="350073"/>
            </a:xfrm>
            <a:prstGeom prst="straightConnector1">
              <a:avLst/>
            </a:prstGeom>
            <a:ln w="38100">
              <a:solidFill>
                <a:srgbClr val="00B050"/>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687169" y="1910511"/>
              <a:ext cx="933467" cy="338554"/>
            </a:xfrm>
            <a:prstGeom prst="rect">
              <a:avLst/>
            </a:prstGeom>
            <a:solidFill>
              <a:srgbClr val="FCD5B5"/>
            </a:solidFill>
          </p:spPr>
          <p:txBody>
            <a:bodyPr wrap="square" rtlCol="0">
              <a:spAutoFit/>
            </a:bodyPr>
            <a:lstStyle/>
            <a:p>
              <a:pPr algn="ctr"/>
              <a:r>
                <a:rPr lang="en-US" altLang="zh-CN" sz="1600" dirty="0">
                  <a:solidFill>
                    <a:prstClr val="black"/>
                  </a:solidFill>
                  <a:cs typeface="Arial"/>
                </a:rPr>
                <a:t>Rayleigh</a:t>
              </a:r>
              <a:endParaRPr lang="en-US" sz="1600" dirty="0">
                <a:solidFill>
                  <a:prstClr val="black"/>
                </a:solidFill>
                <a:cs typeface="Arial"/>
              </a:endParaRPr>
            </a:p>
          </p:txBody>
        </p:sp>
      </p:grpSp>
    </p:spTree>
    <p:extLst>
      <p:ext uri="{BB962C8B-B14F-4D97-AF65-F5344CB8AC3E}">
        <p14:creationId xmlns:p14="http://schemas.microsoft.com/office/powerpoint/2010/main" val="2510559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r>
                  <a:rPr lang="en-US" altLang="zh-CN" dirty="0">
                    <a:solidFill>
                      <a:srgbClr val="0432FF"/>
                    </a:solidFill>
                  </a:rPr>
                  <a:t>Total</a:t>
                </a:r>
                <a:r>
                  <a:rPr lang="zh-CN" altLang="en-US" dirty="0">
                    <a:solidFill>
                      <a:srgbClr val="0432FF"/>
                    </a:solidFill>
                  </a:rPr>
                  <a:t> </a:t>
                </a:r>
                <a14:m>
                  <m:oMath xmlns:m="http://schemas.openxmlformats.org/officeDocument/2006/math">
                    <m:sSub>
                      <m:sSubPr>
                        <m:ctrlPr>
                          <a:rPr lang="en-US" altLang="zh-CN" i="1">
                            <a:latin typeface="Cambria Math"/>
                          </a:rPr>
                        </m:ctrlPr>
                      </m:sSubPr>
                      <m:e>
                        <m:r>
                          <a:rPr lang="en-US" altLang="zh-CN" i="1">
                            <a:latin typeface="Cambria Math" charset="0"/>
                          </a:rPr>
                          <m:t>𝑢</m:t>
                        </m:r>
                      </m:e>
                      <m:sub>
                        <m:r>
                          <a:rPr lang="en-US" altLang="zh-CN" i="1">
                            <a:latin typeface="Cambria Math" charset="0"/>
                          </a:rPr>
                          <m:t>𝑧</m:t>
                        </m:r>
                      </m:sub>
                    </m:sSub>
                  </m:oMath>
                </a14:m>
                <a:r>
                  <a:rPr lang="en-US" altLang="zh-CN" dirty="0"/>
                  <a:t> input to simplified wave separation algorithm</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l="-1663"/>
                </a:stretch>
              </a:blipFill>
            </p:spPr>
            <p:txBody>
              <a:bodyPr/>
              <a:lstStyle/>
              <a:p>
                <a:r>
                  <a:rPr lang="en-US">
                    <a:noFill/>
                  </a:rPr>
                  <a:t> </a:t>
                </a:r>
              </a:p>
            </p:txBody>
          </p:sp>
        </mc:Fallback>
      </mc:AlternateContent>
      <p:sp>
        <p:nvSpPr>
          <p:cNvPr id="3" name="Slide Number Placeholder 2"/>
          <p:cNvSpPr>
            <a:spLocks noGrp="1"/>
          </p:cNvSpPr>
          <p:nvPr>
            <p:ph type="sldNum" sz="quarter" idx="12"/>
          </p:nvPr>
        </p:nvSpPr>
        <p:spPr/>
        <p:txBody>
          <a:bodyPr/>
          <a:lstStyle/>
          <a:p>
            <a:fld id="{CFE4BAC9-6D41-4691-9299-18EF07EF0177}" type="slidenum">
              <a:rPr lang="en-US" smtClean="0">
                <a:solidFill>
                  <a:prstClr val="black">
                    <a:lumMod val="50000"/>
                  </a:prstClr>
                </a:solidFill>
              </a:rPr>
              <a:pPr/>
              <a:t>36</a:t>
            </a:fld>
            <a:endParaRPr lang="en-US">
              <a:solidFill>
                <a:prstClr val="black">
                  <a:lumMod val="50000"/>
                </a:prstClr>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7041" y="1280160"/>
            <a:ext cx="6274519" cy="5943598"/>
          </a:xfrm>
          <a:prstGeom prst="rect">
            <a:avLst/>
          </a:prstGeom>
        </p:spPr>
      </p:pic>
      <p:grpSp>
        <p:nvGrpSpPr>
          <p:cNvPr id="19" name="Group 18"/>
          <p:cNvGrpSpPr/>
          <p:nvPr/>
        </p:nvGrpSpPr>
        <p:grpSpPr>
          <a:xfrm>
            <a:off x="3576981" y="2977561"/>
            <a:ext cx="2509483" cy="1486605"/>
            <a:chOff x="3576981" y="2977561"/>
            <a:chExt cx="2509483" cy="1486605"/>
          </a:xfrm>
        </p:grpSpPr>
        <p:grpSp>
          <p:nvGrpSpPr>
            <p:cNvPr id="20" name="Group 19"/>
            <p:cNvGrpSpPr/>
            <p:nvPr/>
          </p:nvGrpSpPr>
          <p:grpSpPr>
            <a:xfrm>
              <a:off x="3836224" y="2977561"/>
              <a:ext cx="2250240" cy="1312967"/>
              <a:chOff x="3836224" y="2615416"/>
              <a:chExt cx="2250240" cy="1312967"/>
            </a:xfrm>
          </p:grpSpPr>
          <mc:AlternateContent xmlns:mc="http://schemas.openxmlformats.org/markup-compatibility/2006" xmlns:a14="http://schemas.microsoft.com/office/drawing/2010/main">
            <mc:Choice Requires="a14">
              <p:sp>
                <p:nvSpPr>
                  <p:cNvPr id="23" name="TextBox 22"/>
                  <p:cNvSpPr txBox="1"/>
                  <p:nvPr/>
                </p:nvSpPr>
                <p:spPr>
                  <a:xfrm>
                    <a:off x="3836224" y="2615416"/>
                    <a:ext cx="1234486" cy="345672"/>
                  </a:xfrm>
                  <a:prstGeom prst="rect">
                    <a:avLst/>
                  </a:prstGeom>
                  <a:solidFill>
                    <a:srgbClr val="FCD5B5"/>
                  </a:solidFill>
                </p:spPr>
                <p:txBody>
                  <a:bodyPr wrap="square" rtlCol="0">
                    <a:spAutoFit/>
                  </a:bodyPr>
                  <a:lstStyle/>
                  <a:p>
                    <a:pPr algn="ctr"/>
                    <a14:m>
                      <m:oMath xmlns:m="http://schemas.openxmlformats.org/officeDocument/2006/math">
                        <m:acc>
                          <m:accPr>
                            <m:chr m:val="̀"/>
                            <m:ctrlPr>
                              <a:rPr lang="en-US" altLang="zh-CN" sz="1600" i="1" smtClean="0">
                                <a:solidFill>
                                  <a:prstClr val="black"/>
                                </a:solidFill>
                                <a:latin typeface="Cambria Math"/>
                                <a:cs typeface="Arial"/>
                              </a:rPr>
                            </m:ctrlPr>
                          </m:accPr>
                          <m:e>
                            <m:r>
                              <a:rPr lang="en-US" altLang="zh-CN" sz="1600" b="0" i="1" smtClean="0">
                                <a:solidFill>
                                  <a:prstClr val="black"/>
                                </a:solidFill>
                                <a:latin typeface="Cambria Math" charset="0"/>
                                <a:cs typeface="Arial"/>
                              </a:rPr>
                              <m:t>𝑃</m:t>
                            </m:r>
                          </m:e>
                        </m:acc>
                        <m:acc>
                          <m:accPr>
                            <m:chr m:val="́"/>
                            <m:ctrlPr>
                              <a:rPr lang="en-US" altLang="zh-CN" sz="1600" i="1" smtClean="0">
                                <a:solidFill>
                                  <a:prstClr val="black"/>
                                </a:solidFill>
                                <a:latin typeface="Cambria Math"/>
                                <a:cs typeface="Arial"/>
                              </a:rPr>
                            </m:ctrlPr>
                          </m:accPr>
                          <m:e>
                            <m:r>
                              <a:rPr lang="en-US" altLang="zh-CN" sz="1600" b="0" i="1" smtClean="0">
                                <a:solidFill>
                                  <a:prstClr val="black"/>
                                </a:solidFill>
                                <a:latin typeface="Cambria Math" charset="0"/>
                                <a:cs typeface="Arial"/>
                              </a:rPr>
                              <m:t>𝑃</m:t>
                            </m:r>
                          </m:e>
                        </m:acc>
                      </m:oMath>
                    </a14:m>
                    <a:r>
                      <a:rPr lang="zh-CN" altLang="en-US" sz="1600" dirty="0" smtClean="0">
                        <a:solidFill>
                          <a:prstClr val="black"/>
                        </a:solidFill>
                        <a:cs typeface="Arial"/>
                      </a:rPr>
                      <a:t> </a:t>
                    </a:r>
                    <a:r>
                      <a:rPr lang="en-US" altLang="zh-CN" sz="1600" dirty="0" smtClean="0">
                        <a:solidFill>
                          <a:prstClr val="black"/>
                        </a:solidFill>
                        <a:cs typeface="Arial"/>
                      </a:rPr>
                      <a:t>+</a:t>
                    </a:r>
                    <a:r>
                      <a:rPr lang="zh-CN" altLang="en-US" sz="1600" dirty="0" smtClean="0">
                        <a:solidFill>
                          <a:prstClr val="black"/>
                        </a:solidFill>
                        <a:cs typeface="Arial"/>
                      </a:rPr>
                      <a:t> </a:t>
                    </a:r>
                    <a:r>
                      <a:rPr lang="en-US" sz="1600" dirty="0" smtClean="0">
                        <a:solidFill>
                          <a:prstClr val="black"/>
                        </a:solidFill>
                        <a:cs typeface="Arial"/>
                      </a:rPr>
                      <a:t>Ghost</a:t>
                    </a:r>
                    <a:endParaRPr lang="en-US" sz="1600" dirty="0">
                      <a:solidFill>
                        <a:prstClr val="black"/>
                      </a:solidFill>
                      <a:cs typeface="Arial"/>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3836224" y="2615416"/>
                    <a:ext cx="1234486" cy="345672"/>
                  </a:xfrm>
                  <a:prstGeom prst="rect">
                    <a:avLst/>
                  </a:prstGeom>
                  <a:blipFill rotWithShape="0">
                    <a:blip r:embed="rId5"/>
                    <a:stretch>
                      <a:fillRect t="-1754" b="-22807"/>
                    </a:stretch>
                  </a:blipFill>
                </p:spPr>
                <p:txBody>
                  <a:bodyPr/>
                  <a:lstStyle/>
                  <a:p>
                    <a:r>
                      <a:rPr lang="en-US">
                        <a:noFill/>
                      </a:rPr>
                      <a:t> </a:t>
                    </a:r>
                  </a:p>
                </p:txBody>
              </p:sp>
            </mc:Fallback>
          </mc:AlternateContent>
          <p:cxnSp>
            <p:nvCxnSpPr>
              <p:cNvPr id="24" name="Straight Arrow Connector 23"/>
              <p:cNvCxnSpPr/>
              <p:nvPr/>
            </p:nvCxnSpPr>
            <p:spPr>
              <a:xfrm>
                <a:off x="5233650" y="2821322"/>
                <a:ext cx="852814" cy="1876"/>
              </a:xfrm>
              <a:prstGeom prst="straightConnector1">
                <a:avLst/>
              </a:prstGeom>
              <a:ln w="38100">
                <a:solidFill>
                  <a:schemeClr val="tx1"/>
                </a:solidFill>
                <a:prstDash val="lgDash"/>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5217265" y="3251985"/>
                <a:ext cx="817573" cy="40511"/>
              </a:xfrm>
              <a:prstGeom prst="straightConnector1">
                <a:avLst/>
              </a:prstGeom>
              <a:ln w="38100">
                <a:solidFill>
                  <a:schemeClr val="tx1"/>
                </a:solidFill>
                <a:prstDash val="lgDash"/>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5217265" y="3679189"/>
                <a:ext cx="833019" cy="249194"/>
              </a:xfrm>
              <a:prstGeom prst="straightConnector1">
                <a:avLst/>
              </a:prstGeom>
              <a:ln w="38100">
                <a:solidFill>
                  <a:schemeClr val="tx1"/>
                </a:solidFill>
                <a:prstDash val="lgDash"/>
                <a:tailEnd type="arrow"/>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21" name="TextBox 20"/>
                <p:cNvSpPr txBox="1"/>
                <p:nvPr/>
              </p:nvSpPr>
              <p:spPr>
                <a:xfrm>
                  <a:off x="3576981" y="3440633"/>
                  <a:ext cx="1493729" cy="346994"/>
                </a:xfrm>
                <a:prstGeom prst="rect">
                  <a:avLst/>
                </a:prstGeom>
                <a:solidFill>
                  <a:srgbClr val="FCD5B5"/>
                </a:solidFill>
              </p:spPr>
              <p:txBody>
                <a:bodyPr wrap="square" rtlCol="0">
                  <a:spAutoFit/>
                </a:bodyPr>
                <a:lstStyle/>
                <a:p>
                  <a:pPr algn="ctr"/>
                  <a14:m>
                    <m:oMath xmlns:m="http://schemas.openxmlformats.org/officeDocument/2006/math">
                      <m:acc>
                        <m:accPr>
                          <m:chr m:val="̀"/>
                          <m:ctrlPr>
                            <a:rPr lang="en-US" altLang="zh-CN" sz="1600" i="1" smtClean="0">
                              <a:solidFill>
                                <a:prstClr val="black"/>
                              </a:solidFill>
                              <a:latin typeface="Cambria Math"/>
                              <a:cs typeface="Arial"/>
                            </a:rPr>
                          </m:ctrlPr>
                        </m:accPr>
                        <m:e>
                          <m:r>
                            <a:rPr lang="en-US" altLang="zh-CN" sz="1600" b="0" i="1" smtClean="0">
                              <a:solidFill>
                                <a:prstClr val="black"/>
                              </a:solidFill>
                              <a:latin typeface="Cambria Math" charset="0"/>
                              <a:cs typeface="Arial"/>
                            </a:rPr>
                            <m:t>𝑃</m:t>
                          </m:r>
                        </m:e>
                      </m:acc>
                      <m:acc>
                        <m:accPr>
                          <m:chr m:val="́"/>
                          <m:ctrlPr>
                            <a:rPr lang="en-US" altLang="zh-CN" sz="1600" i="1" smtClean="0">
                              <a:solidFill>
                                <a:prstClr val="black"/>
                              </a:solidFill>
                              <a:latin typeface="Cambria Math"/>
                              <a:cs typeface="Arial"/>
                            </a:rPr>
                          </m:ctrlPr>
                        </m:accPr>
                        <m:e>
                          <m:r>
                            <a:rPr lang="en-US" altLang="zh-CN" sz="1600" b="0" i="1" smtClean="0">
                              <a:solidFill>
                                <a:prstClr val="black"/>
                              </a:solidFill>
                              <a:latin typeface="Cambria Math" charset="0"/>
                              <a:cs typeface="Arial"/>
                            </a:rPr>
                            <m:t>𝑆</m:t>
                          </m:r>
                        </m:e>
                      </m:acc>
                    </m:oMath>
                  </a14:m>
                  <a:r>
                    <a:rPr lang="en-US" altLang="zh-CN" sz="1600" dirty="0" smtClean="0">
                      <a:solidFill>
                        <a:prstClr val="black"/>
                      </a:solidFill>
                      <a:cs typeface="Arial"/>
                    </a:rPr>
                    <a:t>/</a:t>
                  </a:r>
                  <a14:m>
                    <m:oMath xmlns:m="http://schemas.openxmlformats.org/officeDocument/2006/math">
                      <m:acc>
                        <m:accPr>
                          <m:chr m:val="̀"/>
                          <m:ctrlPr>
                            <a:rPr lang="en-US" altLang="zh-CN" sz="1600" i="1">
                              <a:solidFill>
                                <a:prstClr val="black"/>
                              </a:solidFill>
                              <a:latin typeface="Cambria Math"/>
                              <a:cs typeface="Arial"/>
                            </a:rPr>
                          </m:ctrlPr>
                        </m:accPr>
                        <m:e>
                          <m:r>
                            <a:rPr lang="en-US" altLang="zh-CN" sz="1600" b="0" i="1" smtClean="0">
                              <a:solidFill>
                                <a:prstClr val="black"/>
                              </a:solidFill>
                              <a:latin typeface="Cambria Math" charset="0"/>
                              <a:cs typeface="Arial"/>
                            </a:rPr>
                            <m:t>𝑆</m:t>
                          </m:r>
                        </m:e>
                      </m:acc>
                      <m:acc>
                        <m:accPr>
                          <m:chr m:val="́"/>
                          <m:ctrlPr>
                            <a:rPr lang="en-US" altLang="zh-CN" sz="1600" i="1">
                              <a:solidFill>
                                <a:prstClr val="black"/>
                              </a:solidFill>
                              <a:latin typeface="Cambria Math"/>
                              <a:cs typeface="Arial"/>
                            </a:rPr>
                          </m:ctrlPr>
                        </m:accPr>
                        <m:e>
                          <m:r>
                            <a:rPr lang="en-US" altLang="zh-CN" sz="1600" b="0" i="1" smtClean="0">
                              <a:solidFill>
                                <a:prstClr val="black"/>
                              </a:solidFill>
                              <a:latin typeface="Cambria Math" charset="0"/>
                              <a:cs typeface="Arial"/>
                            </a:rPr>
                            <m:t>𝑃</m:t>
                          </m:r>
                        </m:e>
                      </m:acc>
                    </m:oMath>
                  </a14:m>
                  <a:r>
                    <a:rPr lang="zh-CN" altLang="en-US" sz="1600" dirty="0" smtClean="0">
                      <a:solidFill>
                        <a:prstClr val="black"/>
                      </a:solidFill>
                      <a:cs typeface="Arial"/>
                    </a:rPr>
                    <a:t> </a:t>
                  </a:r>
                  <a:r>
                    <a:rPr lang="en-US" altLang="zh-CN" sz="1600" dirty="0" smtClean="0">
                      <a:solidFill>
                        <a:prstClr val="black"/>
                      </a:solidFill>
                      <a:cs typeface="Arial"/>
                    </a:rPr>
                    <a:t>+</a:t>
                  </a:r>
                  <a:r>
                    <a:rPr lang="zh-CN" altLang="en-US" sz="1600" dirty="0" smtClean="0">
                      <a:solidFill>
                        <a:prstClr val="black"/>
                      </a:solidFill>
                      <a:cs typeface="Arial"/>
                    </a:rPr>
                    <a:t> </a:t>
                  </a:r>
                  <a:r>
                    <a:rPr lang="en-US" sz="1600" dirty="0" smtClean="0">
                      <a:solidFill>
                        <a:prstClr val="black"/>
                      </a:solidFill>
                      <a:cs typeface="Arial"/>
                    </a:rPr>
                    <a:t>Ghost</a:t>
                  </a:r>
                  <a:endParaRPr lang="en-US" sz="1600" dirty="0">
                    <a:solidFill>
                      <a:prstClr val="black"/>
                    </a:solidFill>
                    <a:cs typeface="Aria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3576981" y="3440633"/>
                  <a:ext cx="1493729" cy="346994"/>
                </a:xfrm>
                <a:prstGeom prst="rect">
                  <a:avLst/>
                </a:prstGeom>
                <a:blipFill rotWithShape="0">
                  <a:blip r:embed="rId6"/>
                  <a:stretch>
                    <a:fillRect t="-1754" b="-228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3853157" y="4116891"/>
                  <a:ext cx="1234486" cy="347275"/>
                </a:xfrm>
                <a:prstGeom prst="rect">
                  <a:avLst/>
                </a:prstGeom>
                <a:solidFill>
                  <a:srgbClr val="FCD5B5"/>
                </a:solidFill>
              </p:spPr>
              <p:txBody>
                <a:bodyPr wrap="square" rtlCol="0">
                  <a:spAutoFit/>
                </a:bodyPr>
                <a:lstStyle/>
                <a:p>
                  <a:pPr algn="ctr"/>
                  <a14:m>
                    <m:oMath xmlns:m="http://schemas.openxmlformats.org/officeDocument/2006/math">
                      <m:acc>
                        <m:accPr>
                          <m:chr m:val="̀"/>
                          <m:ctrlPr>
                            <a:rPr lang="en-US" altLang="zh-CN" sz="1600" i="1" smtClean="0">
                              <a:solidFill>
                                <a:prstClr val="black"/>
                              </a:solidFill>
                              <a:latin typeface="Cambria Math"/>
                              <a:cs typeface="Arial"/>
                            </a:rPr>
                          </m:ctrlPr>
                        </m:accPr>
                        <m:e>
                          <m:r>
                            <a:rPr lang="en-US" altLang="zh-CN" sz="1600" b="0" i="1" smtClean="0">
                              <a:solidFill>
                                <a:prstClr val="black"/>
                              </a:solidFill>
                              <a:latin typeface="Cambria Math" charset="0"/>
                              <a:cs typeface="Arial"/>
                            </a:rPr>
                            <m:t>𝑆</m:t>
                          </m:r>
                        </m:e>
                      </m:acc>
                      <m:acc>
                        <m:accPr>
                          <m:chr m:val="́"/>
                          <m:ctrlPr>
                            <a:rPr lang="en-US" altLang="zh-CN" sz="1600" i="1" smtClean="0">
                              <a:solidFill>
                                <a:prstClr val="black"/>
                              </a:solidFill>
                              <a:latin typeface="Cambria Math"/>
                              <a:cs typeface="Arial"/>
                            </a:rPr>
                          </m:ctrlPr>
                        </m:accPr>
                        <m:e>
                          <m:r>
                            <a:rPr lang="en-US" altLang="zh-CN" sz="1600" b="0" i="1" smtClean="0">
                              <a:solidFill>
                                <a:prstClr val="black"/>
                              </a:solidFill>
                              <a:latin typeface="Cambria Math" charset="0"/>
                              <a:cs typeface="Arial"/>
                            </a:rPr>
                            <m:t>𝑆</m:t>
                          </m:r>
                        </m:e>
                      </m:acc>
                    </m:oMath>
                  </a14:m>
                  <a:r>
                    <a:rPr lang="zh-CN" altLang="en-US" sz="1600" dirty="0" smtClean="0">
                      <a:solidFill>
                        <a:prstClr val="black"/>
                      </a:solidFill>
                      <a:cs typeface="Arial"/>
                    </a:rPr>
                    <a:t> </a:t>
                  </a:r>
                  <a:r>
                    <a:rPr lang="en-US" altLang="zh-CN" sz="1600" dirty="0" smtClean="0">
                      <a:solidFill>
                        <a:prstClr val="black"/>
                      </a:solidFill>
                      <a:cs typeface="Arial"/>
                    </a:rPr>
                    <a:t>+</a:t>
                  </a:r>
                  <a:r>
                    <a:rPr lang="zh-CN" altLang="en-US" sz="1600" dirty="0" smtClean="0">
                      <a:solidFill>
                        <a:prstClr val="black"/>
                      </a:solidFill>
                      <a:cs typeface="Arial"/>
                    </a:rPr>
                    <a:t> </a:t>
                  </a:r>
                  <a:r>
                    <a:rPr lang="en-US" sz="1600" dirty="0" smtClean="0">
                      <a:solidFill>
                        <a:prstClr val="black"/>
                      </a:solidFill>
                      <a:cs typeface="Arial"/>
                    </a:rPr>
                    <a:t>Ghost</a:t>
                  </a:r>
                  <a:endParaRPr lang="en-US" sz="1600" dirty="0">
                    <a:solidFill>
                      <a:prstClr val="black"/>
                    </a:solidFill>
                    <a:cs typeface="Aria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3853157" y="4116891"/>
                  <a:ext cx="1234486" cy="347275"/>
                </a:xfrm>
                <a:prstGeom prst="rect">
                  <a:avLst/>
                </a:prstGeom>
                <a:blipFill rotWithShape="0">
                  <a:blip r:embed="rId7"/>
                  <a:stretch>
                    <a:fillRect t="-1754" b="-22807"/>
                  </a:stretch>
                </a:blipFill>
              </p:spPr>
              <p:txBody>
                <a:bodyPr/>
                <a:lstStyle/>
                <a:p>
                  <a:r>
                    <a:rPr lang="en-US">
                      <a:noFill/>
                    </a:rPr>
                    <a:t> </a:t>
                  </a:r>
                </a:p>
              </p:txBody>
            </p:sp>
          </mc:Fallback>
        </mc:AlternateContent>
      </p:grpSp>
    </p:spTree>
    <p:extLst>
      <p:ext uri="{BB962C8B-B14F-4D97-AF65-F5344CB8AC3E}">
        <p14:creationId xmlns:p14="http://schemas.microsoft.com/office/powerpoint/2010/main" val="2642368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1582400" cy="1143000"/>
          </a:xfrm>
        </p:spPr>
        <p:txBody>
          <a:bodyPr>
            <a:noAutofit/>
          </a:bodyPr>
          <a:lstStyle/>
          <a:p>
            <a:r>
              <a:rPr lang="en-US" altLang="zh-CN" dirty="0">
                <a:solidFill>
                  <a:srgbClr val="0432FF"/>
                </a:solidFill>
              </a:rPr>
              <a:t>Predicted </a:t>
            </a:r>
            <a:r>
              <a:rPr lang="en-US" altLang="zh-CN" dirty="0"/>
              <a:t>primary</a:t>
            </a:r>
            <a:r>
              <a:rPr lang="zh-CN" altLang="en-US" dirty="0"/>
              <a:t> </a:t>
            </a:r>
            <a:r>
              <a:rPr lang="en-US" altLang="zh-CN" dirty="0"/>
              <a:t>from simplified wave separation algorithm</a:t>
            </a:r>
            <a:endParaRPr lang="en-US" dirty="0">
              <a:solidFill>
                <a:srgbClr val="FFFF00"/>
              </a:solidFill>
            </a:endParaRPr>
          </a:p>
        </p:txBody>
      </p:sp>
      <p:sp>
        <p:nvSpPr>
          <p:cNvPr id="3" name="Slide Number Placeholder 2"/>
          <p:cNvSpPr>
            <a:spLocks noGrp="1"/>
          </p:cNvSpPr>
          <p:nvPr>
            <p:ph type="sldNum" sz="quarter" idx="12"/>
          </p:nvPr>
        </p:nvSpPr>
        <p:spPr/>
        <p:txBody>
          <a:bodyPr/>
          <a:lstStyle/>
          <a:p>
            <a:fld id="{CFE4BAC9-6D41-4691-9299-18EF07EF0177}" type="slidenum">
              <a:rPr lang="en-US" smtClean="0">
                <a:solidFill>
                  <a:prstClr val="black">
                    <a:lumMod val="50000"/>
                  </a:prstClr>
                </a:solidFill>
              </a:rPr>
              <a:pPr/>
              <a:t>37</a:t>
            </a:fld>
            <a:endParaRPr lang="en-US">
              <a:solidFill>
                <a:prstClr val="black">
                  <a:lumMod val="50000"/>
                </a:prstClr>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1" y="1280160"/>
            <a:ext cx="6274519" cy="5943599"/>
          </a:xfrm>
          <a:prstGeom prst="rect">
            <a:avLst/>
          </a:prstGeom>
        </p:spPr>
      </p:pic>
    </p:spTree>
    <p:extLst>
      <p:ext uri="{BB962C8B-B14F-4D97-AF65-F5344CB8AC3E}">
        <p14:creationId xmlns:p14="http://schemas.microsoft.com/office/powerpoint/2010/main" val="2876665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r>
                  <a:rPr lang="en-US" altLang="zh-CN" dirty="0">
                    <a:solidFill>
                      <a:srgbClr val="0432FF"/>
                    </a:solidFill>
                  </a:rPr>
                  <a:t>Total</a:t>
                </a:r>
                <a:r>
                  <a:rPr lang="zh-CN" altLang="en-US" dirty="0">
                    <a:solidFill>
                      <a:srgbClr val="0432FF"/>
                    </a:solidFill>
                  </a:rPr>
                  <a:t> </a:t>
                </a:r>
                <a14:m>
                  <m:oMath xmlns:m="http://schemas.openxmlformats.org/officeDocument/2006/math">
                    <m:sSub>
                      <m:sSubPr>
                        <m:ctrlPr>
                          <a:rPr lang="en-US" altLang="zh-CN" i="1">
                            <a:latin typeface="Cambria Math"/>
                          </a:rPr>
                        </m:ctrlPr>
                      </m:sSubPr>
                      <m:e>
                        <m:r>
                          <a:rPr lang="en-US" altLang="zh-CN" i="1">
                            <a:latin typeface="Cambria Math" charset="0"/>
                          </a:rPr>
                          <m:t>𝑢</m:t>
                        </m:r>
                      </m:e>
                      <m:sub>
                        <m:r>
                          <a:rPr lang="en-US" altLang="zh-CN" i="1">
                            <a:latin typeface="Cambria Math" charset="0"/>
                          </a:rPr>
                          <m:t>𝑧</m:t>
                        </m:r>
                      </m:sub>
                    </m:sSub>
                  </m:oMath>
                </a14:m>
                <a:r>
                  <a:rPr lang="en-US" altLang="zh-CN" dirty="0"/>
                  <a:t> input to simplified wave separation algorithm</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l="-1663"/>
                </a:stretch>
              </a:blipFill>
            </p:spPr>
            <p:txBody>
              <a:bodyPr/>
              <a:lstStyle/>
              <a:p>
                <a:r>
                  <a:rPr lang="en-US">
                    <a:noFill/>
                  </a:rPr>
                  <a:t> </a:t>
                </a:r>
              </a:p>
            </p:txBody>
          </p:sp>
        </mc:Fallback>
      </mc:AlternateContent>
      <p:sp>
        <p:nvSpPr>
          <p:cNvPr id="3" name="Slide Number Placeholder 2"/>
          <p:cNvSpPr>
            <a:spLocks noGrp="1"/>
          </p:cNvSpPr>
          <p:nvPr>
            <p:ph type="sldNum" sz="quarter" idx="12"/>
          </p:nvPr>
        </p:nvSpPr>
        <p:spPr/>
        <p:txBody>
          <a:bodyPr/>
          <a:lstStyle/>
          <a:p>
            <a:fld id="{CFE4BAC9-6D41-4691-9299-18EF07EF0177}" type="slidenum">
              <a:rPr lang="en-US" smtClean="0">
                <a:solidFill>
                  <a:prstClr val="black">
                    <a:lumMod val="50000"/>
                  </a:prstClr>
                </a:solidFill>
              </a:rPr>
              <a:pPr/>
              <a:t>38</a:t>
            </a:fld>
            <a:endParaRPr lang="en-US">
              <a:solidFill>
                <a:prstClr val="black">
                  <a:lumMod val="50000"/>
                </a:prstClr>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7041" y="1280160"/>
            <a:ext cx="6274519" cy="5943598"/>
          </a:xfrm>
          <a:prstGeom prst="rect">
            <a:avLst/>
          </a:prstGeom>
        </p:spPr>
      </p:pic>
      <p:grpSp>
        <p:nvGrpSpPr>
          <p:cNvPr id="5" name="Group 4"/>
          <p:cNvGrpSpPr/>
          <p:nvPr/>
        </p:nvGrpSpPr>
        <p:grpSpPr>
          <a:xfrm>
            <a:off x="4160739" y="2395728"/>
            <a:ext cx="1720851" cy="515577"/>
            <a:chOff x="1687169" y="1910511"/>
            <a:chExt cx="1720851" cy="515577"/>
          </a:xfrm>
        </p:grpSpPr>
        <p:cxnSp>
          <p:nvCxnSpPr>
            <p:cNvPr id="6" name="Straight Arrow Connector 5"/>
            <p:cNvCxnSpPr/>
            <p:nvPr/>
          </p:nvCxnSpPr>
          <p:spPr>
            <a:xfrm>
              <a:off x="2647349" y="2076015"/>
              <a:ext cx="760671" cy="350073"/>
            </a:xfrm>
            <a:prstGeom prst="straightConnector1">
              <a:avLst/>
            </a:prstGeom>
            <a:ln w="38100">
              <a:solidFill>
                <a:srgbClr val="00B050"/>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687169" y="1910511"/>
              <a:ext cx="933467" cy="338554"/>
            </a:xfrm>
            <a:prstGeom prst="rect">
              <a:avLst/>
            </a:prstGeom>
            <a:solidFill>
              <a:srgbClr val="FCD5B5"/>
            </a:solidFill>
          </p:spPr>
          <p:txBody>
            <a:bodyPr wrap="square" rtlCol="0">
              <a:spAutoFit/>
            </a:bodyPr>
            <a:lstStyle/>
            <a:p>
              <a:pPr algn="ctr"/>
              <a:r>
                <a:rPr lang="en-US" altLang="zh-CN" sz="1600" dirty="0">
                  <a:solidFill>
                    <a:prstClr val="black"/>
                  </a:solidFill>
                  <a:cs typeface="Arial"/>
                </a:rPr>
                <a:t>Rayleigh</a:t>
              </a:r>
              <a:endParaRPr lang="en-US" sz="1600" dirty="0">
                <a:solidFill>
                  <a:prstClr val="black"/>
                </a:solidFill>
                <a:cs typeface="Arial"/>
              </a:endParaRPr>
            </a:p>
          </p:txBody>
        </p:sp>
      </p:grpSp>
    </p:spTree>
    <p:extLst>
      <p:ext uri="{BB962C8B-B14F-4D97-AF65-F5344CB8AC3E}">
        <p14:creationId xmlns:p14="http://schemas.microsoft.com/office/powerpoint/2010/main" val="667003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1582400" cy="1143000"/>
          </a:xfrm>
        </p:spPr>
        <p:txBody>
          <a:bodyPr>
            <a:noAutofit/>
          </a:bodyPr>
          <a:lstStyle/>
          <a:p>
            <a:r>
              <a:rPr lang="en-US" altLang="zh-CN" dirty="0">
                <a:solidFill>
                  <a:srgbClr val="0432FF"/>
                </a:solidFill>
              </a:rPr>
              <a:t>Predicted </a:t>
            </a:r>
            <a:r>
              <a:rPr lang="en-US" altLang="zh-CN" dirty="0"/>
              <a:t>primary</a:t>
            </a:r>
            <a:r>
              <a:rPr lang="zh-CN" altLang="en-US" dirty="0"/>
              <a:t> </a:t>
            </a:r>
            <a:r>
              <a:rPr lang="en-US" altLang="zh-CN" dirty="0"/>
              <a:t>from simplified wave separation algorithm</a:t>
            </a:r>
            <a:endParaRPr lang="en-US" dirty="0">
              <a:solidFill>
                <a:srgbClr val="FFFF00"/>
              </a:solidFill>
            </a:endParaRPr>
          </a:p>
        </p:txBody>
      </p:sp>
      <p:sp>
        <p:nvSpPr>
          <p:cNvPr id="3" name="Slide Number Placeholder 2"/>
          <p:cNvSpPr>
            <a:spLocks noGrp="1"/>
          </p:cNvSpPr>
          <p:nvPr>
            <p:ph type="sldNum" sz="quarter" idx="12"/>
          </p:nvPr>
        </p:nvSpPr>
        <p:spPr/>
        <p:txBody>
          <a:bodyPr/>
          <a:lstStyle/>
          <a:p>
            <a:fld id="{CFE4BAC9-6D41-4691-9299-18EF07EF0177}" type="slidenum">
              <a:rPr lang="en-US" smtClean="0">
                <a:solidFill>
                  <a:prstClr val="black">
                    <a:lumMod val="50000"/>
                  </a:prstClr>
                </a:solidFill>
              </a:rPr>
              <a:pPr/>
              <a:t>39</a:t>
            </a:fld>
            <a:endParaRPr lang="en-US">
              <a:solidFill>
                <a:prstClr val="black">
                  <a:lumMod val="50000"/>
                </a:prstClr>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1" y="1280160"/>
            <a:ext cx="6274519" cy="5943599"/>
          </a:xfrm>
          <a:prstGeom prst="rect">
            <a:avLst/>
          </a:prstGeom>
        </p:spPr>
      </p:pic>
      <p:grpSp>
        <p:nvGrpSpPr>
          <p:cNvPr id="9" name="Group 8"/>
          <p:cNvGrpSpPr/>
          <p:nvPr/>
        </p:nvGrpSpPr>
        <p:grpSpPr>
          <a:xfrm>
            <a:off x="4160739" y="2395728"/>
            <a:ext cx="1720851" cy="515577"/>
            <a:chOff x="1687169" y="1910511"/>
            <a:chExt cx="1720851" cy="515577"/>
          </a:xfrm>
        </p:grpSpPr>
        <p:cxnSp>
          <p:nvCxnSpPr>
            <p:cNvPr id="10" name="Straight Arrow Connector 9"/>
            <p:cNvCxnSpPr/>
            <p:nvPr/>
          </p:nvCxnSpPr>
          <p:spPr>
            <a:xfrm>
              <a:off x="2647349" y="2076015"/>
              <a:ext cx="760671" cy="350073"/>
            </a:xfrm>
            <a:prstGeom prst="straightConnector1">
              <a:avLst/>
            </a:prstGeom>
            <a:ln w="38100">
              <a:solidFill>
                <a:srgbClr val="00B05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687169" y="1910511"/>
              <a:ext cx="933467" cy="338554"/>
            </a:xfrm>
            <a:prstGeom prst="rect">
              <a:avLst/>
            </a:prstGeom>
            <a:solidFill>
              <a:srgbClr val="FCD5B5"/>
            </a:solidFill>
          </p:spPr>
          <p:txBody>
            <a:bodyPr wrap="square" rtlCol="0">
              <a:spAutoFit/>
            </a:bodyPr>
            <a:lstStyle/>
            <a:p>
              <a:pPr algn="ctr"/>
              <a:r>
                <a:rPr lang="en-US" altLang="zh-CN" sz="1600" dirty="0">
                  <a:solidFill>
                    <a:prstClr val="black"/>
                  </a:solidFill>
                  <a:cs typeface="Arial"/>
                </a:rPr>
                <a:t>Rayleigh</a:t>
              </a:r>
              <a:endParaRPr lang="en-US" sz="1600" dirty="0">
                <a:solidFill>
                  <a:prstClr val="black"/>
                </a:solidFill>
                <a:cs typeface="Arial"/>
              </a:endParaRPr>
            </a:p>
          </p:txBody>
        </p:sp>
      </p:grpSp>
    </p:spTree>
    <p:extLst>
      <p:ext uri="{BB962C8B-B14F-4D97-AF65-F5344CB8AC3E}">
        <p14:creationId xmlns:p14="http://schemas.microsoft.com/office/powerpoint/2010/main" val="521446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09600" y="152400"/>
            <a:ext cx="10972800" cy="1143000"/>
          </a:xfrm>
        </p:spPr>
        <p:txBody>
          <a:bodyPr>
            <a:normAutofit/>
          </a:bodyPr>
          <a:lstStyle/>
          <a:p>
            <a:pPr eaLnBrk="1" hangingPunct="1"/>
            <a:r>
              <a:rPr lang="en-US" altLang="zh-CN" sz="4000" b="1" dirty="0" smtClean="0">
                <a:solidFill>
                  <a:srgbClr val="0000FF"/>
                </a:solidFill>
              </a:rPr>
              <a:t>Seismic E&amp;P challenges</a:t>
            </a:r>
          </a:p>
        </p:txBody>
      </p:sp>
      <p:sp>
        <p:nvSpPr>
          <p:cNvPr id="34819" name="Rectangle 3"/>
          <p:cNvSpPr>
            <a:spLocks noGrp="1" noChangeArrowheads="1"/>
          </p:cNvSpPr>
          <p:nvPr>
            <p:ph idx="1"/>
          </p:nvPr>
        </p:nvSpPr>
        <p:spPr>
          <a:xfrm>
            <a:off x="304800" y="1600200"/>
            <a:ext cx="11684000" cy="3124200"/>
          </a:xfrm>
        </p:spPr>
        <p:txBody>
          <a:bodyPr>
            <a:normAutofit/>
          </a:bodyPr>
          <a:lstStyle/>
          <a:p>
            <a:pPr marL="533400" indent="-533400" eaLnBrk="1" hangingPunct="1">
              <a:buFont typeface="Wingdings" pitchFamily="2" charset="2"/>
              <a:buChar char="p"/>
            </a:pPr>
            <a:r>
              <a:rPr lang="en-US" altLang="zh-CN" sz="2800" b="1" dirty="0" smtClean="0">
                <a:solidFill>
                  <a:srgbClr val="FF0000"/>
                </a:solidFill>
              </a:rPr>
              <a:t> Among assumptions:</a:t>
            </a:r>
            <a:r>
              <a:rPr lang="en-US" altLang="zh-CN" sz="2800" dirty="0" smtClean="0"/>
              <a:t> </a:t>
            </a:r>
          </a:p>
          <a:p>
            <a:pPr marL="914400">
              <a:buFont typeface="Wingdings" pitchFamily="2" charset="2"/>
              <a:buChar char="Ø"/>
            </a:pPr>
            <a:r>
              <a:rPr lang="en-US" altLang="zh-CN" sz="2800" b="1" dirty="0" smtClean="0">
                <a:solidFill>
                  <a:srgbClr val="0000FF"/>
                </a:solidFill>
              </a:rPr>
              <a:t>  acquisition</a:t>
            </a:r>
          </a:p>
          <a:p>
            <a:pPr marL="914400">
              <a:buFont typeface="Wingdings" pitchFamily="2" charset="2"/>
              <a:buChar char="Ø"/>
            </a:pPr>
            <a:r>
              <a:rPr lang="en-US" altLang="zh-CN" sz="2800" b="1" dirty="0" smtClean="0">
                <a:solidFill>
                  <a:srgbClr val="0000FF"/>
                </a:solidFill>
              </a:rPr>
              <a:t>  compute power</a:t>
            </a:r>
          </a:p>
          <a:p>
            <a:pPr marL="914400">
              <a:buFont typeface="Wingdings" pitchFamily="2" charset="2"/>
              <a:buChar char="Ø"/>
            </a:pPr>
            <a:r>
              <a:rPr lang="en-US" altLang="zh-CN" sz="2800" b="1" dirty="0" smtClean="0">
                <a:solidFill>
                  <a:srgbClr val="0000FF"/>
                </a:solidFill>
              </a:rPr>
              <a:t>  innate algorithmic </a:t>
            </a:r>
          </a:p>
          <a:p>
            <a:pPr marL="914400">
              <a:buFont typeface="Wingdings" pitchFamily="2" charset="2"/>
              <a:buNone/>
            </a:pPr>
            <a:r>
              <a:rPr lang="en-US" altLang="zh-CN" sz="2800" b="1" dirty="0" smtClean="0">
                <a:solidFill>
                  <a:srgbClr val="0000FF"/>
                </a:solidFill>
              </a:rPr>
              <a:t>      assumptions/requirements</a:t>
            </a:r>
            <a:endParaRPr lang="en-US" altLang="zh-CN" sz="2800" dirty="0" smtClean="0"/>
          </a:p>
        </p:txBody>
      </p:sp>
      <p:sp>
        <p:nvSpPr>
          <p:cNvPr id="34820" name="Line 4"/>
          <p:cNvSpPr>
            <a:spLocks noChangeShapeType="1"/>
          </p:cNvSpPr>
          <p:nvPr/>
        </p:nvSpPr>
        <p:spPr bwMode="auto">
          <a:xfrm>
            <a:off x="0" y="1219200"/>
            <a:ext cx="12192000" cy="0"/>
          </a:xfrm>
          <a:prstGeom prst="line">
            <a:avLst/>
          </a:prstGeom>
          <a:noFill/>
          <a:ln w="38100">
            <a:solidFill>
              <a:srgbClr val="99CCFF"/>
            </a:solidFill>
            <a:round/>
            <a:headEnd/>
            <a:tailEnd/>
          </a:ln>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1E7C61A1-5810-4345-8EB4-4B8C44B875C2}" type="slidenum">
              <a:rPr lang="en-US" smtClean="0">
                <a:solidFill>
                  <a:prstClr val="black">
                    <a:tint val="75000"/>
                  </a:prstClr>
                </a:solidFill>
              </a:rPr>
              <a:pPr/>
              <a:t>4</a:t>
            </a:fld>
            <a:endParaRPr lang="en-US">
              <a:solidFill>
                <a:prstClr val="black">
                  <a:tint val="75000"/>
                </a:prstClr>
              </a:solidFill>
            </a:endParaRPr>
          </a:p>
        </p:txBody>
      </p:sp>
    </p:spTree>
    <p:extLst>
      <p:ext uri="{BB962C8B-B14F-4D97-AF65-F5344CB8AC3E}">
        <p14:creationId xmlns:p14="http://schemas.microsoft.com/office/powerpoint/2010/main" val="42139272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r>
                  <a:rPr lang="en-US" altLang="zh-CN" dirty="0">
                    <a:solidFill>
                      <a:srgbClr val="0432FF"/>
                    </a:solidFill>
                  </a:rPr>
                  <a:t>Total</a:t>
                </a:r>
                <a:r>
                  <a:rPr lang="zh-CN" altLang="en-US" dirty="0">
                    <a:solidFill>
                      <a:srgbClr val="0432FF"/>
                    </a:solidFill>
                  </a:rPr>
                  <a:t> </a:t>
                </a:r>
                <a14:m>
                  <m:oMath xmlns:m="http://schemas.openxmlformats.org/officeDocument/2006/math">
                    <m:sSub>
                      <m:sSubPr>
                        <m:ctrlPr>
                          <a:rPr lang="en-US" altLang="zh-CN" i="1">
                            <a:latin typeface="Cambria Math"/>
                          </a:rPr>
                        </m:ctrlPr>
                      </m:sSubPr>
                      <m:e>
                        <m:r>
                          <a:rPr lang="en-US" altLang="zh-CN" i="1">
                            <a:latin typeface="Cambria Math" charset="0"/>
                          </a:rPr>
                          <m:t>𝑢</m:t>
                        </m:r>
                      </m:e>
                      <m:sub>
                        <m:r>
                          <a:rPr lang="en-US" altLang="zh-CN" i="1">
                            <a:latin typeface="Cambria Math" charset="0"/>
                          </a:rPr>
                          <m:t>𝑧</m:t>
                        </m:r>
                      </m:sub>
                    </m:sSub>
                  </m:oMath>
                </a14:m>
                <a:r>
                  <a:rPr lang="en-US" altLang="zh-CN" dirty="0"/>
                  <a:t> input to simplified wave separation algorithm</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l="-1663"/>
                </a:stretch>
              </a:blipFill>
            </p:spPr>
            <p:txBody>
              <a:bodyPr/>
              <a:lstStyle/>
              <a:p>
                <a:r>
                  <a:rPr lang="en-US">
                    <a:noFill/>
                  </a:rPr>
                  <a:t> </a:t>
                </a:r>
              </a:p>
            </p:txBody>
          </p:sp>
        </mc:Fallback>
      </mc:AlternateContent>
      <p:sp>
        <p:nvSpPr>
          <p:cNvPr id="3" name="Slide Number Placeholder 2"/>
          <p:cNvSpPr>
            <a:spLocks noGrp="1"/>
          </p:cNvSpPr>
          <p:nvPr>
            <p:ph type="sldNum" sz="quarter" idx="12"/>
          </p:nvPr>
        </p:nvSpPr>
        <p:spPr/>
        <p:txBody>
          <a:bodyPr/>
          <a:lstStyle/>
          <a:p>
            <a:fld id="{CFE4BAC9-6D41-4691-9299-18EF07EF0177}" type="slidenum">
              <a:rPr lang="en-US" smtClean="0">
                <a:solidFill>
                  <a:prstClr val="black">
                    <a:lumMod val="50000"/>
                  </a:prstClr>
                </a:solidFill>
              </a:rPr>
              <a:pPr/>
              <a:t>40</a:t>
            </a:fld>
            <a:endParaRPr lang="en-US">
              <a:solidFill>
                <a:prstClr val="black">
                  <a:lumMod val="50000"/>
                </a:prstClr>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7041" y="1280160"/>
            <a:ext cx="6274519" cy="5943598"/>
          </a:xfrm>
          <a:prstGeom prst="rect">
            <a:avLst/>
          </a:prstGeom>
        </p:spPr>
      </p:pic>
      <p:grpSp>
        <p:nvGrpSpPr>
          <p:cNvPr id="10" name="Group 9"/>
          <p:cNvGrpSpPr/>
          <p:nvPr/>
        </p:nvGrpSpPr>
        <p:grpSpPr>
          <a:xfrm>
            <a:off x="3576981" y="2977561"/>
            <a:ext cx="2509483" cy="1486605"/>
            <a:chOff x="3576981" y="2977561"/>
            <a:chExt cx="2509483" cy="1486605"/>
          </a:xfrm>
        </p:grpSpPr>
        <p:grpSp>
          <p:nvGrpSpPr>
            <p:cNvPr id="11" name="Group 10"/>
            <p:cNvGrpSpPr/>
            <p:nvPr/>
          </p:nvGrpSpPr>
          <p:grpSpPr>
            <a:xfrm>
              <a:off x="3836224" y="2977561"/>
              <a:ext cx="2250240" cy="1312967"/>
              <a:chOff x="3836224" y="2615416"/>
              <a:chExt cx="2250240" cy="1312967"/>
            </a:xfrm>
          </p:grpSpPr>
          <mc:AlternateContent xmlns:mc="http://schemas.openxmlformats.org/markup-compatibility/2006" xmlns:a14="http://schemas.microsoft.com/office/drawing/2010/main">
            <mc:Choice Requires="a14">
              <p:sp>
                <p:nvSpPr>
                  <p:cNvPr id="14" name="TextBox 13"/>
                  <p:cNvSpPr txBox="1"/>
                  <p:nvPr/>
                </p:nvSpPr>
                <p:spPr>
                  <a:xfrm>
                    <a:off x="3836224" y="2615416"/>
                    <a:ext cx="1234486" cy="345672"/>
                  </a:xfrm>
                  <a:prstGeom prst="rect">
                    <a:avLst/>
                  </a:prstGeom>
                  <a:solidFill>
                    <a:srgbClr val="FCD5B5"/>
                  </a:solidFill>
                </p:spPr>
                <p:txBody>
                  <a:bodyPr wrap="square" rtlCol="0">
                    <a:spAutoFit/>
                  </a:bodyPr>
                  <a:lstStyle/>
                  <a:p>
                    <a:pPr algn="ctr"/>
                    <a14:m>
                      <m:oMath xmlns:m="http://schemas.openxmlformats.org/officeDocument/2006/math">
                        <m:acc>
                          <m:accPr>
                            <m:chr m:val="̀"/>
                            <m:ctrlPr>
                              <a:rPr lang="en-US" altLang="zh-CN" sz="1600" i="1" smtClean="0">
                                <a:solidFill>
                                  <a:prstClr val="black"/>
                                </a:solidFill>
                                <a:latin typeface="Cambria Math"/>
                                <a:cs typeface="Arial"/>
                              </a:rPr>
                            </m:ctrlPr>
                          </m:accPr>
                          <m:e>
                            <m:r>
                              <a:rPr lang="en-US" altLang="zh-CN" sz="1600" b="0" i="1" smtClean="0">
                                <a:solidFill>
                                  <a:prstClr val="black"/>
                                </a:solidFill>
                                <a:latin typeface="Cambria Math" charset="0"/>
                                <a:cs typeface="Arial"/>
                              </a:rPr>
                              <m:t>𝑃</m:t>
                            </m:r>
                          </m:e>
                        </m:acc>
                        <m:acc>
                          <m:accPr>
                            <m:chr m:val="́"/>
                            <m:ctrlPr>
                              <a:rPr lang="en-US" altLang="zh-CN" sz="1600" i="1" smtClean="0">
                                <a:solidFill>
                                  <a:prstClr val="black"/>
                                </a:solidFill>
                                <a:latin typeface="Cambria Math"/>
                                <a:cs typeface="Arial"/>
                              </a:rPr>
                            </m:ctrlPr>
                          </m:accPr>
                          <m:e>
                            <m:r>
                              <a:rPr lang="en-US" altLang="zh-CN" sz="1600" b="0" i="1" smtClean="0">
                                <a:solidFill>
                                  <a:prstClr val="black"/>
                                </a:solidFill>
                                <a:latin typeface="Cambria Math" charset="0"/>
                                <a:cs typeface="Arial"/>
                              </a:rPr>
                              <m:t>𝑃</m:t>
                            </m:r>
                          </m:e>
                        </m:acc>
                      </m:oMath>
                    </a14:m>
                    <a:r>
                      <a:rPr lang="zh-CN" altLang="en-US" sz="1600" dirty="0" smtClean="0">
                        <a:solidFill>
                          <a:prstClr val="black"/>
                        </a:solidFill>
                        <a:cs typeface="Arial"/>
                      </a:rPr>
                      <a:t> </a:t>
                    </a:r>
                    <a:r>
                      <a:rPr lang="en-US" altLang="zh-CN" sz="1600" dirty="0" smtClean="0">
                        <a:solidFill>
                          <a:prstClr val="black"/>
                        </a:solidFill>
                        <a:cs typeface="Arial"/>
                      </a:rPr>
                      <a:t>+</a:t>
                    </a:r>
                    <a:r>
                      <a:rPr lang="zh-CN" altLang="en-US" sz="1600" dirty="0" smtClean="0">
                        <a:solidFill>
                          <a:prstClr val="black"/>
                        </a:solidFill>
                        <a:cs typeface="Arial"/>
                      </a:rPr>
                      <a:t> </a:t>
                    </a:r>
                    <a:r>
                      <a:rPr lang="en-US" sz="1600" dirty="0" smtClean="0">
                        <a:solidFill>
                          <a:prstClr val="black"/>
                        </a:solidFill>
                        <a:cs typeface="Arial"/>
                      </a:rPr>
                      <a:t>Ghost</a:t>
                    </a:r>
                    <a:endParaRPr lang="en-US" sz="1600" dirty="0">
                      <a:solidFill>
                        <a:prstClr val="black"/>
                      </a:solidFill>
                      <a:cs typeface="Aria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3836224" y="2615416"/>
                    <a:ext cx="1234486" cy="345672"/>
                  </a:xfrm>
                  <a:prstGeom prst="rect">
                    <a:avLst/>
                  </a:prstGeom>
                  <a:blipFill rotWithShape="0">
                    <a:blip r:embed="rId5"/>
                    <a:stretch>
                      <a:fillRect t="-1754" b="-22807"/>
                    </a:stretch>
                  </a:blipFill>
                </p:spPr>
                <p:txBody>
                  <a:bodyPr/>
                  <a:lstStyle/>
                  <a:p>
                    <a:r>
                      <a:rPr lang="en-US">
                        <a:noFill/>
                      </a:rPr>
                      <a:t> </a:t>
                    </a:r>
                  </a:p>
                </p:txBody>
              </p:sp>
            </mc:Fallback>
          </mc:AlternateContent>
          <p:cxnSp>
            <p:nvCxnSpPr>
              <p:cNvPr id="15" name="Straight Arrow Connector 14"/>
              <p:cNvCxnSpPr/>
              <p:nvPr/>
            </p:nvCxnSpPr>
            <p:spPr>
              <a:xfrm>
                <a:off x="5233650" y="2821322"/>
                <a:ext cx="852814" cy="1876"/>
              </a:xfrm>
              <a:prstGeom prst="straightConnector1">
                <a:avLst/>
              </a:prstGeom>
              <a:ln w="38100">
                <a:solidFill>
                  <a:schemeClr val="tx1"/>
                </a:solidFill>
                <a:prstDash val="lgDash"/>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5217265" y="3251985"/>
                <a:ext cx="817573" cy="40511"/>
              </a:xfrm>
              <a:prstGeom prst="straightConnector1">
                <a:avLst/>
              </a:prstGeom>
              <a:ln w="38100">
                <a:solidFill>
                  <a:schemeClr val="tx1"/>
                </a:solidFill>
                <a:prstDash val="lgDash"/>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5217265" y="3679189"/>
                <a:ext cx="833019" cy="249194"/>
              </a:xfrm>
              <a:prstGeom prst="straightConnector1">
                <a:avLst/>
              </a:prstGeom>
              <a:ln w="38100">
                <a:solidFill>
                  <a:schemeClr val="tx1"/>
                </a:solidFill>
                <a:prstDash val="lgDash"/>
                <a:tailEnd type="arrow"/>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12" name="TextBox 11"/>
                <p:cNvSpPr txBox="1"/>
                <p:nvPr/>
              </p:nvSpPr>
              <p:spPr>
                <a:xfrm>
                  <a:off x="3576981" y="3440633"/>
                  <a:ext cx="1493729" cy="346994"/>
                </a:xfrm>
                <a:prstGeom prst="rect">
                  <a:avLst/>
                </a:prstGeom>
                <a:solidFill>
                  <a:srgbClr val="FCD5B5"/>
                </a:solidFill>
              </p:spPr>
              <p:txBody>
                <a:bodyPr wrap="square" rtlCol="0">
                  <a:spAutoFit/>
                </a:bodyPr>
                <a:lstStyle/>
                <a:p>
                  <a:pPr algn="ctr"/>
                  <a14:m>
                    <m:oMath xmlns:m="http://schemas.openxmlformats.org/officeDocument/2006/math">
                      <m:acc>
                        <m:accPr>
                          <m:chr m:val="̀"/>
                          <m:ctrlPr>
                            <a:rPr lang="en-US" altLang="zh-CN" sz="1600" i="1" smtClean="0">
                              <a:solidFill>
                                <a:prstClr val="black"/>
                              </a:solidFill>
                              <a:latin typeface="Cambria Math"/>
                              <a:cs typeface="Arial"/>
                            </a:rPr>
                          </m:ctrlPr>
                        </m:accPr>
                        <m:e>
                          <m:r>
                            <a:rPr lang="en-US" altLang="zh-CN" sz="1600" b="0" i="1" smtClean="0">
                              <a:solidFill>
                                <a:prstClr val="black"/>
                              </a:solidFill>
                              <a:latin typeface="Cambria Math" charset="0"/>
                              <a:cs typeface="Arial"/>
                            </a:rPr>
                            <m:t>𝑃</m:t>
                          </m:r>
                        </m:e>
                      </m:acc>
                      <m:acc>
                        <m:accPr>
                          <m:chr m:val="́"/>
                          <m:ctrlPr>
                            <a:rPr lang="en-US" altLang="zh-CN" sz="1600" i="1" smtClean="0">
                              <a:solidFill>
                                <a:prstClr val="black"/>
                              </a:solidFill>
                              <a:latin typeface="Cambria Math"/>
                              <a:cs typeface="Arial"/>
                            </a:rPr>
                          </m:ctrlPr>
                        </m:accPr>
                        <m:e>
                          <m:r>
                            <a:rPr lang="en-US" altLang="zh-CN" sz="1600" b="0" i="1" smtClean="0">
                              <a:solidFill>
                                <a:prstClr val="black"/>
                              </a:solidFill>
                              <a:latin typeface="Cambria Math" charset="0"/>
                              <a:cs typeface="Arial"/>
                            </a:rPr>
                            <m:t>𝑆</m:t>
                          </m:r>
                        </m:e>
                      </m:acc>
                    </m:oMath>
                  </a14:m>
                  <a:r>
                    <a:rPr lang="en-US" altLang="zh-CN" sz="1600" dirty="0" smtClean="0">
                      <a:solidFill>
                        <a:prstClr val="black"/>
                      </a:solidFill>
                      <a:cs typeface="Arial"/>
                    </a:rPr>
                    <a:t>/</a:t>
                  </a:r>
                  <a14:m>
                    <m:oMath xmlns:m="http://schemas.openxmlformats.org/officeDocument/2006/math">
                      <m:acc>
                        <m:accPr>
                          <m:chr m:val="̀"/>
                          <m:ctrlPr>
                            <a:rPr lang="en-US" altLang="zh-CN" sz="1600" i="1">
                              <a:solidFill>
                                <a:prstClr val="black"/>
                              </a:solidFill>
                              <a:latin typeface="Cambria Math"/>
                              <a:cs typeface="Arial"/>
                            </a:rPr>
                          </m:ctrlPr>
                        </m:accPr>
                        <m:e>
                          <m:r>
                            <a:rPr lang="en-US" altLang="zh-CN" sz="1600" b="0" i="1" smtClean="0">
                              <a:solidFill>
                                <a:prstClr val="black"/>
                              </a:solidFill>
                              <a:latin typeface="Cambria Math" charset="0"/>
                              <a:cs typeface="Arial"/>
                            </a:rPr>
                            <m:t>𝑆</m:t>
                          </m:r>
                        </m:e>
                      </m:acc>
                      <m:acc>
                        <m:accPr>
                          <m:chr m:val="́"/>
                          <m:ctrlPr>
                            <a:rPr lang="en-US" altLang="zh-CN" sz="1600" i="1">
                              <a:solidFill>
                                <a:prstClr val="black"/>
                              </a:solidFill>
                              <a:latin typeface="Cambria Math"/>
                              <a:cs typeface="Arial"/>
                            </a:rPr>
                          </m:ctrlPr>
                        </m:accPr>
                        <m:e>
                          <m:r>
                            <a:rPr lang="en-US" altLang="zh-CN" sz="1600" b="0" i="1" smtClean="0">
                              <a:solidFill>
                                <a:prstClr val="black"/>
                              </a:solidFill>
                              <a:latin typeface="Cambria Math" charset="0"/>
                              <a:cs typeface="Arial"/>
                            </a:rPr>
                            <m:t>𝑃</m:t>
                          </m:r>
                        </m:e>
                      </m:acc>
                    </m:oMath>
                  </a14:m>
                  <a:r>
                    <a:rPr lang="zh-CN" altLang="en-US" sz="1600" dirty="0" smtClean="0">
                      <a:solidFill>
                        <a:prstClr val="black"/>
                      </a:solidFill>
                      <a:cs typeface="Arial"/>
                    </a:rPr>
                    <a:t> </a:t>
                  </a:r>
                  <a:r>
                    <a:rPr lang="en-US" altLang="zh-CN" sz="1600" dirty="0" smtClean="0">
                      <a:solidFill>
                        <a:prstClr val="black"/>
                      </a:solidFill>
                      <a:cs typeface="Arial"/>
                    </a:rPr>
                    <a:t>+</a:t>
                  </a:r>
                  <a:r>
                    <a:rPr lang="zh-CN" altLang="en-US" sz="1600" dirty="0" smtClean="0">
                      <a:solidFill>
                        <a:prstClr val="black"/>
                      </a:solidFill>
                      <a:cs typeface="Arial"/>
                    </a:rPr>
                    <a:t> </a:t>
                  </a:r>
                  <a:r>
                    <a:rPr lang="en-US" sz="1600" dirty="0" smtClean="0">
                      <a:solidFill>
                        <a:prstClr val="black"/>
                      </a:solidFill>
                      <a:cs typeface="Arial"/>
                    </a:rPr>
                    <a:t>Ghost</a:t>
                  </a:r>
                  <a:endParaRPr lang="en-US" sz="1600" dirty="0">
                    <a:solidFill>
                      <a:prstClr val="black"/>
                    </a:solidFill>
                    <a:cs typeface="Aria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3576981" y="3440633"/>
                  <a:ext cx="1493729" cy="346994"/>
                </a:xfrm>
                <a:prstGeom prst="rect">
                  <a:avLst/>
                </a:prstGeom>
                <a:blipFill rotWithShape="0">
                  <a:blip r:embed="rId6"/>
                  <a:stretch>
                    <a:fillRect t="-1754" b="-228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3853157" y="4116891"/>
                  <a:ext cx="1234486" cy="347275"/>
                </a:xfrm>
                <a:prstGeom prst="rect">
                  <a:avLst/>
                </a:prstGeom>
                <a:solidFill>
                  <a:srgbClr val="FCD5B5"/>
                </a:solidFill>
              </p:spPr>
              <p:txBody>
                <a:bodyPr wrap="square" rtlCol="0">
                  <a:spAutoFit/>
                </a:bodyPr>
                <a:lstStyle/>
                <a:p>
                  <a:pPr algn="ctr"/>
                  <a14:m>
                    <m:oMath xmlns:m="http://schemas.openxmlformats.org/officeDocument/2006/math">
                      <m:acc>
                        <m:accPr>
                          <m:chr m:val="̀"/>
                          <m:ctrlPr>
                            <a:rPr lang="en-US" altLang="zh-CN" sz="1600" i="1" smtClean="0">
                              <a:solidFill>
                                <a:prstClr val="black"/>
                              </a:solidFill>
                              <a:latin typeface="Cambria Math"/>
                              <a:cs typeface="Arial"/>
                            </a:rPr>
                          </m:ctrlPr>
                        </m:accPr>
                        <m:e>
                          <m:r>
                            <a:rPr lang="en-US" altLang="zh-CN" sz="1600" b="0" i="1" smtClean="0">
                              <a:solidFill>
                                <a:prstClr val="black"/>
                              </a:solidFill>
                              <a:latin typeface="Cambria Math" charset="0"/>
                              <a:cs typeface="Arial"/>
                            </a:rPr>
                            <m:t>𝑆</m:t>
                          </m:r>
                        </m:e>
                      </m:acc>
                      <m:acc>
                        <m:accPr>
                          <m:chr m:val="́"/>
                          <m:ctrlPr>
                            <a:rPr lang="en-US" altLang="zh-CN" sz="1600" i="1" smtClean="0">
                              <a:solidFill>
                                <a:prstClr val="black"/>
                              </a:solidFill>
                              <a:latin typeface="Cambria Math"/>
                              <a:cs typeface="Arial"/>
                            </a:rPr>
                          </m:ctrlPr>
                        </m:accPr>
                        <m:e>
                          <m:r>
                            <a:rPr lang="en-US" altLang="zh-CN" sz="1600" b="0" i="1" smtClean="0">
                              <a:solidFill>
                                <a:prstClr val="black"/>
                              </a:solidFill>
                              <a:latin typeface="Cambria Math" charset="0"/>
                              <a:cs typeface="Arial"/>
                            </a:rPr>
                            <m:t>𝑆</m:t>
                          </m:r>
                        </m:e>
                      </m:acc>
                    </m:oMath>
                  </a14:m>
                  <a:r>
                    <a:rPr lang="zh-CN" altLang="en-US" sz="1600" dirty="0" smtClean="0">
                      <a:solidFill>
                        <a:prstClr val="black"/>
                      </a:solidFill>
                      <a:cs typeface="Arial"/>
                    </a:rPr>
                    <a:t> </a:t>
                  </a:r>
                  <a:r>
                    <a:rPr lang="en-US" altLang="zh-CN" sz="1600" dirty="0" smtClean="0">
                      <a:solidFill>
                        <a:prstClr val="black"/>
                      </a:solidFill>
                      <a:cs typeface="Arial"/>
                    </a:rPr>
                    <a:t>+</a:t>
                  </a:r>
                  <a:r>
                    <a:rPr lang="zh-CN" altLang="en-US" sz="1600" dirty="0" smtClean="0">
                      <a:solidFill>
                        <a:prstClr val="black"/>
                      </a:solidFill>
                      <a:cs typeface="Arial"/>
                    </a:rPr>
                    <a:t> </a:t>
                  </a:r>
                  <a:r>
                    <a:rPr lang="en-US" sz="1600" dirty="0" smtClean="0">
                      <a:solidFill>
                        <a:prstClr val="black"/>
                      </a:solidFill>
                      <a:cs typeface="Arial"/>
                    </a:rPr>
                    <a:t>Ghost</a:t>
                  </a:r>
                  <a:endParaRPr lang="en-US" sz="1600" dirty="0">
                    <a:solidFill>
                      <a:prstClr val="black"/>
                    </a:solidFill>
                    <a:cs typeface="Aria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3853157" y="4116891"/>
                  <a:ext cx="1234486" cy="347275"/>
                </a:xfrm>
                <a:prstGeom prst="rect">
                  <a:avLst/>
                </a:prstGeom>
                <a:blipFill rotWithShape="0">
                  <a:blip r:embed="rId7"/>
                  <a:stretch>
                    <a:fillRect t="-1754" b="-22807"/>
                  </a:stretch>
                </a:blipFill>
              </p:spPr>
              <p:txBody>
                <a:bodyPr/>
                <a:lstStyle/>
                <a:p>
                  <a:r>
                    <a:rPr lang="en-US">
                      <a:noFill/>
                    </a:rPr>
                    <a:t> </a:t>
                  </a:r>
                </a:p>
              </p:txBody>
            </p:sp>
          </mc:Fallback>
        </mc:AlternateContent>
      </p:grpSp>
    </p:spTree>
    <p:extLst>
      <p:ext uri="{BB962C8B-B14F-4D97-AF65-F5344CB8AC3E}">
        <p14:creationId xmlns:p14="http://schemas.microsoft.com/office/powerpoint/2010/main" val="2591167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1582400" cy="1143000"/>
          </a:xfrm>
        </p:spPr>
        <p:txBody>
          <a:bodyPr>
            <a:noAutofit/>
          </a:bodyPr>
          <a:lstStyle/>
          <a:p>
            <a:r>
              <a:rPr lang="en-US" altLang="zh-CN" dirty="0">
                <a:solidFill>
                  <a:srgbClr val="0432FF"/>
                </a:solidFill>
              </a:rPr>
              <a:t>Predicted </a:t>
            </a:r>
            <a:r>
              <a:rPr lang="en-US" altLang="zh-CN" dirty="0"/>
              <a:t>primary</a:t>
            </a:r>
            <a:r>
              <a:rPr lang="zh-CN" altLang="en-US" dirty="0"/>
              <a:t> </a:t>
            </a:r>
            <a:r>
              <a:rPr lang="en-US" altLang="zh-CN" dirty="0"/>
              <a:t>from simplified wave separation algorithm</a:t>
            </a:r>
            <a:endParaRPr lang="en-US" dirty="0">
              <a:solidFill>
                <a:srgbClr val="FFFF00"/>
              </a:solidFill>
            </a:endParaRPr>
          </a:p>
        </p:txBody>
      </p:sp>
      <p:sp>
        <p:nvSpPr>
          <p:cNvPr id="3" name="Slide Number Placeholder 2"/>
          <p:cNvSpPr>
            <a:spLocks noGrp="1"/>
          </p:cNvSpPr>
          <p:nvPr>
            <p:ph type="sldNum" sz="quarter" idx="12"/>
          </p:nvPr>
        </p:nvSpPr>
        <p:spPr/>
        <p:txBody>
          <a:bodyPr/>
          <a:lstStyle/>
          <a:p>
            <a:fld id="{CFE4BAC9-6D41-4691-9299-18EF07EF0177}" type="slidenum">
              <a:rPr lang="en-US" smtClean="0">
                <a:solidFill>
                  <a:prstClr val="black">
                    <a:lumMod val="50000"/>
                  </a:prstClr>
                </a:solidFill>
              </a:rPr>
              <a:pPr/>
              <a:t>41</a:t>
            </a:fld>
            <a:endParaRPr lang="en-US">
              <a:solidFill>
                <a:prstClr val="black">
                  <a:lumMod val="50000"/>
                </a:prstClr>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1" y="1280160"/>
            <a:ext cx="6274519" cy="5943599"/>
          </a:xfrm>
          <a:prstGeom prst="rect">
            <a:avLst/>
          </a:prstGeom>
        </p:spPr>
      </p:pic>
      <p:grpSp>
        <p:nvGrpSpPr>
          <p:cNvPr id="10" name="Group 9"/>
          <p:cNvGrpSpPr/>
          <p:nvPr/>
        </p:nvGrpSpPr>
        <p:grpSpPr>
          <a:xfrm>
            <a:off x="3576981" y="2977561"/>
            <a:ext cx="2509483" cy="1486605"/>
            <a:chOff x="3576981" y="2977561"/>
            <a:chExt cx="2509483" cy="1486605"/>
          </a:xfrm>
        </p:grpSpPr>
        <p:grpSp>
          <p:nvGrpSpPr>
            <p:cNvPr id="11" name="Group 10"/>
            <p:cNvGrpSpPr/>
            <p:nvPr/>
          </p:nvGrpSpPr>
          <p:grpSpPr>
            <a:xfrm>
              <a:off x="3836224" y="2977561"/>
              <a:ext cx="2250240" cy="1312967"/>
              <a:chOff x="3836224" y="2615416"/>
              <a:chExt cx="2250240" cy="1312967"/>
            </a:xfrm>
          </p:grpSpPr>
          <mc:AlternateContent xmlns:mc="http://schemas.openxmlformats.org/markup-compatibility/2006" xmlns:a14="http://schemas.microsoft.com/office/drawing/2010/main">
            <mc:Choice Requires="a14">
              <p:sp>
                <p:nvSpPr>
                  <p:cNvPr id="15" name="TextBox 14"/>
                  <p:cNvSpPr txBox="1"/>
                  <p:nvPr/>
                </p:nvSpPr>
                <p:spPr>
                  <a:xfrm>
                    <a:off x="3836224" y="2615416"/>
                    <a:ext cx="1234486" cy="345672"/>
                  </a:xfrm>
                  <a:prstGeom prst="rect">
                    <a:avLst/>
                  </a:prstGeom>
                  <a:solidFill>
                    <a:srgbClr val="FCD5B5"/>
                  </a:solidFill>
                </p:spPr>
                <p:txBody>
                  <a:bodyPr wrap="square" rtlCol="0">
                    <a:spAutoFit/>
                  </a:bodyPr>
                  <a:lstStyle/>
                  <a:p>
                    <a:pPr algn="ctr"/>
                    <a14:m>
                      <m:oMath xmlns:m="http://schemas.openxmlformats.org/officeDocument/2006/math">
                        <m:acc>
                          <m:accPr>
                            <m:chr m:val="̀"/>
                            <m:ctrlPr>
                              <a:rPr lang="en-US" altLang="zh-CN" sz="1600" i="1" smtClean="0">
                                <a:solidFill>
                                  <a:prstClr val="black"/>
                                </a:solidFill>
                                <a:latin typeface="Cambria Math"/>
                                <a:cs typeface="Arial"/>
                              </a:rPr>
                            </m:ctrlPr>
                          </m:accPr>
                          <m:e>
                            <m:r>
                              <a:rPr lang="en-US" altLang="zh-CN" sz="1600" b="0" i="1" smtClean="0">
                                <a:solidFill>
                                  <a:prstClr val="black"/>
                                </a:solidFill>
                                <a:latin typeface="Cambria Math" charset="0"/>
                                <a:cs typeface="Arial"/>
                              </a:rPr>
                              <m:t>𝑃</m:t>
                            </m:r>
                          </m:e>
                        </m:acc>
                        <m:acc>
                          <m:accPr>
                            <m:chr m:val="́"/>
                            <m:ctrlPr>
                              <a:rPr lang="en-US" altLang="zh-CN" sz="1600" i="1" smtClean="0">
                                <a:solidFill>
                                  <a:prstClr val="black"/>
                                </a:solidFill>
                                <a:latin typeface="Cambria Math"/>
                                <a:cs typeface="Arial"/>
                              </a:rPr>
                            </m:ctrlPr>
                          </m:accPr>
                          <m:e>
                            <m:r>
                              <a:rPr lang="en-US" altLang="zh-CN" sz="1600" b="0" i="1" smtClean="0">
                                <a:solidFill>
                                  <a:prstClr val="black"/>
                                </a:solidFill>
                                <a:latin typeface="Cambria Math" charset="0"/>
                                <a:cs typeface="Arial"/>
                              </a:rPr>
                              <m:t>𝑃</m:t>
                            </m:r>
                          </m:e>
                        </m:acc>
                      </m:oMath>
                    </a14:m>
                    <a:r>
                      <a:rPr lang="zh-CN" altLang="en-US" sz="1600" dirty="0" smtClean="0">
                        <a:solidFill>
                          <a:schemeClr val="accent6">
                            <a:lumMod val="40000"/>
                            <a:lumOff val="60000"/>
                          </a:schemeClr>
                        </a:solidFill>
                        <a:cs typeface="Arial"/>
                      </a:rPr>
                      <a:t> </a:t>
                    </a:r>
                    <a:r>
                      <a:rPr lang="en-US" altLang="zh-CN" sz="1600" dirty="0" smtClean="0">
                        <a:solidFill>
                          <a:schemeClr val="accent6">
                            <a:lumMod val="40000"/>
                            <a:lumOff val="60000"/>
                          </a:schemeClr>
                        </a:solidFill>
                        <a:cs typeface="Arial"/>
                      </a:rPr>
                      <a:t>+</a:t>
                    </a:r>
                    <a:r>
                      <a:rPr lang="zh-CN" altLang="en-US" sz="1600" dirty="0" smtClean="0">
                        <a:solidFill>
                          <a:schemeClr val="accent6">
                            <a:lumMod val="40000"/>
                            <a:lumOff val="60000"/>
                          </a:schemeClr>
                        </a:solidFill>
                        <a:cs typeface="Arial"/>
                      </a:rPr>
                      <a:t> </a:t>
                    </a:r>
                    <a:r>
                      <a:rPr lang="en-US" sz="1600" dirty="0" smtClean="0">
                        <a:solidFill>
                          <a:schemeClr val="accent6">
                            <a:lumMod val="40000"/>
                            <a:lumOff val="60000"/>
                          </a:schemeClr>
                        </a:solidFill>
                        <a:cs typeface="Arial"/>
                      </a:rPr>
                      <a:t>Ghost</a:t>
                    </a:r>
                    <a:endParaRPr lang="en-US" sz="1600" dirty="0">
                      <a:solidFill>
                        <a:schemeClr val="accent6">
                          <a:lumMod val="40000"/>
                          <a:lumOff val="60000"/>
                        </a:schemeClr>
                      </a:solidFill>
                      <a:cs typeface="Aria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3836224" y="2615416"/>
                    <a:ext cx="1234486" cy="345672"/>
                  </a:xfrm>
                  <a:prstGeom prst="rect">
                    <a:avLst/>
                  </a:prstGeom>
                  <a:blipFill rotWithShape="0">
                    <a:blip r:embed="rId4"/>
                    <a:stretch>
                      <a:fillRect t="-1754" b="-22807"/>
                    </a:stretch>
                  </a:blipFill>
                </p:spPr>
                <p:txBody>
                  <a:bodyPr/>
                  <a:lstStyle/>
                  <a:p>
                    <a:r>
                      <a:rPr lang="en-US">
                        <a:noFill/>
                      </a:rPr>
                      <a:t> </a:t>
                    </a:r>
                  </a:p>
                </p:txBody>
              </p:sp>
            </mc:Fallback>
          </mc:AlternateContent>
          <p:cxnSp>
            <p:nvCxnSpPr>
              <p:cNvPr id="16" name="Straight Arrow Connector 15"/>
              <p:cNvCxnSpPr/>
              <p:nvPr/>
            </p:nvCxnSpPr>
            <p:spPr>
              <a:xfrm>
                <a:off x="5233650" y="2821322"/>
                <a:ext cx="852814" cy="1876"/>
              </a:xfrm>
              <a:prstGeom prst="straightConnector1">
                <a:avLst/>
              </a:prstGeom>
              <a:ln w="38100">
                <a:solidFill>
                  <a:schemeClr val="tx1"/>
                </a:solidFill>
                <a:prstDash val="lgDash"/>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5217265" y="3251985"/>
                <a:ext cx="817573" cy="40511"/>
              </a:xfrm>
              <a:prstGeom prst="straightConnector1">
                <a:avLst/>
              </a:prstGeom>
              <a:ln w="38100">
                <a:solidFill>
                  <a:schemeClr val="tx1"/>
                </a:solidFill>
                <a:prstDash val="lgDash"/>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5217265" y="3679189"/>
                <a:ext cx="833019" cy="249194"/>
              </a:xfrm>
              <a:prstGeom prst="straightConnector1">
                <a:avLst/>
              </a:prstGeom>
              <a:ln w="38100">
                <a:solidFill>
                  <a:schemeClr val="tx1"/>
                </a:solidFill>
                <a:prstDash val="lgDash"/>
                <a:tailEnd type="arrow"/>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12" name="TextBox 11"/>
                <p:cNvSpPr txBox="1"/>
                <p:nvPr/>
              </p:nvSpPr>
              <p:spPr>
                <a:xfrm>
                  <a:off x="3576981" y="3440633"/>
                  <a:ext cx="1493729" cy="346994"/>
                </a:xfrm>
                <a:prstGeom prst="rect">
                  <a:avLst/>
                </a:prstGeom>
                <a:solidFill>
                  <a:srgbClr val="FCD5B5"/>
                </a:solidFill>
              </p:spPr>
              <p:txBody>
                <a:bodyPr wrap="square" rtlCol="0">
                  <a:spAutoFit/>
                </a:bodyPr>
                <a:lstStyle/>
                <a:p>
                  <a:pPr algn="ctr"/>
                  <a14:m>
                    <m:oMath xmlns:m="http://schemas.openxmlformats.org/officeDocument/2006/math">
                      <m:acc>
                        <m:accPr>
                          <m:chr m:val="̀"/>
                          <m:ctrlPr>
                            <a:rPr lang="en-US" altLang="zh-CN" sz="1600" i="1" smtClean="0">
                              <a:solidFill>
                                <a:prstClr val="black"/>
                              </a:solidFill>
                              <a:latin typeface="Cambria Math"/>
                              <a:cs typeface="Arial"/>
                            </a:rPr>
                          </m:ctrlPr>
                        </m:accPr>
                        <m:e>
                          <m:r>
                            <a:rPr lang="en-US" altLang="zh-CN" sz="1600" b="0" i="1" smtClean="0">
                              <a:solidFill>
                                <a:prstClr val="black"/>
                              </a:solidFill>
                              <a:latin typeface="Cambria Math" charset="0"/>
                              <a:cs typeface="Arial"/>
                            </a:rPr>
                            <m:t>𝑃</m:t>
                          </m:r>
                        </m:e>
                      </m:acc>
                      <m:acc>
                        <m:accPr>
                          <m:chr m:val="́"/>
                          <m:ctrlPr>
                            <a:rPr lang="en-US" altLang="zh-CN" sz="1600" i="1" smtClean="0">
                              <a:solidFill>
                                <a:prstClr val="black"/>
                              </a:solidFill>
                              <a:latin typeface="Cambria Math"/>
                              <a:cs typeface="Arial"/>
                            </a:rPr>
                          </m:ctrlPr>
                        </m:accPr>
                        <m:e>
                          <m:r>
                            <a:rPr lang="en-US" altLang="zh-CN" sz="1600" b="0" i="1" smtClean="0">
                              <a:solidFill>
                                <a:prstClr val="black"/>
                              </a:solidFill>
                              <a:latin typeface="Cambria Math" charset="0"/>
                              <a:cs typeface="Arial"/>
                            </a:rPr>
                            <m:t>𝑆</m:t>
                          </m:r>
                        </m:e>
                      </m:acc>
                    </m:oMath>
                  </a14:m>
                  <a:r>
                    <a:rPr lang="en-US" altLang="zh-CN" sz="1600" dirty="0" smtClean="0">
                      <a:solidFill>
                        <a:prstClr val="black"/>
                      </a:solidFill>
                      <a:cs typeface="Arial"/>
                    </a:rPr>
                    <a:t>/</a:t>
                  </a:r>
                  <a14:m>
                    <m:oMath xmlns:m="http://schemas.openxmlformats.org/officeDocument/2006/math">
                      <m:acc>
                        <m:accPr>
                          <m:chr m:val="̀"/>
                          <m:ctrlPr>
                            <a:rPr lang="en-US" altLang="zh-CN" sz="1600" i="1">
                              <a:solidFill>
                                <a:prstClr val="black"/>
                              </a:solidFill>
                              <a:latin typeface="Cambria Math"/>
                              <a:cs typeface="Arial"/>
                            </a:rPr>
                          </m:ctrlPr>
                        </m:accPr>
                        <m:e>
                          <m:r>
                            <a:rPr lang="en-US" altLang="zh-CN" sz="1600" b="0" i="1" smtClean="0">
                              <a:solidFill>
                                <a:prstClr val="black"/>
                              </a:solidFill>
                              <a:latin typeface="Cambria Math" charset="0"/>
                              <a:cs typeface="Arial"/>
                            </a:rPr>
                            <m:t>𝑆</m:t>
                          </m:r>
                        </m:e>
                      </m:acc>
                      <m:acc>
                        <m:accPr>
                          <m:chr m:val="́"/>
                          <m:ctrlPr>
                            <a:rPr lang="en-US" altLang="zh-CN" sz="1600" i="1">
                              <a:solidFill>
                                <a:prstClr val="black"/>
                              </a:solidFill>
                              <a:latin typeface="Cambria Math"/>
                              <a:cs typeface="Arial"/>
                            </a:rPr>
                          </m:ctrlPr>
                        </m:accPr>
                        <m:e>
                          <m:r>
                            <a:rPr lang="en-US" altLang="zh-CN" sz="1600" b="0" i="1" smtClean="0">
                              <a:solidFill>
                                <a:prstClr val="black"/>
                              </a:solidFill>
                              <a:latin typeface="Cambria Math" charset="0"/>
                              <a:cs typeface="Arial"/>
                            </a:rPr>
                            <m:t>𝑃</m:t>
                          </m:r>
                        </m:e>
                      </m:acc>
                    </m:oMath>
                  </a14:m>
                  <a:r>
                    <a:rPr lang="zh-CN" altLang="en-US" sz="1600" dirty="0" smtClean="0">
                      <a:solidFill>
                        <a:schemeClr val="accent6">
                          <a:lumMod val="40000"/>
                          <a:lumOff val="60000"/>
                        </a:schemeClr>
                      </a:solidFill>
                      <a:cs typeface="Arial"/>
                    </a:rPr>
                    <a:t> </a:t>
                  </a:r>
                  <a:r>
                    <a:rPr lang="en-US" altLang="zh-CN" sz="1600" dirty="0" smtClean="0">
                      <a:solidFill>
                        <a:schemeClr val="accent6">
                          <a:lumMod val="40000"/>
                          <a:lumOff val="60000"/>
                        </a:schemeClr>
                      </a:solidFill>
                      <a:cs typeface="Arial"/>
                    </a:rPr>
                    <a:t>+</a:t>
                  </a:r>
                  <a:r>
                    <a:rPr lang="zh-CN" altLang="en-US" sz="1600" dirty="0" smtClean="0">
                      <a:solidFill>
                        <a:schemeClr val="accent6">
                          <a:lumMod val="40000"/>
                          <a:lumOff val="60000"/>
                        </a:schemeClr>
                      </a:solidFill>
                      <a:cs typeface="Arial"/>
                    </a:rPr>
                    <a:t> </a:t>
                  </a:r>
                  <a:r>
                    <a:rPr lang="en-US" sz="1600" dirty="0" smtClean="0">
                      <a:solidFill>
                        <a:schemeClr val="accent6">
                          <a:lumMod val="40000"/>
                          <a:lumOff val="60000"/>
                        </a:schemeClr>
                      </a:solidFill>
                      <a:cs typeface="Arial"/>
                    </a:rPr>
                    <a:t>Ghost</a:t>
                  </a:r>
                  <a:endParaRPr lang="en-US" sz="1600" dirty="0">
                    <a:solidFill>
                      <a:schemeClr val="accent6">
                        <a:lumMod val="40000"/>
                        <a:lumOff val="60000"/>
                      </a:schemeClr>
                    </a:solidFill>
                    <a:cs typeface="Aria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3576981" y="3440633"/>
                  <a:ext cx="1493729" cy="346994"/>
                </a:xfrm>
                <a:prstGeom prst="rect">
                  <a:avLst/>
                </a:prstGeom>
                <a:blipFill rotWithShape="0">
                  <a:blip r:embed="rId5"/>
                  <a:stretch>
                    <a:fillRect t="-1754" b="-228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3853157" y="4116891"/>
                  <a:ext cx="1234486" cy="347275"/>
                </a:xfrm>
                <a:prstGeom prst="rect">
                  <a:avLst/>
                </a:prstGeom>
                <a:solidFill>
                  <a:srgbClr val="FCD5B5"/>
                </a:solidFill>
              </p:spPr>
              <p:txBody>
                <a:bodyPr wrap="square" rtlCol="0">
                  <a:spAutoFit/>
                </a:bodyPr>
                <a:lstStyle/>
                <a:p>
                  <a:pPr algn="ctr"/>
                  <a14:m>
                    <m:oMath xmlns:m="http://schemas.openxmlformats.org/officeDocument/2006/math">
                      <m:acc>
                        <m:accPr>
                          <m:chr m:val="̀"/>
                          <m:ctrlPr>
                            <a:rPr lang="en-US" altLang="zh-CN" sz="1600" i="1" smtClean="0">
                              <a:solidFill>
                                <a:prstClr val="black"/>
                              </a:solidFill>
                              <a:latin typeface="Cambria Math"/>
                              <a:cs typeface="Arial"/>
                            </a:rPr>
                          </m:ctrlPr>
                        </m:accPr>
                        <m:e>
                          <m:r>
                            <a:rPr lang="en-US" altLang="zh-CN" sz="1600" b="0" i="1" smtClean="0">
                              <a:solidFill>
                                <a:prstClr val="black"/>
                              </a:solidFill>
                              <a:latin typeface="Cambria Math" charset="0"/>
                              <a:cs typeface="Arial"/>
                            </a:rPr>
                            <m:t>𝑆</m:t>
                          </m:r>
                        </m:e>
                      </m:acc>
                      <m:acc>
                        <m:accPr>
                          <m:chr m:val="́"/>
                          <m:ctrlPr>
                            <a:rPr lang="en-US" altLang="zh-CN" sz="1600" i="1" smtClean="0">
                              <a:solidFill>
                                <a:prstClr val="black"/>
                              </a:solidFill>
                              <a:latin typeface="Cambria Math"/>
                              <a:cs typeface="Arial"/>
                            </a:rPr>
                          </m:ctrlPr>
                        </m:accPr>
                        <m:e>
                          <m:r>
                            <a:rPr lang="en-US" altLang="zh-CN" sz="1600" b="0" i="1" smtClean="0">
                              <a:solidFill>
                                <a:prstClr val="black"/>
                              </a:solidFill>
                              <a:latin typeface="Cambria Math" charset="0"/>
                              <a:cs typeface="Arial"/>
                            </a:rPr>
                            <m:t>𝑆</m:t>
                          </m:r>
                        </m:e>
                      </m:acc>
                    </m:oMath>
                  </a14:m>
                  <a:r>
                    <a:rPr lang="zh-CN" altLang="en-US" sz="1600" dirty="0" smtClean="0">
                      <a:solidFill>
                        <a:schemeClr val="accent6">
                          <a:lumMod val="40000"/>
                          <a:lumOff val="60000"/>
                        </a:schemeClr>
                      </a:solidFill>
                      <a:cs typeface="Arial"/>
                    </a:rPr>
                    <a:t> </a:t>
                  </a:r>
                  <a:r>
                    <a:rPr lang="en-US" altLang="zh-CN" sz="1600" dirty="0" smtClean="0">
                      <a:solidFill>
                        <a:schemeClr val="accent6">
                          <a:lumMod val="40000"/>
                          <a:lumOff val="60000"/>
                        </a:schemeClr>
                      </a:solidFill>
                      <a:cs typeface="Arial"/>
                    </a:rPr>
                    <a:t>+</a:t>
                  </a:r>
                  <a:r>
                    <a:rPr lang="zh-CN" altLang="en-US" sz="1600" dirty="0" smtClean="0">
                      <a:solidFill>
                        <a:schemeClr val="accent6">
                          <a:lumMod val="40000"/>
                          <a:lumOff val="60000"/>
                        </a:schemeClr>
                      </a:solidFill>
                      <a:cs typeface="Arial"/>
                    </a:rPr>
                    <a:t> </a:t>
                  </a:r>
                  <a:r>
                    <a:rPr lang="en-US" sz="1600" dirty="0" smtClean="0">
                      <a:solidFill>
                        <a:schemeClr val="accent6">
                          <a:lumMod val="40000"/>
                          <a:lumOff val="60000"/>
                        </a:schemeClr>
                      </a:solidFill>
                      <a:cs typeface="Arial"/>
                    </a:rPr>
                    <a:t>Ghost</a:t>
                  </a:r>
                  <a:endParaRPr lang="en-US" sz="1600" dirty="0">
                    <a:solidFill>
                      <a:schemeClr val="accent6">
                        <a:lumMod val="40000"/>
                        <a:lumOff val="60000"/>
                      </a:schemeClr>
                    </a:solidFill>
                    <a:cs typeface="Aria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3853157" y="4116891"/>
                  <a:ext cx="1234486" cy="347275"/>
                </a:xfrm>
                <a:prstGeom prst="rect">
                  <a:avLst/>
                </a:prstGeom>
                <a:blipFill rotWithShape="0">
                  <a:blip r:embed="rId6"/>
                  <a:stretch>
                    <a:fillRect t="-1754" b="-22807"/>
                  </a:stretch>
                </a:blipFill>
              </p:spPr>
              <p:txBody>
                <a:bodyPr/>
                <a:lstStyle/>
                <a:p>
                  <a:r>
                    <a:rPr lang="en-US">
                      <a:noFill/>
                    </a:rPr>
                    <a:t> </a:t>
                  </a:r>
                </a:p>
              </p:txBody>
            </p:sp>
          </mc:Fallback>
        </mc:AlternateContent>
      </p:grpSp>
    </p:spTree>
    <p:extLst>
      <p:ext uri="{BB962C8B-B14F-4D97-AF65-F5344CB8AC3E}">
        <p14:creationId xmlns:p14="http://schemas.microsoft.com/office/powerpoint/2010/main" val="2298010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dirty="0">
                <a:solidFill>
                  <a:srgbClr val="0432FF"/>
                </a:solidFill>
              </a:rPr>
              <a:t>Simulated</a:t>
            </a:r>
            <a:r>
              <a:rPr lang="zh-CN" altLang="en-US" dirty="0">
                <a:solidFill>
                  <a:srgbClr val="FFFF00"/>
                </a:solidFill>
              </a:rPr>
              <a:t> </a:t>
            </a:r>
            <a:r>
              <a:rPr lang="en-US" altLang="zh-CN" dirty="0"/>
              <a:t>primary</a:t>
            </a:r>
            <a:r>
              <a:rPr lang="zh-CN" altLang="en-US" dirty="0"/>
              <a:t> </a:t>
            </a:r>
            <a:r>
              <a:rPr lang="en-US" dirty="0"/>
              <a:t>with analytical form</a:t>
            </a:r>
          </a:p>
        </p:txBody>
      </p:sp>
      <p:sp>
        <p:nvSpPr>
          <p:cNvPr id="3" name="Slide Number Placeholder 2"/>
          <p:cNvSpPr>
            <a:spLocks noGrp="1"/>
          </p:cNvSpPr>
          <p:nvPr>
            <p:ph type="sldNum" sz="quarter" idx="12"/>
          </p:nvPr>
        </p:nvSpPr>
        <p:spPr/>
        <p:txBody>
          <a:bodyPr/>
          <a:lstStyle/>
          <a:p>
            <a:fld id="{CFE4BAC9-6D41-4691-9299-18EF07EF0177}" type="slidenum">
              <a:rPr lang="en-US" smtClean="0">
                <a:solidFill>
                  <a:prstClr val="black">
                    <a:lumMod val="50000"/>
                  </a:prstClr>
                </a:solidFill>
              </a:rPr>
              <a:pPr/>
              <a:t>42</a:t>
            </a:fld>
            <a:endParaRPr lang="en-US">
              <a:solidFill>
                <a:prstClr val="black">
                  <a:lumMod val="50000"/>
                </a:prstClr>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1" y="1280160"/>
            <a:ext cx="6274519" cy="5943599"/>
          </a:xfrm>
          <a:prstGeom prst="rect">
            <a:avLst/>
          </a:prstGeom>
        </p:spPr>
      </p:pic>
      <p:grpSp>
        <p:nvGrpSpPr>
          <p:cNvPr id="10" name="Group 9"/>
          <p:cNvGrpSpPr/>
          <p:nvPr/>
        </p:nvGrpSpPr>
        <p:grpSpPr>
          <a:xfrm>
            <a:off x="3576981" y="2977561"/>
            <a:ext cx="2509483" cy="1486605"/>
            <a:chOff x="3576981" y="2977561"/>
            <a:chExt cx="2509483" cy="1486605"/>
          </a:xfrm>
        </p:grpSpPr>
        <p:grpSp>
          <p:nvGrpSpPr>
            <p:cNvPr id="11" name="Group 10"/>
            <p:cNvGrpSpPr/>
            <p:nvPr/>
          </p:nvGrpSpPr>
          <p:grpSpPr>
            <a:xfrm>
              <a:off x="3836224" y="2977561"/>
              <a:ext cx="2250240" cy="1312967"/>
              <a:chOff x="3836224" y="2615416"/>
              <a:chExt cx="2250240" cy="1312967"/>
            </a:xfrm>
          </p:grpSpPr>
          <mc:AlternateContent xmlns:mc="http://schemas.openxmlformats.org/markup-compatibility/2006" xmlns:a14="http://schemas.microsoft.com/office/drawing/2010/main">
            <mc:Choice Requires="a14">
              <p:sp>
                <p:nvSpPr>
                  <p:cNvPr id="18" name="TextBox 17"/>
                  <p:cNvSpPr txBox="1"/>
                  <p:nvPr/>
                </p:nvSpPr>
                <p:spPr>
                  <a:xfrm>
                    <a:off x="3836224" y="2615416"/>
                    <a:ext cx="1234486" cy="345672"/>
                  </a:xfrm>
                  <a:prstGeom prst="rect">
                    <a:avLst/>
                  </a:prstGeom>
                  <a:solidFill>
                    <a:srgbClr val="FCD5B5"/>
                  </a:solidFill>
                </p:spPr>
                <p:txBody>
                  <a:bodyPr wrap="square" rtlCol="0">
                    <a:spAutoFit/>
                  </a:bodyPr>
                  <a:lstStyle/>
                  <a:p>
                    <a:pPr algn="ctr"/>
                    <a14:m>
                      <m:oMath xmlns:m="http://schemas.openxmlformats.org/officeDocument/2006/math">
                        <m:acc>
                          <m:accPr>
                            <m:chr m:val="̀"/>
                            <m:ctrlPr>
                              <a:rPr lang="en-US" altLang="zh-CN" sz="1600" i="1" smtClean="0">
                                <a:solidFill>
                                  <a:prstClr val="black"/>
                                </a:solidFill>
                                <a:latin typeface="Cambria Math"/>
                                <a:cs typeface="Arial"/>
                              </a:rPr>
                            </m:ctrlPr>
                          </m:accPr>
                          <m:e>
                            <m:r>
                              <a:rPr lang="en-US" altLang="zh-CN" sz="1600" b="0" i="1" smtClean="0">
                                <a:solidFill>
                                  <a:prstClr val="black"/>
                                </a:solidFill>
                                <a:latin typeface="Cambria Math" charset="0"/>
                                <a:cs typeface="Arial"/>
                              </a:rPr>
                              <m:t>𝑃</m:t>
                            </m:r>
                          </m:e>
                        </m:acc>
                        <m:acc>
                          <m:accPr>
                            <m:chr m:val="́"/>
                            <m:ctrlPr>
                              <a:rPr lang="en-US" altLang="zh-CN" sz="1600" i="1" smtClean="0">
                                <a:solidFill>
                                  <a:prstClr val="black"/>
                                </a:solidFill>
                                <a:latin typeface="Cambria Math"/>
                                <a:cs typeface="Arial"/>
                              </a:rPr>
                            </m:ctrlPr>
                          </m:accPr>
                          <m:e>
                            <m:r>
                              <a:rPr lang="en-US" altLang="zh-CN" sz="1600" b="0" i="1" smtClean="0">
                                <a:solidFill>
                                  <a:prstClr val="black"/>
                                </a:solidFill>
                                <a:latin typeface="Cambria Math" charset="0"/>
                                <a:cs typeface="Arial"/>
                              </a:rPr>
                              <m:t>𝑃</m:t>
                            </m:r>
                          </m:e>
                        </m:acc>
                      </m:oMath>
                    </a14:m>
                    <a:r>
                      <a:rPr lang="zh-CN" altLang="en-US" sz="1600" dirty="0" smtClean="0">
                        <a:solidFill>
                          <a:schemeClr val="accent6">
                            <a:lumMod val="40000"/>
                            <a:lumOff val="60000"/>
                          </a:schemeClr>
                        </a:solidFill>
                        <a:cs typeface="Arial"/>
                      </a:rPr>
                      <a:t> </a:t>
                    </a:r>
                    <a:r>
                      <a:rPr lang="en-US" altLang="zh-CN" sz="1600" dirty="0" smtClean="0">
                        <a:solidFill>
                          <a:schemeClr val="accent6">
                            <a:lumMod val="40000"/>
                            <a:lumOff val="60000"/>
                          </a:schemeClr>
                        </a:solidFill>
                        <a:cs typeface="Arial"/>
                      </a:rPr>
                      <a:t>+</a:t>
                    </a:r>
                    <a:r>
                      <a:rPr lang="zh-CN" altLang="en-US" sz="1600" dirty="0" smtClean="0">
                        <a:solidFill>
                          <a:schemeClr val="accent6">
                            <a:lumMod val="40000"/>
                            <a:lumOff val="60000"/>
                          </a:schemeClr>
                        </a:solidFill>
                        <a:cs typeface="Arial"/>
                      </a:rPr>
                      <a:t> </a:t>
                    </a:r>
                    <a:r>
                      <a:rPr lang="en-US" sz="1600" dirty="0" smtClean="0">
                        <a:solidFill>
                          <a:schemeClr val="accent6">
                            <a:lumMod val="40000"/>
                            <a:lumOff val="60000"/>
                          </a:schemeClr>
                        </a:solidFill>
                        <a:cs typeface="Arial"/>
                      </a:rPr>
                      <a:t>Ghost</a:t>
                    </a:r>
                    <a:endParaRPr lang="en-US" sz="1600" dirty="0">
                      <a:solidFill>
                        <a:schemeClr val="accent6">
                          <a:lumMod val="40000"/>
                          <a:lumOff val="60000"/>
                        </a:schemeClr>
                      </a:solidFill>
                      <a:cs typeface="Aria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3836224" y="2615416"/>
                    <a:ext cx="1234486" cy="345672"/>
                  </a:xfrm>
                  <a:prstGeom prst="rect">
                    <a:avLst/>
                  </a:prstGeom>
                  <a:blipFill rotWithShape="0">
                    <a:blip r:embed="rId4"/>
                    <a:stretch>
                      <a:fillRect t="-1754" b="-22807"/>
                    </a:stretch>
                  </a:blipFill>
                </p:spPr>
                <p:txBody>
                  <a:bodyPr/>
                  <a:lstStyle/>
                  <a:p>
                    <a:r>
                      <a:rPr lang="en-US">
                        <a:noFill/>
                      </a:rPr>
                      <a:t> </a:t>
                    </a:r>
                  </a:p>
                </p:txBody>
              </p:sp>
            </mc:Fallback>
          </mc:AlternateContent>
          <p:cxnSp>
            <p:nvCxnSpPr>
              <p:cNvPr id="19" name="Straight Arrow Connector 18"/>
              <p:cNvCxnSpPr/>
              <p:nvPr/>
            </p:nvCxnSpPr>
            <p:spPr>
              <a:xfrm>
                <a:off x="5233650" y="2821322"/>
                <a:ext cx="852814" cy="1876"/>
              </a:xfrm>
              <a:prstGeom prst="straightConnector1">
                <a:avLst/>
              </a:prstGeom>
              <a:ln w="38100">
                <a:solidFill>
                  <a:schemeClr val="tx1"/>
                </a:solidFill>
                <a:prstDash val="lgDash"/>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5217265" y="3251985"/>
                <a:ext cx="817573" cy="40511"/>
              </a:xfrm>
              <a:prstGeom prst="straightConnector1">
                <a:avLst/>
              </a:prstGeom>
              <a:ln w="38100">
                <a:solidFill>
                  <a:schemeClr val="tx1"/>
                </a:solidFill>
                <a:prstDash val="lgDash"/>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5217265" y="3679189"/>
                <a:ext cx="833019" cy="249194"/>
              </a:xfrm>
              <a:prstGeom prst="straightConnector1">
                <a:avLst/>
              </a:prstGeom>
              <a:ln w="38100">
                <a:solidFill>
                  <a:schemeClr val="tx1"/>
                </a:solidFill>
                <a:prstDash val="lgDash"/>
                <a:tailEnd type="arrow"/>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12" name="TextBox 11"/>
                <p:cNvSpPr txBox="1"/>
                <p:nvPr/>
              </p:nvSpPr>
              <p:spPr>
                <a:xfrm>
                  <a:off x="3576981" y="3440633"/>
                  <a:ext cx="1493729" cy="346994"/>
                </a:xfrm>
                <a:prstGeom prst="rect">
                  <a:avLst/>
                </a:prstGeom>
                <a:solidFill>
                  <a:srgbClr val="FCD5B5"/>
                </a:solidFill>
              </p:spPr>
              <p:txBody>
                <a:bodyPr wrap="square" rtlCol="0">
                  <a:spAutoFit/>
                </a:bodyPr>
                <a:lstStyle/>
                <a:p>
                  <a:pPr algn="ctr"/>
                  <a14:m>
                    <m:oMath xmlns:m="http://schemas.openxmlformats.org/officeDocument/2006/math">
                      <m:acc>
                        <m:accPr>
                          <m:chr m:val="̀"/>
                          <m:ctrlPr>
                            <a:rPr lang="en-US" altLang="zh-CN" sz="1600" i="1" smtClean="0">
                              <a:solidFill>
                                <a:prstClr val="black"/>
                              </a:solidFill>
                              <a:latin typeface="Cambria Math"/>
                              <a:cs typeface="Arial"/>
                            </a:rPr>
                          </m:ctrlPr>
                        </m:accPr>
                        <m:e>
                          <m:r>
                            <a:rPr lang="en-US" altLang="zh-CN" sz="1600" b="0" i="1" smtClean="0">
                              <a:solidFill>
                                <a:prstClr val="black"/>
                              </a:solidFill>
                              <a:latin typeface="Cambria Math" charset="0"/>
                              <a:cs typeface="Arial"/>
                            </a:rPr>
                            <m:t>𝑃</m:t>
                          </m:r>
                        </m:e>
                      </m:acc>
                      <m:acc>
                        <m:accPr>
                          <m:chr m:val="́"/>
                          <m:ctrlPr>
                            <a:rPr lang="en-US" altLang="zh-CN" sz="1600" i="1" smtClean="0">
                              <a:solidFill>
                                <a:prstClr val="black"/>
                              </a:solidFill>
                              <a:latin typeface="Cambria Math"/>
                              <a:cs typeface="Arial"/>
                            </a:rPr>
                          </m:ctrlPr>
                        </m:accPr>
                        <m:e>
                          <m:r>
                            <a:rPr lang="en-US" altLang="zh-CN" sz="1600" b="0" i="1" smtClean="0">
                              <a:solidFill>
                                <a:prstClr val="black"/>
                              </a:solidFill>
                              <a:latin typeface="Cambria Math" charset="0"/>
                              <a:cs typeface="Arial"/>
                            </a:rPr>
                            <m:t>𝑆</m:t>
                          </m:r>
                        </m:e>
                      </m:acc>
                    </m:oMath>
                  </a14:m>
                  <a:r>
                    <a:rPr lang="en-US" altLang="zh-CN" sz="1600" dirty="0" smtClean="0">
                      <a:solidFill>
                        <a:prstClr val="black"/>
                      </a:solidFill>
                      <a:cs typeface="Arial"/>
                    </a:rPr>
                    <a:t>/</a:t>
                  </a:r>
                  <a14:m>
                    <m:oMath xmlns:m="http://schemas.openxmlformats.org/officeDocument/2006/math">
                      <m:acc>
                        <m:accPr>
                          <m:chr m:val="̀"/>
                          <m:ctrlPr>
                            <a:rPr lang="en-US" altLang="zh-CN" sz="1600" i="1">
                              <a:solidFill>
                                <a:prstClr val="black"/>
                              </a:solidFill>
                              <a:latin typeface="Cambria Math"/>
                              <a:cs typeface="Arial"/>
                            </a:rPr>
                          </m:ctrlPr>
                        </m:accPr>
                        <m:e>
                          <m:r>
                            <a:rPr lang="en-US" altLang="zh-CN" sz="1600" b="0" i="1" smtClean="0">
                              <a:solidFill>
                                <a:prstClr val="black"/>
                              </a:solidFill>
                              <a:latin typeface="Cambria Math" charset="0"/>
                              <a:cs typeface="Arial"/>
                            </a:rPr>
                            <m:t>𝑆</m:t>
                          </m:r>
                        </m:e>
                      </m:acc>
                      <m:acc>
                        <m:accPr>
                          <m:chr m:val="́"/>
                          <m:ctrlPr>
                            <a:rPr lang="en-US" altLang="zh-CN" sz="1600" i="1">
                              <a:solidFill>
                                <a:prstClr val="black"/>
                              </a:solidFill>
                              <a:latin typeface="Cambria Math"/>
                              <a:cs typeface="Arial"/>
                            </a:rPr>
                          </m:ctrlPr>
                        </m:accPr>
                        <m:e>
                          <m:r>
                            <a:rPr lang="en-US" altLang="zh-CN" sz="1600" b="0" i="1" smtClean="0">
                              <a:solidFill>
                                <a:prstClr val="black"/>
                              </a:solidFill>
                              <a:latin typeface="Cambria Math" charset="0"/>
                              <a:cs typeface="Arial"/>
                            </a:rPr>
                            <m:t>𝑃</m:t>
                          </m:r>
                        </m:e>
                      </m:acc>
                    </m:oMath>
                  </a14:m>
                  <a:r>
                    <a:rPr lang="zh-CN" altLang="en-US" sz="1600" dirty="0" smtClean="0">
                      <a:solidFill>
                        <a:schemeClr val="accent6">
                          <a:lumMod val="40000"/>
                          <a:lumOff val="60000"/>
                        </a:schemeClr>
                      </a:solidFill>
                      <a:cs typeface="Arial"/>
                    </a:rPr>
                    <a:t> </a:t>
                  </a:r>
                  <a:r>
                    <a:rPr lang="en-US" altLang="zh-CN" sz="1600" dirty="0" smtClean="0">
                      <a:solidFill>
                        <a:schemeClr val="accent6">
                          <a:lumMod val="40000"/>
                          <a:lumOff val="60000"/>
                        </a:schemeClr>
                      </a:solidFill>
                      <a:cs typeface="Arial"/>
                    </a:rPr>
                    <a:t>+</a:t>
                  </a:r>
                  <a:r>
                    <a:rPr lang="zh-CN" altLang="en-US" sz="1600" dirty="0" smtClean="0">
                      <a:solidFill>
                        <a:schemeClr val="accent6">
                          <a:lumMod val="40000"/>
                          <a:lumOff val="60000"/>
                        </a:schemeClr>
                      </a:solidFill>
                      <a:cs typeface="Arial"/>
                    </a:rPr>
                    <a:t> </a:t>
                  </a:r>
                  <a:r>
                    <a:rPr lang="en-US" sz="1600" dirty="0" smtClean="0">
                      <a:solidFill>
                        <a:schemeClr val="accent6">
                          <a:lumMod val="40000"/>
                          <a:lumOff val="60000"/>
                        </a:schemeClr>
                      </a:solidFill>
                      <a:cs typeface="Arial"/>
                    </a:rPr>
                    <a:t>Ghost</a:t>
                  </a:r>
                  <a:endParaRPr lang="en-US" sz="1600" dirty="0">
                    <a:solidFill>
                      <a:schemeClr val="accent6">
                        <a:lumMod val="40000"/>
                        <a:lumOff val="60000"/>
                      </a:schemeClr>
                    </a:solidFill>
                    <a:cs typeface="Aria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3576981" y="3440633"/>
                  <a:ext cx="1493729" cy="346994"/>
                </a:xfrm>
                <a:prstGeom prst="rect">
                  <a:avLst/>
                </a:prstGeom>
                <a:blipFill rotWithShape="0">
                  <a:blip r:embed="rId5"/>
                  <a:stretch>
                    <a:fillRect t="-1754" b="-228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3853157" y="4116891"/>
                  <a:ext cx="1234486" cy="347275"/>
                </a:xfrm>
                <a:prstGeom prst="rect">
                  <a:avLst/>
                </a:prstGeom>
                <a:solidFill>
                  <a:srgbClr val="FCD5B5"/>
                </a:solidFill>
              </p:spPr>
              <p:txBody>
                <a:bodyPr wrap="square" rtlCol="0">
                  <a:spAutoFit/>
                </a:bodyPr>
                <a:lstStyle/>
                <a:p>
                  <a:pPr algn="ctr"/>
                  <a14:m>
                    <m:oMath xmlns:m="http://schemas.openxmlformats.org/officeDocument/2006/math">
                      <m:acc>
                        <m:accPr>
                          <m:chr m:val="̀"/>
                          <m:ctrlPr>
                            <a:rPr lang="en-US" altLang="zh-CN" sz="1600" i="1" smtClean="0">
                              <a:solidFill>
                                <a:prstClr val="black"/>
                              </a:solidFill>
                              <a:latin typeface="Cambria Math"/>
                              <a:cs typeface="Arial"/>
                            </a:rPr>
                          </m:ctrlPr>
                        </m:accPr>
                        <m:e>
                          <m:r>
                            <a:rPr lang="en-US" altLang="zh-CN" sz="1600" b="0" i="1" smtClean="0">
                              <a:solidFill>
                                <a:prstClr val="black"/>
                              </a:solidFill>
                              <a:latin typeface="Cambria Math" charset="0"/>
                              <a:cs typeface="Arial"/>
                            </a:rPr>
                            <m:t>𝑆</m:t>
                          </m:r>
                        </m:e>
                      </m:acc>
                      <m:acc>
                        <m:accPr>
                          <m:chr m:val="́"/>
                          <m:ctrlPr>
                            <a:rPr lang="en-US" altLang="zh-CN" sz="1600" i="1" smtClean="0">
                              <a:solidFill>
                                <a:prstClr val="black"/>
                              </a:solidFill>
                              <a:latin typeface="Cambria Math"/>
                              <a:cs typeface="Arial"/>
                            </a:rPr>
                          </m:ctrlPr>
                        </m:accPr>
                        <m:e>
                          <m:r>
                            <a:rPr lang="en-US" altLang="zh-CN" sz="1600" b="0" i="1" smtClean="0">
                              <a:solidFill>
                                <a:prstClr val="black"/>
                              </a:solidFill>
                              <a:latin typeface="Cambria Math" charset="0"/>
                              <a:cs typeface="Arial"/>
                            </a:rPr>
                            <m:t>𝑆</m:t>
                          </m:r>
                        </m:e>
                      </m:acc>
                    </m:oMath>
                  </a14:m>
                  <a:r>
                    <a:rPr lang="zh-CN" altLang="en-US" sz="1600" dirty="0" smtClean="0">
                      <a:solidFill>
                        <a:schemeClr val="accent6">
                          <a:lumMod val="40000"/>
                          <a:lumOff val="60000"/>
                        </a:schemeClr>
                      </a:solidFill>
                      <a:cs typeface="Arial"/>
                    </a:rPr>
                    <a:t> </a:t>
                  </a:r>
                  <a:r>
                    <a:rPr lang="en-US" altLang="zh-CN" sz="1600" dirty="0" smtClean="0">
                      <a:solidFill>
                        <a:schemeClr val="accent6">
                          <a:lumMod val="40000"/>
                          <a:lumOff val="60000"/>
                        </a:schemeClr>
                      </a:solidFill>
                      <a:cs typeface="Arial"/>
                    </a:rPr>
                    <a:t>+</a:t>
                  </a:r>
                  <a:r>
                    <a:rPr lang="zh-CN" altLang="en-US" sz="1600" dirty="0" smtClean="0">
                      <a:solidFill>
                        <a:schemeClr val="accent6">
                          <a:lumMod val="40000"/>
                          <a:lumOff val="60000"/>
                        </a:schemeClr>
                      </a:solidFill>
                      <a:cs typeface="Arial"/>
                    </a:rPr>
                    <a:t> </a:t>
                  </a:r>
                  <a:r>
                    <a:rPr lang="en-US" sz="1600" dirty="0" smtClean="0">
                      <a:solidFill>
                        <a:schemeClr val="accent6">
                          <a:lumMod val="40000"/>
                          <a:lumOff val="60000"/>
                        </a:schemeClr>
                      </a:solidFill>
                      <a:cs typeface="Arial"/>
                    </a:rPr>
                    <a:t>Ghost</a:t>
                  </a:r>
                  <a:endParaRPr lang="en-US" sz="1600" dirty="0">
                    <a:solidFill>
                      <a:schemeClr val="accent6">
                        <a:lumMod val="40000"/>
                        <a:lumOff val="60000"/>
                      </a:schemeClr>
                    </a:solidFill>
                    <a:cs typeface="Aria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3853157" y="4116891"/>
                  <a:ext cx="1234486" cy="347275"/>
                </a:xfrm>
                <a:prstGeom prst="rect">
                  <a:avLst/>
                </a:prstGeom>
                <a:blipFill rotWithShape="0">
                  <a:blip r:embed="rId6"/>
                  <a:stretch>
                    <a:fillRect t="-1754" b="-22807"/>
                  </a:stretch>
                </a:blipFill>
              </p:spPr>
              <p:txBody>
                <a:bodyPr/>
                <a:lstStyle/>
                <a:p>
                  <a:r>
                    <a:rPr lang="en-US">
                      <a:noFill/>
                    </a:rPr>
                    <a:t> </a:t>
                  </a:r>
                </a:p>
              </p:txBody>
            </p:sp>
          </mc:Fallback>
        </mc:AlternateContent>
      </p:grpSp>
    </p:spTree>
    <p:extLst>
      <p:ext uri="{BB962C8B-B14F-4D97-AF65-F5344CB8AC3E}">
        <p14:creationId xmlns:p14="http://schemas.microsoft.com/office/powerpoint/2010/main" val="4033628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dirty="0" smtClean="0"/>
              <a:t>Formula simplification</a:t>
            </a:r>
            <a:endParaRPr lang="en-US" dirty="0">
              <a:solidFill>
                <a:srgbClr val="FFFD78"/>
              </a:solidFill>
            </a:endParaRPr>
          </a:p>
        </p:txBody>
      </p:sp>
      <p:sp>
        <p:nvSpPr>
          <p:cNvPr id="5" name="Slide Number Placeholder 4"/>
          <p:cNvSpPr>
            <a:spLocks noGrp="1"/>
          </p:cNvSpPr>
          <p:nvPr>
            <p:ph type="sldNum" sz="quarter" idx="12"/>
          </p:nvPr>
        </p:nvSpPr>
        <p:spPr/>
        <p:txBody>
          <a:bodyPr/>
          <a:lstStyle/>
          <a:p>
            <a:fld id="{360A499E-5F53-F344-A8CB-78A73A388B1C}" type="slidenum">
              <a:rPr lang="en-US" smtClean="0">
                <a:solidFill>
                  <a:prstClr val="black">
                    <a:lumMod val="50000"/>
                  </a:prstClr>
                </a:solidFill>
              </a:rPr>
              <a:pPr/>
              <a:t>43</a:t>
            </a:fld>
            <a:endParaRPr lang="en-US" dirty="0">
              <a:solidFill>
                <a:prstClr val="black">
                  <a:lumMod val="50000"/>
                </a:prstClr>
              </a:solidFill>
            </a:endParaRPr>
          </a:p>
        </p:txBody>
      </p:sp>
      <mc:AlternateContent xmlns:mc="http://schemas.openxmlformats.org/markup-compatibility/2006" xmlns:a14="http://schemas.microsoft.com/office/drawing/2010/main">
        <mc:Choice Requires="a14">
          <p:sp>
            <p:nvSpPr>
              <p:cNvPr id="7" name="TextBox 6"/>
              <p:cNvSpPr txBox="1"/>
              <p:nvPr/>
            </p:nvSpPr>
            <p:spPr>
              <a:xfrm>
                <a:off x="2229296" y="2434176"/>
                <a:ext cx="8396472" cy="138653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14:m>
                  <m:oMathPara xmlns:m="http://schemas.openxmlformats.org/officeDocument/2006/math">
                    <m:oMathParaPr>
                      <m:jc m:val="left"/>
                    </m:oMathParaPr>
                    <m:oMath xmlns:m="http://schemas.openxmlformats.org/officeDocument/2006/math">
                      <m:sSup>
                        <m:sSupPr>
                          <m:ctrlPr>
                            <a:rPr lang="en-US" sz="2400" i="1">
                              <a:solidFill>
                                <a:prstClr val="black"/>
                              </a:solidFill>
                              <a:latin typeface="Cambria Math"/>
                            </a:rPr>
                          </m:ctrlPr>
                        </m:sSupPr>
                        <m:e>
                          <m:acc>
                            <m:accPr>
                              <m:chr m:val="⃑"/>
                              <m:ctrlPr>
                                <a:rPr lang="en-US" sz="2400" i="1">
                                  <a:solidFill>
                                    <a:prstClr val="black"/>
                                  </a:solidFill>
                                  <a:latin typeface="Cambria Math"/>
                                </a:rPr>
                              </m:ctrlPr>
                            </m:accPr>
                            <m:e>
                              <m:r>
                                <a:rPr lang="en-US" sz="2400" i="1">
                                  <a:solidFill>
                                    <a:prstClr val="black"/>
                                  </a:solidFill>
                                  <a:latin typeface="Cambria Math" charset="0"/>
                                </a:rPr>
                                <m:t>𝑢</m:t>
                              </m:r>
                            </m:e>
                          </m:acc>
                        </m:e>
                        <m:sup>
                          <m:r>
                            <a:rPr lang="en-US" altLang="zh-CN" sz="2400" i="1">
                              <a:solidFill>
                                <a:prstClr val="black"/>
                              </a:solidFill>
                              <a:latin typeface="Cambria Math" charset="0"/>
                            </a:rPr>
                            <m:t>𝑢𝑝</m:t>
                          </m:r>
                        </m:sup>
                      </m:sSup>
                      <m:r>
                        <a:rPr lang="en-US" altLang="zh-CN" sz="2400" i="1">
                          <a:solidFill>
                            <a:prstClr val="black"/>
                          </a:solidFill>
                          <a:latin typeface="Cambria Math" charset="0"/>
                        </a:rPr>
                        <m:t>(</m:t>
                      </m:r>
                      <m:acc>
                        <m:accPr>
                          <m:chr m:val="⃑"/>
                          <m:ctrlPr>
                            <a:rPr lang="en-US" sz="2400" i="1">
                              <a:solidFill>
                                <a:prstClr val="black"/>
                              </a:solidFill>
                              <a:latin typeface="Cambria Math"/>
                            </a:rPr>
                          </m:ctrlPr>
                        </m:accPr>
                        <m:e>
                          <m:r>
                            <a:rPr lang="en-US" sz="2400" i="1">
                              <a:solidFill>
                                <a:prstClr val="black"/>
                              </a:solidFill>
                              <a:latin typeface="Cambria Math" charset="0"/>
                            </a:rPr>
                            <m:t>𝑟</m:t>
                          </m:r>
                        </m:e>
                      </m:acc>
                      <m:r>
                        <a:rPr lang="en-US" sz="2400" i="1">
                          <a:solidFill>
                            <a:prstClr val="black"/>
                          </a:solidFill>
                          <a:latin typeface="Cambria Math" charset="0"/>
                        </a:rPr>
                        <m:t>,</m:t>
                      </m:r>
                      <m:acc>
                        <m:accPr>
                          <m:chr m:val="⃑"/>
                          <m:ctrlPr>
                            <a:rPr lang="en-US" sz="2400" i="1">
                              <a:solidFill>
                                <a:prstClr val="black"/>
                              </a:solidFill>
                              <a:latin typeface="Cambria Math"/>
                            </a:rPr>
                          </m:ctrlPr>
                        </m:accPr>
                        <m:e>
                          <m:sSub>
                            <m:sSubPr>
                              <m:ctrlPr>
                                <a:rPr lang="en-US" sz="2400" i="1">
                                  <a:solidFill>
                                    <a:prstClr val="black"/>
                                  </a:solidFill>
                                  <a:latin typeface="Cambria Math"/>
                                </a:rPr>
                              </m:ctrlPr>
                            </m:sSubPr>
                            <m:e>
                              <m:r>
                                <a:rPr lang="en-US" sz="2400" i="1">
                                  <a:solidFill>
                                    <a:prstClr val="black"/>
                                  </a:solidFill>
                                  <a:latin typeface="Cambria Math" charset="0"/>
                                </a:rPr>
                                <m:t>𝑟</m:t>
                              </m:r>
                            </m:e>
                            <m:sub>
                              <m:r>
                                <a:rPr lang="en-US" sz="2400" i="1">
                                  <a:solidFill>
                                    <a:prstClr val="black"/>
                                  </a:solidFill>
                                  <a:latin typeface="Cambria Math" charset="0"/>
                                </a:rPr>
                                <m:t>𝑠</m:t>
                              </m:r>
                            </m:sub>
                          </m:sSub>
                        </m:e>
                      </m:acc>
                      <m:r>
                        <a:rPr lang="en-US" sz="2400" i="1">
                          <a:solidFill>
                            <a:prstClr val="black"/>
                          </a:solidFill>
                          <a:latin typeface="Cambria Math" charset="0"/>
                        </a:rPr>
                        <m:t>,</m:t>
                      </m:r>
                      <m:r>
                        <a:rPr lang="en-US" sz="2400" i="1">
                          <a:solidFill>
                            <a:prstClr val="black"/>
                          </a:solidFill>
                          <a:latin typeface="Cambria Math" charset="0"/>
                          <a:ea typeface="Cambria Math" charset="0"/>
                          <a:cs typeface="Cambria Math" charset="0"/>
                        </a:rPr>
                        <m:t>𝜔</m:t>
                      </m:r>
                      <m:r>
                        <a:rPr lang="en-US" altLang="zh-CN" sz="2400" i="1">
                          <a:solidFill>
                            <a:prstClr val="black"/>
                          </a:solidFill>
                          <a:latin typeface="Cambria Math" charset="0"/>
                        </a:rPr>
                        <m:t>)=</m:t>
                      </m:r>
                      <m:nary>
                        <m:naryPr>
                          <m:ctrlPr>
                            <a:rPr lang="is-IS" altLang="zh-CN" sz="2400" i="1">
                              <a:solidFill>
                                <a:prstClr val="black"/>
                              </a:solidFill>
                              <a:latin typeface="Cambria Math"/>
                            </a:rPr>
                          </m:ctrlPr>
                        </m:naryPr>
                        <m:sub>
                          <m:r>
                            <m:rPr>
                              <m:brk m:alnAt="23"/>
                            </m:rPr>
                            <a:rPr lang="en-US" altLang="zh-CN" sz="2400" i="1">
                              <a:solidFill>
                                <a:prstClr val="black"/>
                              </a:solidFill>
                              <a:latin typeface="Cambria Math" charset="0"/>
                            </a:rPr>
                            <m:t>𝑚</m:t>
                          </m:r>
                          <m:r>
                            <a:rPr lang="en-US" altLang="zh-CN" sz="2400" i="1">
                              <a:solidFill>
                                <a:prstClr val="black"/>
                              </a:solidFill>
                              <a:latin typeface="Cambria Math" charset="0"/>
                            </a:rPr>
                            <m:t>.</m:t>
                          </m:r>
                          <m:r>
                            <a:rPr lang="en-US" altLang="zh-CN" sz="2400" i="1">
                              <a:solidFill>
                                <a:prstClr val="black"/>
                              </a:solidFill>
                              <a:latin typeface="Cambria Math" charset="0"/>
                            </a:rPr>
                            <m:t>𝑠</m:t>
                          </m:r>
                          <m:r>
                            <a:rPr lang="en-US" altLang="zh-CN" sz="2400" i="1">
                              <a:solidFill>
                                <a:prstClr val="black"/>
                              </a:solidFill>
                              <a:latin typeface="Cambria Math" charset="0"/>
                            </a:rPr>
                            <m:t>.</m:t>
                          </m:r>
                        </m:sub>
                        <m:sup/>
                        <m:e>
                          <m:d>
                            <m:dPr>
                              <m:begChr m:val="["/>
                              <m:endChr m:val="]"/>
                              <m:ctrlPr>
                                <a:rPr lang="en-US" altLang="zh-CN" sz="2400" i="1">
                                  <a:solidFill>
                                    <a:prstClr val="black"/>
                                  </a:solidFill>
                                  <a:latin typeface="Cambria Math"/>
                                </a:rPr>
                              </m:ctrlPr>
                            </m:dPr>
                            <m:e>
                              <m:acc>
                                <m:accPr>
                                  <m:chr m:val="⃑"/>
                                  <m:ctrlPr>
                                    <a:rPr lang="en-US" sz="2400" i="1">
                                      <a:solidFill>
                                        <a:prstClr val="black"/>
                                      </a:solidFill>
                                      <a:latin typeface="Cambria Math"/>
                                    </a:rPr>
                                  </m:ctrlPr>
                                </m:accPr>
                                <m:e>
                                  <m:r>
                                    <a:rPr lang="en-US" sz="2400" i="1">
                                      <a:solidFill>
                                        <a:prstClr val="black"/>
                                      </a:solidFill>
                                      <a:latin typeface="Cambria Math" charset="0"/>
                                    </a:rPr>
                                    <m:t>𝑢</m:t>
                                  </m:r>
                                </m:e>
                              </m:acc>
                              <m:r>
                                <a:rPr lang="en-US" sz="2400" i="1">
                                  <a:solidFill>
                                    <a:prstClr val="black"/>
                                  </a:solidFill>
                                  <a:latin typeface="Cambria Math" charset="0"/>
                                  <a:ea typeface="Cambria Math" charset="0"/>
                                  <a:cs typeface="Cambria Math" charset="0"/>
                                </a:rPr>
                                <m:t>∙</m:t>
                              </m:r>
                              <m:d>
                                <m:dPr>
                                  <m:ctrlPr>
                                    <a:rPr lang="en-US" sz="2400" i="1">
                                      <a:solidFill>
                                        <a:prstClr val="black"/>
                                      </a:solidFill>
                                      <a:latin typeface="Cambria Math"/>
                                    </a:rPr>
                                  </m:ctrlPr>
                                </m:dPr>
                                <m:e>
                                  <m:acc>
                                    <m:accPr>
                                      <m:chr m:val="̂"/>
                                      <m:ctrlPr>
                                        <a:rPr lang="en-US" altLang="zh-CN" sz="2400" i="1">
                                          <a:solidFill>
                                            <a:prstClr val="black"/>
                                          </a:solidFill>
                                          <a:latin typeface="Cambria Math"/>
                                        </a:rPr>
                                      </m:ctrlPr>
                                    </m:accPr>
                                    <m:e>
                                      <m:r>
                                        <a:rPr lang="en-US" altLang="zh-CN" sz="2400" i="1">
                                          <a:solidFill>
                                            <a:prstClr val="black"/>
                                          </a:solidFill>
                                          <a:latin typeface="Cambria Math" charset="0"/>
                                        </a:rPr>
                                        <m:t>𝑛</m:t>
                                      </m:r>
                                    </m:e>
                                  </m:acc>
                                  <m:r>
                                    <a:rPr lang="en-US" sz="2400" i="1">
                                      <a:solidFill>
                                        <a:prstClr val="black"/>
                                      </a:solidFill>
                                      <a:latin typeface="Cambria Math" charset="0"/>
                                    </a:rPr>
                                    <m:t>∙</m:t>
                                  </m:r>
                                  <m:sSub>
                                    <m:sSubPr>
                                      <m:ctrlPr>
                                        <a:rPr lang="en-US" sz="2400" b="1" i="1">
                                          <a:solidFill>
                                            <a:prstClr val="black"/>
                                          </a:solidFill>
                                          <a:latin typeface="Cambria Math"/>
                                          <a:ea typeface="Cambria Math" charset="0"/>
                                          <a:cs typeface="Cambria Math" charset="0"/>
                                        </a:rPr>
                                      </m:ctrlPr>
                                    </m:sSubPr>
                                    <m:e>
                                      <m:r>
                                        <a:rPr lang="el-GR" sz="2400" b="1" i="1">
                                          <a:solidFill>
                                            <a:prstClr val="black"/>
                                          </a:solidFill>
                                          <a:latin typeface="Cambria Math" charset="0"/>
                                          <a:ea typeface="Cambria Math" charset="0"/>
                                          <a:cs typeface="Cambria Math" charset="0"/>
                                        </a:rPr>
                                        <m:t>𝜮</m:t>
                                      </m:r>
                                    </m:e>
                                    <m:sub>
                                      <m:r>
                                        <a:rPr lang="en-US" sz="2400" i="1">
                                          <a:solidFill>
                                            <a:prstClr val="black"/>
                                          </a:solidFill>
                                          <a:latin typeface="Cambria Math" charset="0"/>
                                          <a:ea typeface="Cambria Math" charset="0"/>
                                          <a:cs typeface="Cambria Math" charset="0"/>
                                        </a:rPr>
                                        <m:t>0</m:t>
                                      </m:r>
                                    </m:sub>
                                  </m:sSub>
                                </m:e>
                              </m:d>
                              <m:r>
                                <a:rPr lang="en-US" sz="2400" i="1">
                                  <a:solidFill>
                                    <a:prstClr val="black"/>
                                  </a:solidFill>
                                  <a:latin typeface="Cambria Math" charset="0"/>
                                </a:rPr>
                                <m:t>−</m:t>
                              </m:r>
                              <m:acc>
                                <m:accPr>
                                  <m:chr m:val="⃑"/>
                                  <m:ctrlPr>
                                    <a:rPr lang="en-US" sz="2400" i="1">
                                      <a:solidFill>
                                        <a:srgbClr val="FF0000"/>
                                      </a:solidFill>
                                      <a:latin typeface="Cambria Math"/>
                                    </a:rPr>
                                  </m:ctrlPr>
                                </m:accPr>
                                <m:e>
                                  <m:r>
                                    <a:rPr lang="en-US" sz="2400" i="1">
                                      <a:solidFill>
                                        <a:srgbClr val="FF0000"/>
                                      </a:solidFill>
                                      <a:latin typeface="Cambria Math" charset="0"/>
                                    </a:rPr>
                                    <m:t>𝑡</m:t>
                                  </m:r>
                                </m:e>
                              </m:acc>
                              <m:r>
                                <a:rPr lang="en-US" altLang="zh-CN" sz="2400" b="1" i="1">
                                  <a:solidFill>
                                    <a:srgbClr val="FF0000"/>
                                  </a:solidFill>
                                  <a:latin typeface="Cambria Math" charset="0"/>
                                  <a:ea typeface="Cambria Math" charset="0"/>
                                  <a:cs typeface="Cambria Math" charset="0"/>
                                </a:rPr>
                                <m:t>(</m:t>
                              </m:r>
                              <m:acc>
                                <m:accPr>
                                  <m:chr m:val="⃑"/>
                                  <m:ctrlPr>
                                    <a:rPr lang="en-US" sz="2400" i="1">
                                      <a:solidFill>
                                        <a:srgbClr val="FF0000"/>
                                      </a:solidFill>
                                      <a:latin typeface="Cambria Math"/>
                                    </a:rPr>
                                  </m:ctrlPr>
                                </m:accPr>
                                <m:e>
                                  <m:r>
                                    <a:rPr lang="en-US" sz="2400" i="1">
                                      <a:solidFill>
                                        <a:srgbClr val="FF0000"/>
                                      </a:solidFill>
                                      <a:latin typeface="Cambria Math" charset="0"/>
                                    </a:rPr>
                                    <m:t>𝑟</m:t>
                                  </m:r>
                                </m:e>
                              </m:acc>
                              <m:r>
                                <a:rPr lang="en-US" sz="2400" i="1">
                                  <a:solidFill>
                                    <a:srgbClr val="FF0000"/>
                                  </a:solidFill>
                                  <a:latin typeface="Cambria Math" charset="0"/>
                                </a:rPr>
                                <m:t>′,</m:t>
                              </m:r>
                              <m:acc>
                                <m:accPr>
                                  <m:chr m:val="⃑"/>
                                  <m:ctrlPr>
                                    <a:rPr lang="en-US" sz="2400" i="1">
                                      <a:solidFill>
                                        <a:srgbClr val="FF0000"/>
                                      </a:solidFill>
                                      <a:latin typeface="Cambria Math"/>
                                    </a:rPr>
                                  </m:ctrlPr>
                                </m:accPr>
                                <m:e>
                                  <m:sSub>
                                    <m:sSubPr>
                                      <m:ctrlPr>
                                        <a:rPr lang="en-US" sz="2400" i="1">
                                          <a:solidFill>
                                            <a:srgbClr val="FF0000"/>
                                          </a:solidFill>
                                          <a:latin typeface="Cambria Math"/>
                                        </a:rPr>
                                      </m:ctrlPr>
                                    </m:sSubPr>
                                    <m:e>
                                      <m:r>
                                        <a:rPr lang="en-US" sz="2400" i="1">
                                          <a:solidFill>
                                            <a:srgbClr val="FF0000"/>
                                          </a:solidFill>
                                          <a:latin typeface="Cambria Math" charset="0"/>
                                        </a:rPr>
                                        <m:t>𝑟</m:t>
                                      </m:r>
                                    </m:e>
                                    <m:sub>
                                      <m:r>
                                        <a:rPr lang="en-US" sz="2400" i="1">
                                          <a:solidFill>
                                            <a:srgbClr val="FF0000"/>
                                          </a:solidFill>
                                          <a:latin typeface="Cambria Math" charset="0"/>
                                        </a:rPr>
                                        <m:t>𝑠</m:t>
                                      </m:r>
                                    </m:sub>
                                  </m:sSub>
                                </m:e>
                              </m:acc>
                              <m:r>
                                <a:rPr lang="en-US" sz="2400" i="1">
                                  <a:solidFill>
                                    <a:srgbClr val="FF0000"/>
                                  </a:solidFill>
                                  <a:latin typeface="Cambria Math" charset="0"/>
                                </a:rPr>
                                <m:t>,</m:t>
                              </m:r>
                              <m:r>
                                <a:rPr lang="en-US" sz="2400" i="1">
                                  <a:solidFill>
                                    <a:srgbClr val="FF0000"/>
                                  </a:solidFill>
                                  <a:latin typeface="Cambria Math" charset="0"/>
                                  <a:ea typeface="Cambria Math" charset="0"/>
                                  <a:cs typeface="Cambria Math" charset="0"/>
                                </a:rPr>
                                <m:t>𝜔</m:t>
                              </m:r>
                              <m:r>
                                <a:rPr lang="en-US" altLang="zh-CN" sz="2400" b="1" i="1">
                                  <a:solidFill>
                                    <a:srgbClr val="FF0000"/>
                                  </a:solidFill>
                                  <a:latin typeface="Cambria Math" charset="0"/>
                                  <a:ea typeface="Cambria Math" charset="0"/>
                                  <a:cs typeface="Cambria Math" charset="0"/>
                                </a:rPr>
                                <m:t>)</m:t>
                              </m:r>
                              <m:r>
                                <a:rPr lang="en-US" altLang="zh-CN" sz="2400" i="1">
                                  <a:solidFill>
                                    <a:srgbClr val="FF0000"/>
                                  </a:solidFill>
                                  <a:latin typeface="Cambria Math" charset="0"/>
                                  <a:ea typeface="Cambria Math" charset="0"/>
                                  <a:cs typeface="Cambria Math" charset="0"/>
                                </a:rPr>
                                <m:t>∙</m:t>
                              </m:r>
                              <m:sSub>
                                <m:sSubPr>
                                  <m:ctrlPr>
                                    <a:rPr lang="en-US" altLang="zh-CN" sz="2400" i="1">
                                      <a:solidFill>
                                        <a:srgbClr val="FF0000"/>
                                      </a:solidFill>
                                      <a:latin typeface="Cambria Math"/>
                                      <a:ea typeface="Cambria Math" charset="0"/>
                                      <a:cs typeface="Cambria Math" charset="0"/>
                                    </a:rPr>
                                  </m:ctrlPr>
                                </m:sSubPr>
                                <m:e>
                                  <m:r>
                                    <a:rPr lang="en-US" altLang="zh-CN" sz="2400" b="1" i="1">
                                      <a:solidFill>
                                        <a:srgbClr val="FF0000"/>
                                      </a:solidFill>
                                      <a:latin typeface="Cambria Math" charset="0"/>
                                      <a:ea typeface="Cambria Math" charset="0"/>
                                      <a:cs typeface="Cambria Math" charset="0"/>
                                    </a:rPr>
                                    <m:t>𝑮</m:t>
                                  </m:r>
                                </m:e>
                                <m:sub>
                                  <m:r>
                                    <a:rPr lang="en-US" altLang="zh-CN" sz="2400" i="1">
                                      <a:solidFill>
                                        <a:srgbClr val="FF0000"/>
                                      </a:solidFill>
                                      <a:latin typeface="Cambria Math" charset="0"/>
                                      <a:ea typeface="Cambria Math" charset="0"/>
                                      <a:cs typeface="Cambria Math" charset="0"/>
                                    </a:rPr>
                                    <m:t>0</m:t>
                                  </m:r>
                                </m:sub>
                              </m:sSub>
                              <m:r>
                                <a:rPr lang="en-US" altLang="zh-CN" sz="2400" i="1">
                                  <a:solidFill>
                                    <a:srgbClr val="FF0000"/>
                                  </a:solidFill>
                                  <a:latin typeface="Cambria Math" charset="0"/>
                                  <a:ea typeface="Cambria Math" charset="0"/>
                                  <a:cs typeface="Cambria Math" charset="0"/>
                                </a:rPr>
                                <m:t>(</m:t>
                              </m:r>
                              <m:acc>
                                <m:accPr>
                                  <m:chr m:val="⃑"/>
                                  <m:ctrlPr>
                                    <a:rPr lang="en-US" sz="2400" i="1">
                                      <a:solidFill>
                                        <a:srgbClr val="FF0000"/>
                                      </a:solidFill>
                                      <a:latin typeface="Cambria Math"/>
                                    </a:rPr>
                                  </m:ctrlPr>
                                </m:accPr>
                                <m:e>
                                  <m:r>
                                    <a:rPr lang="en-US" sz="2400" i="1">
                                      <a:solidFill>
                                        <a:srgbClr val="FF0000"/>
                                      </a:solidFill>
                                      <a:latin typeface="Cambria Math" charset="0"/>
                                    </a:rPr>
                                    <m:t>𝑟</m:t>
                                  </m:r>
                                </m:e>
                              </m:acc>
                              <m:r>
                                <a:rPr lang="en-US" sz="2400" i="1">
                                  <a:solidFill>
                                    <a:srgbClr val="FF0000"/>
                                  </a:solidFill>
                                  <a:latin typeface="Cambria Math" charset="0"/>
                                </a:rPr>
                                <m:t>′,</m:t>
                              </m:r>
                              <m:acc>
                                <m:accPr>
                                  <m:chr m:val="⃑"/>
                                  <m:ctrlPr>
                                    <a:rPr lang="en-US" sz="2400" i="1">
                                      <a:solidFill>
                                        <a:srgbClr val="FF0000"/>
                                      </a:solidFill>
                                      <a:latin typeface="Cambria Math"/>
                                    </a:rPr>
                                  </m:ctrlPr>
                                </m:accPr>
                                <m:e>
                                  <m:r>
                                    <a:rPr lang="en-US" sz="2400" i="1">
                                      <a:solidFill>
                                        <a:srgbClr val="FF0000"/>
                                      </a:solidFill>
                                      <a:latin typeface="Cambria Math" charset="0"/>
                                    </a:rPr>
                                    <m:t>𝑟</m:t>
                                  </m:r>
                                </m:e>
                              </m:acc>
                              <m:r>
                                <a:rPr lang="en-US" sz="2400" i="1">
                                  <a:solidFill>
                                    <a:srgbClr val="FF0000"/>
                                  </a:solidFill>
                                  <a:latin typeface="Cambria Math" charset="0"/>
                                </a:rPr>
                                <m:t>,</m:t>
                              </m:r>
                              <m:r>
                                <a:rPr lang="en-US" sz="2400" i="1">
                                  <a:solidFill>
                                    <a:srgbClr val="FF0000"/>
                                  </a:solidFill>
                                  <a:latin typeface="Cambria Math" charset="0"/>
                                  <a:ea typeface="Cambria Math" charset="0"/>
                                  <a:cs typeface="Cambria Math" charset="0"/>
                                </a:rPr>
                                <m:t>𝜔</m:t>
                              </m:r>
                              <m:r>
                                <a:rPr lang="en-US" altLang="zh-CN" sz="2400" i="1">
                                  <a:solidFill>
                                    <a:srgbClr val="FF0000"/>
                                  </a:solidFill>
                                  <a:latin typeface="Cambria Math" charset="0"/>
                                  <a:ea typeface="Cambria Math" charset="0"/>
                                  <a:cs typeface="Cambria Math" charset="0"/>
                                </a:rPr>
                                <m:t>)</m:t>
                              </m:r>
                            </m:e>
                          </m:d>
                          <m:r>
                            <a:rPr lang="en-US" sz="2400" i="1">
                              <a:solidFill>
                                <a:prstClr val="black"/>
                              </a:solidFill>
                              <a:latin typeface="Cambria Math" charset="0"/>
                            </a:rPr>
                            <m:t>𝑑𝑆</m:t>
                          </m:r>
                          <m:r>
                            <a:rPr lang="en-US" sz="2400" i="1">
                              <a:solidFill>
                                <a:prstClr val="black"/>
                              </a:solidFill>
                              <a:latin typeface="Cambria Math" charset="0"/>
                            </a:rPr>
                            <m:t>′</m:t>
                          </m:r>
                        </m:e>
                      </m:nary>
                    </m:oMath>
                  </m:oMathPara>
                </a14:m>
                <a:endParaRPr lang="en-US" sz="2400" i="1" dirty="0">
                  <a:solidFill>
                    <a:prstClr val="black"/>
                  </a:solidFill>
                  <a:latin typeface="Cambria Math"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2229296" y="2434176"/>
                <a:ext cx="8396472" cy="1386533"/>
              </a:xfrm>
              <a:prstGeom prst="rect">
                <a:avLst/>
              </a:prstGeom>
              <a:blipFill rotWithShape="0">
                <a:blip r:embed="rId3"/>
                <a:stretch>
                  <a:fillRect/>
                </a:stretch>
              </a:blipFill>
            </p:spPr>
            <p:txBody>
              <a:bodyPr/>
              <a:lstStyle/>
              <a:p>
                <a:r>
                  <a:rPr lang="en-US">
                    <a:noFill/>
                  </a:rPr>
                  <a:t> </a:t>
                </a:r>
              </a:p>
            </p:txBody>
          </p:sp>
        </mc:Fallback>
      </mc:AlternateContent>
      <p:sp>
        <p:nvSpPr>
          <p:cNvPr id="3" name="TextBox 2"/>
          <p:cNvSpPr txBox="1"/>
          <p:nvPr/>
        </p:nvSpPr>
        <p:spPr>
          <a:xfrm>
            <a:off x="2235200" y="2137018"/>
            <a:ext cx="1625600" cy="523220"/>
          </a:xfrm>
          <a:prstGeom prst="rect">
            <a:avLst/>
          </a:prstGeom>
          <a:noFill/>
        </p:spPr>
        <p:txBody>
          <a:bodyPr wrap="square" rtlCol="0">
            <a:spAutoFit/>
          </a:bodyPr>
          <a:lstStyle/>
          <a:p>
            <a:r>
              <a:rPr lang="en-US" altLang="zh-CN" sz="2800" dirty="0">
                <a:solidFill>
                  <a:srgbClr val="0432FF"/>
                </a:solidFill>
              </a:rPr>
              <a:t>Original</a:t>
            </a:r>
            <a:endParaRPr lang="en-US" sz="2800" dirty="0">
              <a:solidFill>
                <a:srgbClr val="0432FF"/>
              </a:solidFill>
            </a:endParaRPr>
          </a:p>
        </p:txBody>
      </p:sp>
      <p:grpSp>
        <p:nvGrpSpPr>
          <p:cNvPr id="4" name="Group 3"/>
          <p:cNvGrpSpPr/>
          <p:nvPr/>
        </p:nvGrpSpPr>
        <p:grpSpPr>
          <a:xfrm>
            <a:off x="2172391" y="4535855"/>
            <a:ext cx="7477945" cy="1580075"/>
            <a:chOff x="648390" y="4245927"/>
            <a:chExt cx="7477945" cy="1580075"/>
          </a:xfrm>
        </p:grpSpPr>
        <mc:AlternateContent xmlns:mc="http://schemas.openxmlformats.org/markup-compatibility/2006" xmlns:a14="http://schemas.microsoft.com/office/drawing/2010/main">
          <mc:Choice Requires="a14">
            <p:sp>
              <p:nvSpPr>
                <p:cNvPr id="11" name="Rectangle 10"/>
                <p:cNvSpPr/>
                <p:nvPr/>
              </p:nvSpPr>
              <p:spPr>
                <a:xfrm>
                  <a:off x="648390" y="4439469"/>
                  <a:ext cx="7477945" cy="1386533"/>
                </a:xfrm>
                <a:prstGeom prst="rect">
                  <a:avLst/>
                </a:prstGeom>
              </p:spPr>
              <p:txBody>
                <a:bodyPr wrap="none">
                  <a:spAutoFit/>
                </a:bodyPr>
                <a:lstStyle/>
                <a:p>
                  <a:pPr algn="ctr">
                    <a:lnSpc>
                      <a:spcPct val="150000"/>
                    </a:lnSpc>
                  </a:pPr>
                  <a14:m>
                    <m:oMathPara xmlns:m="http://schemas.openxmlformats.org/officeDocument/2006/math">
                      <m:oMathParaPr>
                        <m:jc m:val="left"/>
                      </m:oMathParaPr>
                      <m:oMath xmlns:m="http://schemas.openxmlformats.org/officeDocument/2006/math">
                        <m:sSup>
                          <m:sSupPr>
                            <m:ctrlPr>
                              <a:rPr lang="en-US" sz="2400" i="1">
                                <a:solidFill>
                                  <a:prstClr val="black"/>
                                </a:solidFill>
                                <a:latin typeface="Cambria Math"/>
                              </a:rPr>
                            </m:ctrlPr>
                          </m:sSupPr>
                          <m:e>
                            <m:acc>
                              <m:accPr>
                                <m:chr m:val="⃑"/>
                                <m:ctrlPr>
                                  <a:rPr lang="en-US" sz="2400" i="1">
                                    <a:solidFill>
                                      <a:prstClr val="black"/>
                                    </a:solidFill>
                                    <a:latin typeface="Cambria Math"/>
                                  </a:rPr>
                                </m:ctrlPr>
                              </m:accPr>
                              <m:e>
                                <m:r>
                                  <a:rPr lang="en-US" altLang="zh-CN" sz="2400" i="1">
                                    <a:solidFill>
                                      <a:prstClr val="black"/>
                                    </a:solidFill>
                                    <a:latin typeface="Cambria Math" charset="0"/>
                                  </a:rPr>
                                  <m:t>𝑢</m:t>
                                </m:r>
                              </m:e>
                            </m:acc>
                          </m:e>
                          <m:sup>
                            <m:r>
                              <a:rPr lang="en-US" altLang="zh-CN" sz="2400" i="1">
                                <a:solidFill>
                                  <a:prstClr val="black"/>
                                </a:solidFill>
                                <a:latin typeface="Cambria Math" charset="0"/>
                              </a:rPr>
                              <m:t>𝑢𝑝</m:t>
                            </m:r>
                          </m:sup>
                        </m:sSup>
                        <m:r>
                          <a:rPr lang="en-US" altLang="zh-CN" sz="2400" i="1">
                            <a:solidFill>
                              <a:prstClr val="black"/>
                            </a:solidFill>
                            <a:latin typeface="Cambria Math" charset="0"/>
                          </a:rPr>
                          <m:t>(</m:t>
                        </m:r>
                        <m:acc>
                          <m:accPr>
                            <m:chr m:val="⃑"/>
                            <m:ctrlPr>
                              <a:rPr lang="en-US" sz="2400" i="1">
                                <a:solidFill>
                                  <a:prstClr val="black"/>
                                </a:solidFill>
                                <a:latin typeface="Cambria Math"/>
                              </a:rPr>
                            </m:ctrlPr>
                          </m:accPr>
                          <m:e>
                            <m:r>
                              <a:rPr lang="en-US" sz="2400" i="1">
                                <a:solidFill>
                                  <a:prstClr val="black"/>
                                </a:solidFill>
                                <a:latin typeface="Cambria Math" charset="0"/>
                              </a:rPr>
                              <m:t>𝑟</m:t>
                            </m:r>
                          </m:e>
                        </m:acc>
                        <m:r>
                          <a:rPr lang="en-US" sz="2400" i="1">
                            <a:solidFill>
                              <a:prstClr val="black"/>
                            </a:solidFill>
                            <a:latin typeface="Cambria Math" charset="0"/>
                          </a:rPr>
                          <m:t>,</m:t>
                        </m:r>
                        <m:acc>
                          <m:accPr>
                            <m:chr m:val="⃑"/>
                            <m:ctrlPr>
                              <a:rPr lang="en-US" sz="2400" i="1">
                                <a:solidFill>
                                  <a:prstClr val="black"/>
                                </a:solidFill>
                                <a:latin typeface="Cambria Math"/>
                              </a:rPr>
                            </m:ctrlPr>
                          </m:accPr>
                          <m:e>
                            <m:sSub>
                              <m:sSubPr>
                                <m:ctrlPr>
                                  <a:rPr lang="en-US" sz="2400" i="1">
                                    <a:solidFill>
                                      <a:prstClr val="black"/>
                                    </a:solidFill>
                                    <a:latin typeface="Cambria Math"/>
                                  </a:rPr>
                                </m:ctrlPr>
                              </m:sSubPr>
                              <m:e>
                                <m:r>
                                  <a:rPr lang="en-US" sz="2400" i="1">
                                    <a:solidFill>
                                      <a:prstClr val="black"/>
                                    </a:solidFill>
                                    <a:latin typeface="Cambria Math" charset="0"/>
                                  </a:rPr>
                                  <m:t>𝑟</m:t>
                                </m:r>
                              </m:e>
                              <m:sub>
                                <m:r>
                                  <a:rPr lang="en-US" sz="2400" i="1">
                                    <a:solidFill>
                                      <a:prstClr val="black"/>
                                    </a:solidFill>
                                    <a:latin typeface="Cambria Math" charset="0"/>
                                  </a:rPr>
                                  <m:t>𝑠</m:t>
                                </m:r>
                              </m:sub>
                            </m:sSub>
                          </m:e>
                        </m:acc>
                        <m:r>
                          <a:rPr lang="en-US" sz="2400" i="1">
                            <a:solidFill>
                              <a:prstClr val="black"/>
                            </a:solidFill>
                            <a:latin typeface="Cambria Math" charset="0"/>
                          </a:rPr>
                          <m:t>,</m:t>
                        </m:r>
                        <m:r>
                          <a:rPr lang="en-US" sz="2400" i="1">
                            <a:solidFill>
                              <a:prstClr val="black"/>
                            </a:solidFill>
                            <a:latin typeface="Cambria Math" charset="0"/>
                            <a:ea typeface="Cambria Math" charset="0"/>
                            <a:cs typeface="Cambria Math" charset="0"/>
                          </a:rPr>
                          <m:t>𝜔</m:t>
                        </m:r>
                        <m:r>
                          <a:rPr lang="en-US" altLang="zh-CN" sz="2400" i="1">
                            <a:solidFill>
                              <a:prstClr val="black"/>
                            </a:solidFill>
                            <a:latin typeface="Cambria Math" charset="0"/>
                          </a:rPr>
                          <m:t>)</m:t>
                        </m:r>
                        <m:r>
                          <a:rPr lang="en-US" sz="2400" i="1">
                            <a:solidFill>
                              <a:prstClr val="black"/>
                            </a:solidFill>
                            <a:latin typeface="Cambria Math" charset="0"/>
                          </a:rPr>
                          <m:t>=</m:t>
                        </m:r>
                        <m:nary>
                          <m:naryPr>
                            <m:ctrlPr>
                              <a:rPr lang="is-IS" altLang="zh-CN" sz="2400" i="1">
                                <a:solidFill>
                                  <a:prstClr val="black"/>
                                </a:solidFill>
                                <a:latin typeface="Cambria Math"/>
                              </a:rPr>
                            </m:ctrlPr>
                          </m:naryPr>
                          <m:sub>
                            <m:r>
                              <m:rPr>
                                <m:brk m:alnAt="23"/>
                              </m:rPr>
                              <a:rPr lang="en-US" altLang="zh-CN" sz="2400" i="1">
                                <a:solidFill>
                                  <a:prstClr val="black"/>
                                </a:solidFill>
                                <a:latin typeface="Cambria Math" charset="0"/>
                              </a:rPr>
                              <m:t>𝑚</m:t>
                            </m:r>
                            <m:r>
                              <a:rPr lang="en-US" altLang="zh-CN" sz="2400" i="1">
                                <a:solidFill>
                                  <a:prstClr val="black"/>
                                </a:solidFill>
                                <a:latin typeface="Cambria Math" charset="0"/>
                              </a:rPr>
                              <m:t>.</m:t>
                            </m:r>
                            <m:r>
                              <a:rPr lang="en-US" altLang="zh-CN" sz="2400" i="1">
                                <a:solidFill>
                                  <a:prstClr val="black"/>
                                </a:solidFill>
                                <a:latin typeface="Cambria Math" charset="0"/>
                              </a:rPr>
                              <m:t>𝑠</m:t>
                            </m:r>
                            <m:r>
                              <a:rPr lang="en-US" altLang="zh-CN" sz="2400" i="1">
                                <a:solidFill>
                                  <a:prstClr val="black"/>
                                </a:solidFill>
                                <a:latin typeface="Cambria Math" charset="0"/>
                              </a:rPr>
                              <m:t>.</m:t>
                            </m:r>
                          </m:sub>
                          <m:sup/>
                          <m:e>
                            <m:acc>
                              <m:accPr>
                                <m:chr m:val="⃑"/>
                                <m:ctrlPr>
                                  <a:rPr lang="en-US" sz="2400" i="1">
                                    <a:solidFill>
                                      <a:prstClr val="black"/>
                                    </a:solidFill>
                                    <a:latin typeface="Cambria Math"/>
                                  </a:rPr>
                                </m:ctrlPr>
                              </m:accPr>
                              <m:e>
                                <m:r>
                                  <a:rPr lang="en-US" sz="2400" i="1">
                                    <a:solidFill>
                                      <a:prstClr val="black"/>
                                    </a:solidFill>
                                    <a:latin typeface="Cambria Math" charset="0"/>
                                  </a:rPr>
                                  <m:t>𝑢</m:t>
                                </m:r>
                              </m:e>
                            </m:acc>
                            <m:r>
                              <a:rPr lang="en-US" sz="2400" i="1">
                                <a:solidFill>
                                  <a:prstClr val="black"/>
                                </a:solidFill>
                                <a:latin typeface="Cambria Math" charset="0"/>
                                <a:ea typeface="Cambria Math" charset="0"/>
                                <a:cs typeface="Cambria Math" charset="0"/>
                              </a:rPr>
                              <m:t>∙</m:t>
                            </m:r>
                            <m:d>
                              <m:dPr>
                                <m:ctrlPr>
                                  <a:rPr lang="en-US" sz="2400" i="1">
                                    <a:solidFill>
                                      <a:prstClr val="black"/>
                                    </a:solidFill>
                                    <a:latin typeface="Cambria Math"/>
                                  </a:rPr>
                                </m:ctrlPr>
                              </m:dPr>
                              <m:e>
                                <m:acc>
                                  <m:accPr>
                                    <m:chr m:val="̂"/>
                                    <m:ctrlPr>
                                      <a:rPr lang="en-US" altLang="zh-CN" sz="2400" i="1">
                                        <a:solidFill>
                                          <a:prstClr val="black"/>
                                        </a:solidFill>
                                        <a:latin typeface="Cambria Math"/>
                                      </a:rPr>
                                    </m:ctrlPr>
                                  </m:accPr>
                                  <m:e>
                                    <m:r>
                                      <a:rPr lang="en-US" altLang="zh-CN" sz="2400" i="1">
                                        <a:solidFill>
                                          <a:prstClr val="black"/>
                                        </a:solidFill>
                                        <a:latin typeface="Cambria Math" charset="0"/>
                                      </a:rPr>
                                      <m:t>𝑛</m:t>
                                    </m:r>
                                  </m:e>
                                </m:acc>
                                <m:r>
                                  <a:rPr lang="en-US" sz="2400" i="1">
                                    <a:solidFill>
                                      <a:prstClr val="black"/>
                                    </a:solidFill>
                                    <a:latin typeface="Cambria Math" charset="0"/>
                                  </a:rPr>
                                  <m:t>∙</m:t>
                                </m:r>
                                <m:sSub>
                                  <m:sSubPr>
                                    <m:ctrlPr>
                                      <a:rPr lang="en-US" sz="2400" i="1">
                                        <a:solidFill>
                                          <a:prstClr val="black"/>
                                        </a:solidFill>
                                        <a:latin typeface="Cambria Math"/>
                                        <a:ea typeface="Cambria Math" charset="0"/>
                                        <a:cs typeface="Cambria Math" charset="0"/>
                                      </a:rPr>
                                    </m:ctrlPr>
                                  </m:sSubPr>
                                  <m:e>
                                    <m:r>
                                      <a:rPr lang="el-GR" sz="2400" b="1" i="1">
                                        <a:solidFill>
                                          <a:prstClr val="black"/>
                                        </a:solidFill>
                                        <a:latin typeface="Cambria Math" charset="0"/>
                                        <a:ea typeface="Cambria Math" charset="0"/>
                                        <a:cs typeface="Cambria Math" charset="0"/>
                                      </a:rPr>
                                      <m:t>𝜮</m:t>
                                    </m:r>
                                  </m:e>
                                  <m:sub>
                                    <m:r>
                                      <a:rPr lang="en-US" sz="2400" i="1">
                                        <a:solidFill>
                                          <a:prstClr val="black"/>
                                        </a:solidFill>
                                        <a:latin typeface="Cambria Math" charset="0"/>
                                        <a:ea typeface="Cambria Math" charset="0"/>
                                        <a:cs typeface="Cambria Math" charset="0"/>
                                      </a:rPr>
                                      <m:t>0</m:t>
                                    </m:r>
                                  </m:sub>
                                </m:sSub>
                              </m:e>
                            </m:d>
                            <m:r>
                              <a:rPr lang="en-US" sz="2400" i="1">
                                <a:solidFill>
                                  <a:prstClr val="black"/>
                                </a:solidFill>
                                <a:latin typeface="Cambria Math" charset="0"/>
                              </a:rPr>
                              <m:t>𝑑</m:t>
                            </m:r>
                            <m:sSup>
                              <m:sSupPr>
                                <m:ctrlPr>
                                  <a:rPr lang="en-US" sz="2400" i="1">
                                    <a:solidFill>
                                      <a:prstClr val="black"/>
                                    </a:solidFill>
                                    <a:latin typeface="Cambria Math"/>
                                  </a:rPr>
                                </m:ctrlPr>
                              </m:sSupPr>
                              <m:e>
                                <m:r>
                                  <a:rPr lang="en-US" altLang="zh-CN" sz="2400" i="1">
                                    <a:solidFill>
                                      <a:prstClr val="black"/>
                                    </a:solidFill>
                                    <a:latin typeface="Cambria Math" charset="0"/>
                                  </a:rPr>
                                  <m:t>𝑆</m:t>
                                </m:r>
                              </m:e>
                              <m:sup>
                                <m:r>
                                  <a:rPr lang="en-US" altLang="zh-CN" sz="2400" i="1">
                                    <a:solidFill>
                                      <a:prstClr val="black"/>
                                    </a:solidFill>
                                    <a:latin typeface="Cambria Math" charset="0"/>
                                  </a:rPr>
                                  <m:t>′</m:t>
                                </m:r>
                              </m:sup>
                            </m:sSup>
                          </m:e>
                        </m:nary>
                        <m:r>
                          <a:rPr lang="en-US" sz="2400" i="1">
                            <a:solidFill>
                              <a:prstClr val="black"/>
                            </a:solidFill>
                            <a:latin typeface="Cambria Math" charset="0"/>
                          </a:rPr>
                          <m:t>+</m:t>
                        </m:r>
                        <m:acc>
                          <m:accPr>
                            <m:chr m:val="⃑"/>
                            <m:ctrlPr>
                              <a:rPr lang="en-US" sz="2400" i="1">
                                <a:solidFill>
                                  <a:srgbClr val="FF0000"/>
                                </a:solidFill>
                                <a:latin typeface="Cambria Math"/>
                                <a:ea typeface="Calibri" charset="0"/>
                                <a:cs typeface="Calibri" charset="0"/>
                              </a:rPr>
                            </m:ctrlPr>
                          </m:accPr>
                          <m:e>
                            <m:r>
                              <a:rPr lang="en-US" sz="2400" i="1">
                                <a:solidFill>
                                  <a:srgbClr val="FF0000"/>
                                </a:solidFill>
                                <a:latin typeface="Cambria Math" charset="0"/>
                                <a:ea typeface="Calibri" charset="0"/>
                                <a:cs typeface="Calibri" charset="0"/>
                              </a:rPr>
                              <m:t>𝐹</m:t>
                            </m:r>
                          </m:e>
                        </m:acc>
                        <m:r>
                          <a:rPr lang="en-US" sz="2400" i="1">
                            <a:solidFill>
                              <a:srgbClr val="FF0000"/>
                            </a:solidFill>
                            <a:latin typeface="Cambria Math" charset="0"/>
                            <a:ea typeface="Calibri" charset="0"/>
                            <a:cs typeface="Calibri" charset="0"/>
                          </a:rPr>
                          <m:t>(</m:t>
                        </m:r>
                        <m:r>
                          <a:rPr lang="en-US" sz="2400" i="1">
                            <a:solidFill>
                              <a:srgbClr val="FF0000"/>
                            </a:solidFill>
                            <a:latin typeface="Cambria Math" charset="0"/>
                            <a:ea typeface="Cambria Math" charset="0"/>
                            <a:cs typeface="Cambria Math" charset="0"/>
                          </a:rPr>
                          <m:t>𝜔</m:t>
                        </m:r>
                        <m:r>
                          <a:rPr lang="en-US" sz="2400" i="1">
                            <a:solidFill>
                              <a:srgbClr val="FF0000"/>
                            </a:solidFill>
                            <a:latin typeface="Cambria Math" charset="0"/>
                            <a:ea typeface="Calibri" charset="0"/>
                            <a:cs typeface="Calibri" charset="0"/>
                          </a:rPr>
                          <m:t>)</m:t>
                        </m:r>
                        <m:r>
                          <a:rPr lang="en-US" sz="2400" i="1">
                            <a:solidFill>
                              <a:srgbClr val="FF0000"/>
                            </a:solidFill>
                            <a:latin typeface="Cambria Math" charset="0"/>
                            <a:ea typeface="Cambria Math" charset="0"/>
                            <a:cs typeface="Cambria Math" charset="0"/>
                          </a:rPr>
                          <m:t>∙</m:t>
                        </m:r>
                        <m:sSub>
                          <m:sSubPr>
                            <m:ctrlPr>
                              <a:rPr lang="en-US" altLang="zh-CN" sz="2400" b="1" i="1">
                                <a:solidFill>
                                  <a:srgbClr val="FF0000"/>
                                </a:solidFill>
                                <a:latin typeface="Cambria Math"/>
                                <a:ea typeface="Cambria Math" charset="0"/>
                                <a:cs typeface="Cambria Math" charset="0"/>
                              </a:rPr>
                            </m:ctrlPr>
                          </m:sSubPr>
                          <m:e>
                            <m:r>
                              <a:rPr lang="en-US" altLang="zh-CN" sz="2400" b="1" i="1">
                                <a:solidFill>
                                  <a:srgbClr val="FF0000"/>
                                </a:solidFill>
                                <a:latin typeface="Cambria Math" charset="0"/>
                                <a:ea typeface="Cambria Math" charset="0"/>
                                <a:cs typeface="Cambria Math" charset="0"/>
                              </a:rPr>
                              <m:t>𝑮</m:t>
                            </m:r>
                          </m:e>
                          <m:sub>
                            <m:r>
                              <a:rPr lang="en-US" altLang="zh-CN" sz="2400" b="1" i="1">
                                <a:solidFill>
                                  <a:srgbClr val="FF0000"/>
                                </a:solidFill>
                                <a:latin typeface="Cambria Math" charset="0"/>
                                <a:ea typeface="Cambria Math" charset="0"/>
                                <a:cs typeface="Cambria Math" charset="0"/>
                              </a:rPr>
                              <m:t>𝟎</m:t>
                            </m:r>
                          </m:sub>
                        </m:sSub>
                        <m:r>
                          <a:rPr lang="en-US" altLang="zh-CN" sz="2400" b="1" i="1">
                            <a:solidFill>
                              <a:srgbClr val="FF0000"/>
                            </a:solidFill>
                            <a:latin typeface="Cambria Math" charset="0"/>
                            <a:ea typeface="Cambria Math" charset="0"/>
                            <a:cs typeface="Cambria Math" charset="0"/>
                          </a:rPr>
                          <m:t>(</m:t>
                        </m:r>
                        <m:acc>
                          <m:accPr>
                            <m:chr m:val="⃑"/>
                            <m:ctrlPr>
                              <a:rPr lang="en-US" sz="2400" i="1">
                                <a:solidFill>
                                  <a:srgbClr val="FF0000"/>
                                </a:solidFill>
                                <a:latin typeface="Cambria Math"/>
                              </a:rPr>
                            </m:ctrlPr>
                          </m:accPr>
                          <m:e>
                            <m:sSub>
                              <m:sSubPr>
                                <m:ctrlPr>
                                  <a:rPr lang="en-US" sz="2400" i="1">
                                    <a:solidFill>
                                      <a:srgbClr val="FF0000"/>
                                    </a:solidFill>
                                    <a:latin typeface="Cambria Math"/>
                                  </a:rPr>
                                </m:ctrlPr>
                              </m:sSubPr>
                              <m:e>
                                <m:r>
                                  <a:rPr lang="en-US" sz="2400" i="1">
                                    <a:solidFill>
                                      <a:srgbClr val="FF0000"/>
                                    </a:solidFill>
                                    <a:latin typeface="Cambria Math" charset="0"/>
                                  </a:rPr>
                                  <m:t>𝑟</m:t>
                                </m:r>
                              </m:e>
                              <m:sub>
                                <m:r>
                                  <a:rPr lang="en-US" sz="2400" i="1">
                                    <a:solidFill>
                                      <a:srgbClr val="FF0000"/>
                                    </a:solidFill>
                                    <a:latin typeface="Cambria Math" charset="0"/>
                                  </a:rPr>
                                  <m:t>𝑠</m:t>
                                </m:r>
                              </m:sub>
                            </m:sSub>
                          </m:e>
                        </m:acc>
                        <m:r>
                          <a:rPr lang="en-US" sz="2400" i="1">
                            <a:solidFill>
                              <a:srgbClr val="FF0000"/>
                            </a:solidFill>
                            <a:latin typeface="Cambria Math" charset="0"/>
                          </a:rPr>
                          <m:t>,</m:t>
                        </m:r>
                        <m:acc>
                          <m:accPr>
                            <m:chr m:val="⃑"/>
                            <m:ctrlPr>
                              <a:rPr lang="en-US" sz="2400" i="1">
                                <a:solidFill>
                                  <a:srgbClr val="FF0000"/>
                                </a:solidFill>
                                <a:latin typeface="Cambria Math"/>
                              </a:rPr>
                            </m:ctrlPr>
                          </m:accPr>
                          <m:e>
                            <m:r>
                              <a:rPr lang="en-US" sz="2400" i="1">
                                <a:solidFill>
                                  <a:srgbClr val="FF0000"/>
                                </a:solidFill>
                                <a:latin typeface="Cambria Math" charset="0"/>
                              </a:rPr>
                              <m:t>𝑟</m:t>
                            </m:r>
                          </m:e>
                        </m:acc>
                        <m:r>
                          <a:rPr lang="en-US" sz="2400" i="1">
                            <a:solidFill>
                              <a:srgbClr val="FF0000"/>
                            </a:solidFill>
                            <a:latin typeface="Cambria Math" charset="0"/>
                          </a:rPr>
                          <m:t>,</m:t>
                        </m:r>
                        <m:r>
                          <a:rPr lang="en-US" sz="2400" i="1">
                            <a:solidFill>
                              <a:srgbClr val="FF0000"/>
                            </a:solidFill>
                            <a:latin typeface="Cambria Math" charset="0"/>
                            <a:ea typeface="Cambria Math" charset="0"/>
                            <a:cs typeface="Cambria Math" charset="0"/>
                          </a:rPr>
                          <m:t>𝜔</m:t>
                        </m:r>
                        <m:r>
                          <a:rPr lang="en-US" altLang="zh-CN" sz="2400" b="1" i="1">
                            <a:solidFill>
                              <a:srgbClr val="FF0000"/>
                            </a:solidFill>
                            <a:latin typeface="Cambria Math" charset="0"/>
                            <a:ea typeface="Cambria Math" charset="0"/>
                            <a:cs typeface="Cambria Math" charset="0"/>
                          </a:rPr>
                          <m:t>)</m:t>
                        </m:r>
                      </m:oMath>
                    </m:oMathPara>
                  </a14:m>
                  <a:endParaRPr lang="en-US" altLang="zh-CN" sz="2400" i="1" dirty="0">
                    <a:solidFill>
                      <a:prstClr val="black"/>
                    </a:solidFill>
                    <a:latin typeface="Cambria Math" charset="0"/>
                    <a:ea typeface="Cambria Math" charset="0"/>
                    <a:cs typeface="Cambria Math"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648390" y="4439469"/>
                  <a:ext cx="7477945" cy="1386533"/>
                </a:xfrm>
                <a:prstGeom prst="rect">
                  <a:avLst/>
                </a:prstGeom>
                <a:blipFill rotWithShape="0">
                  <a:blip r:embed="rId4"/>
                  <a:stretch>
                    <a:fillRect/>
                  </a:stretch>
                </a:blipFill>
              </p:spPr>
              <p:txBody>
                <a:bodyPr/>
                <a:lstStyle/>
                <a:p>
                  <a:r>
                    <a:rPr lang="en-US">
                      <a:noFill/>
                    </a:rPr>
                    <a:t> </a:t>
                  </a:r>
                </a:p>
              </p:txBody>
            </p:sp>
          </mc:Fallback>
        </mc:AlternateContent>
        <p:sp>
          <p:nvSpPr>
            <p:cNvPr id="10" name="TextBox 9"/>
            <p:cNvSpPr txBox="1"/>
            <p:nvPr/>
          </p:nvSpPr>
          <p:spPr>
            <a:xfrm>
              <a:off x="711200" y="4245927"/>
              <a:ext cx="1625600" cy="523220"/>
            </a:xfrm>
            <a:prstGeom prst="rect">
              <a:avLst/>
            </a:prstGeom>
            <a:noFill/>
          </p:spPr>
          <p:txBody>
            <a:bodyPr wrap="square" rtlCol="0">
              <a:spAutoFit/>
            </a:bodyPr>
            <a:lstStyle/>
            <a:p>
              <a:r>
                <a:rPr lang="en-US" altLang="zh-CN" sz="2800" dirty="0">
                  <a:solidFill>
                    <a:srgbClr val="0432FF"/>
                  </a:solidFill>
                </a:rPr>
                <a:t>Simplified</a:t>
              </a:r>
              <a:endParaRPr lang="en-US" sz="2800" dirty="0">
                <a:solidFill>
                  <a:srgbClr val="0432FF"/>
                </a:solidFill>
              </a:endParaRPr>
            </a:p>
          </p:txBody>
        </p:sp>
      </p:grpSp>
      <p:cxnSp>
        <p:nvCxnSpPr>
          <p:cNvPr id="9" name="Straight Connector 8"/>
          <p:cNvCxnSpPr/>
          <p:nvPr/>
        </p:nvCxnSpPr>
        <p:spPr>
          <a:xfrm>
            <a:off x="6517633" y="3780884"/>
            <a:ext cx="156259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191648" y="3780884"/>
            <a:ext cx="801859"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909587" y="5857565"/>
            <a:ext cx="882045"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678482" y="3876938"/>
            <a:ext cx="6502870" cy="430887"/>
          </a:xfrm>
          <a:prstGeom prst="rect">
            <a:avLst/>
          </a:prstGeom>
          <a:noFill/>
        </p:spPr>
        <p:txBody>
          <a:bodyPr wrap="none" rtlCol="0">
            <a:spAutoFit/>
          </a:bodyPr>
          <a:lstStyle/>
          <a:p>
            <a:r>
              <a:rPr lang="en-US" sz="2200" b="1" dirty="0">
                <a:solidFill>
                  <a:srgbClr val="00B050"/>
                </a:solidFill>
              </a:rPr>
              <a:t>Require traction everywhere along acquisition surface</a:t>
            </a:r>
          </a:p>
        </p:txBody>
      </p:sp>
      <p:sp>
        <p:nvSpPr>
          <p:cNvPr id="18" name="TextBox 17"/>
          <p:cNvSpPr txBox="1"/>
          <p:nvPr/>
        </p:nvSpPr>
        <p:spPr>
          <a:xfrm>
            <a:off x="5888213" y="5939635"/>
            <a:ext cx="2918171" cy="430887"/>
          </a:xfrm>
          <a:prstGeom prst="rect">
            <a:avLst/>
          </a:prstGeom>
          <a:noFill/>
        </p:spPr>
        <p:txBody>
          <a:bodyPr wrap="none" rtlCol="0">
            <a:spAutoFit/>
          </a:bodyPr>
          <a:lstStyle/>
          <a:p>
            <a:r>
              <a:rPr lang="en-US" sz="2200" b="1" dirty="0">
                <a:solidFill>
                  <a:srgbClr val="00B050"/>
                </a:solidFill>
              </a:rPr>
              <a:t>Require source wavelet</a:t>
            </a:r>
          </a:p>
        </p:txBody>
      </p:sp>
      <mc:AlternateContent xmlns:mc="http://schemas.openxmlformats.org/markup-compatibility/2006" xmlns:a14="http://schemas.microsoft.com/office/drawing/2010/main">
        <mc:Choice Requires="a14">
          <p:sp>
            <p:nvSpPr>
              <p:cNvPr id="19" name="Rectangle 18"/>
              <p:cNvSpPr/>
              <p:nvPr/>
            </p:nvSpPr>
            <p:spPr>
              <a:xfrm>
                <a:off x="1860408" y="1253394"/>
                <a:ext cx="8135789" cy="738664"/>
              </a:xfrm>
              <a:prstGeom prst="rect">
                <a:avLst/>
              </a:prstGeom>
            </p:spPr>
            <p:txBody>
              <a:bodyPr wrap="square">
                <a:spAutoFit/>
              </a:bodyPr>
              <a:lstStyle/>
              <a:p>
                <a:pPr>
                  <a:lnSpc>
                    <a:spcPct val="150000"/>
                  </a:lnSpc>
                </a:pPr>
                <a14:m>
                  <m:oMath xmlns:m="http://schemas.openxmlformats.org/officeDocument/2006/math">
                    <m:acc>
                      <m:accPr>
                        <m:chr m:val="⃑"/>
                        <m:ctrlPr>
                          <a:rPr lang="en-US" sz="2200" i="1">
                            <a:solidFill>
                              <a:prstClr val="black"/>
                            </a:solidFill>
                            <a:latin typeface="Cambria Math"/>
                            <a:ea typeface="Calibri" charset="0"/>
                            <a:cs typeface="Calibri" charset="0"/>
                          </a:rPr>
                        </m:ctrlPr>
                      </m:accPr>
                      <m:e>
                        <m:r>
                          <a:rPr lang="en-US" sz="2200" i="1">
                            <a:solidFill>
                              <a:prstClr val="black"/>
                            </a:solidFill>
                            <a:latin typeface="Cambria Math" charset="0"/>
                            <a:ea typeface="Calibri" charset="0"/>
                            <a:cs typeface="Calibri" charset="0"/>
                          </a:rPr>
                          <m:t>𝑡</m:t>
                        </m:r>
                      </m:e>
                    </m:acc>
                    <m:d>
                      <m:dPr>
                        <m:ctrlPr>
                          <a:rPr lang="en-US" sz="2200" i="1">
                            <a:solidFill>
                              <a:prstClr val="black"/>
                            </a:solidFill>
                            <a:latin typeface="Cambria Math"/>
                            <a:ea typeface="Calibri" charset="0"/>
                            <a:cs typeface="Calibri" charset="0"/>
                          </a:rPr>
                        </m:ctrlPr>
                      </m:dPr>
                      <m:e>
                        <m:r>
                          <a:rPr lang="en-US" sz="2200" i="1">
                            <a:solidFill>
                              <a:prstClr val="black"/>
                            </a:solidFill>
                            <a:latin typeface="Cambria Math" charset="0"/>
                            <a:ea typeface="Calibri" charset="0"/>
                            <a:cs typeface="Calibri" charset="0"/>
                          </a:rPr>
                          <m:t>𝑥</m:t>
                        </m:r>
                        <m:r>
                          <a:rPr lang="en-US" sz="2200" i="1">
                            <a:solidFill>
                              <a:prstClr val="black"/>
                            </a:solidFill>
                            <a:latin typeface="Cambria Math" charset="0"/>
                            <a:ea typeface="Calibri" charset="0"/>
                            <a:cs typeface="Calibri" charset="0"/>
                          </a:rPr>
                          <m:t>,</m:t>
                        </m:r>
                        <m:r>
                          <a:rPr lang="en-US" sz="2200" i="1">
                            <a:solidFill>
                              <a:prstClr val="black"/>
                            </a:solidFill>
                            <a:latin typeface="Cambria Math" charset="0"/>
                            <a:ea typeface="Calibri" charset="0"/>
                            <a:cs typeface="Calibri" charset="0"/>
                          </a:rPr>
                          <m:t>𝑧</m:t>
                        </m:r>
                        <m:r>
                          <a:rPr lang="en-US" sz="2200" i="1">
                            <a:solidFill>
                              <a:prstClr val="black"/>
                            </a:solidFill>
                            <a:latin typeface="Cambria Math" charset="0"/>
                            <a:ea typeface="Calibri" charset="0"/>
                            <a:cs typeface="Calibri" charset="0"/>
                          </a:rPr>
                          <m:t>=0,</m:t>
                        </m:r>
                        <m:r>
                          <a:rPr lang="en-US" sz="2200" i="1">
                            <a:solidFill>
                              <a:prstClr val="black"/>
                            </a:solidFill>
                            <a:latin typeface="Cambria Math" charset="0"/>
                            <a:ea typeface="Cambria Math" charset="0"/>
                            <a:cs typeface="Cambria Math" charset="0"/>
                          </a:rPr>
                          <m:t>𝜔</m:t>
                        </m:r>
                      </m:e>
                    </m:d>
                    <m:r>
                      <a:rPr lang="en-US" sz="2200" i="1">
                        <a:solidFill>
                          <a:prstClr val="black"/>
                        </a:solidFill>
                        <a:latin typeface="Cambria Math" charset="0"/>
                        <a:ea typeface="Calibri" charset="0"/>
                        <a:cs typeface="Calibri" charset="0"/>
                      </a:rPr>
                      <m:t>=−</m:t>
                    </m:r>
                    <m:acc>
                      <m:accPr>
                        <m:chr m:val="⃑"/>
                        <m:ctrlPr>
                          <a:rPr lang="en-US" sz="2200" i="1">
                            <a:solidFill>
                              <a:prstClr val="black"/>
                            </a:solidFill>
                            <a:latin typeface="Cambria Math"/>
                            <a:ea typeface="Calibri" charset="0"/>
                            <a:cs typeface="Calibri" charset="0"/>
                          </a:rPr>
                        </m:ctrlPr>
                      </m:accPr>
                      <m:e>
                        <m:r>
                          <a:rPr lang="en-US" sz="2200" i="1">
                            <a:solidFill>
                              <a:prstClr val="black"/>
                            </a:solidFill>
                            <a:latin typeface="Cambria Math" charset="0"/>
                            <a:ea typeface="Calibri" charset="0"/>
                            <a:cs typeface="Calibri" charset="0"/>
                          </a:rPr>
                          <m:t>𝐹</m:t>
                        </m:r>
                      </m:e>
                    </m:acc>
                    <m:d>
                      <m:dPr>
                        <m:ctrlPr>
                          <a:rPr lang="en-US" sz="2200" i="1">
                            <a:solidFill>
                              <a:prstClr val="black"/>
                            </a:solidFill>
                            <a:latin typeface="Cambria Math"/>
                            <a:ea typeface="Calibri" charset="0"/>
                            <a:cs typeface="Calibri" charset="0"/>
                          </a:rPr>
                        </m:ctrlPr>
                      </m:dPr>
                      <m:e>
                        <m:r>
                          <a:rPr lang="en-US" sz="2200" i="1">
                            <a:solidFill>
                              <a:prstClr val="black"/>
                            </a:solidFill>
                            <a:latin typeface="Cambria Math" charset="0"/>
                            <a:ea typeface="Cambria Math" charset="0"/>
                            <a:cs typeface="Cambria Math" charset="0"/>
                          </a:rPr>
                          <m:t>𝜔</m:t>
                        </m:r>
                      </m:e>
                    </m:d>
                    <m:r>
                      <a:rPr lang="en-US" sz="2200" i="1">
                        <a:solidFill>
                          <a:prstClr val="black"/>
                        </a:solidFill>
                        <a:latin typeface="Cambria Math" charset="0"/>
                        <a:ea typeface="Cambria Math" charset="0"/>
                        <a:cs typeface="Cambria Math" charset="0"/>
                      </a:rPr>
                      <m:t>𝛿</m:t>
                    </m:r>
                    <m:d>
                      <m:dPr>
                        <m:ctrlPr>
                          <a:rPr lang="en-US" sz="2200" i="1">
                            <a:solidFill>
                              <a:prstClr val="black"/>
                            </a:solidFill>
                            <a:latin typeface="Cambria Math"/>
                            <a:ea typeface="Cambria Math" charset="0"/>
                            <a:cs typeface="Cambria Math" charset="0"/>
                          </a:rPr>
                        </m:ctrlPr>
                      </m:dPr>
                      <m:e>
                        <m:r>
                          <a:rPr lang="en-US" sz="2200" i="1">
                            <a:solidFill>
                              <a:prstClr val="black"/>
                            </a:solidFill>
                            <a:latin typeface="Cambria Math" charset="0"/>
                            <a:ea typeface="Cambria Math" charset="0"/>
                            <a:cs typeface="Cambria Math" charset="0"/>
                          </a:rPr>
                          <m:t>𝑥</m:t>
                        </m:r>
                        <m:r>
                          <a:rPr lang="en-US" sz="2200" i="1">
                            <a:solidFill>
                              <a:prstClr val="black"/>
                            </a:solidFill>
                            <a:latin typeface="Cambria Math" charset="0"/>
                            <a:ea typeface="Cambria Math" charset="0"/>
                            <a:cs typeface="Cambria Math" charset="0"/>
                          </a:rPr>
                          <m:t>−</m:t>
                        </m:r>
                        <m:sSub>
                          <m:sSubPr>
                            <m:ctrlPr>
                              <a:rPr lang="en-US" sz="2200" i="1">
                                <a:solidFill>
                                  <a:prstClr val="black"/>
                                </a:solidFill>
                                <a:latin typeface="Cambria Math"/>
                                <a:ea typeface="Cambria Math" charset="0"/>
                                <a:cs typeface="Cambria Math" charset="0"/>
                              </a:rPr>
                            </m:ctrlPr>
                          </m:sSubPr>
                          <m:e>
                            <m:r>
                              <a:rPr lang="en-US" sz="2200" i="1">
                                <a:solidFill>
                                  <a:prstClr val="black"/>
                                </a:solidFill>
                                <a:latin typeface="Cambria Math" charset="0"/>
                                <a:ea typeface="Cambria Math" charset="0"/>
                                <a:cs typeface="Cambria Math" charset="0"/>
                              </a:rPr>
                              <m:t>𝑥</m:t>
                            </m:r>
                          </m:e>
                          <m:sub>
                            <m:r>
                              <a:rPr lang="en-US" sz="2200" i="1">
                                <a:solidFill>
                                  <a:prstClr val="black"/>
                                </a:solidFill>
                                <a:latin typeface="Cambria Math" charset="0"/>
                                <a:ea typeface="Cambria Math" charset="0"/>
                                <a:cs typeface="Cambria Math" charset="0"/>
                              </a:rPr>
                              <m:t>𝑠</m:t>
                            </m:r>
                          </m:sub>
                        </m:sSub>
                      </m:e>
                    </m:d>
                  </m:oMath>
                </a14:m>
                <a:r>
                  <a:rPr lang="zh-CN" altLang="en-US" sz="2400" dirty="0">
                    <a:solidFill>
                      <a:prstClr val="black"/>
                    </a:solidFill>
                    <a:ea typeface="Calibri" charset="0"/>
                    <a:cs typeface="Calibri" charset="0"/>
                  </a:rPr>
                  <a:t>      </a:t>
                </a:r>
                <a14:m>
                  <m:oMath xmlns:m="http://schemas.openxmlformats.org/officeDocument/2006/math">
                    <m:acc>
                      <m:accPr>
                        <m:chr m:val="⃑"/>
                        <m:ctrlPr>
                          <a:rPr lang="en-US" sz="2400" i="1">
                            <a:solidFill>
                              <a:prstClr val="black"/>
                            </a:solidFill>
                            <a:latin typeface="Cambria Math"/>
                            <a:ea typeface="Calibri" charset="0"/>
                            <a:cs typeface="Calibri" charset="0"/>
                          </a:rPr>
                        </m:ctrlPr>
                      </m:accPr>
                      <m:e>
                        <m:r>
                          <a:rPr lang="en-US" sz="2400" i="1">
                            <a:solidFill>
                              <a:prstClr val="black"/>
                            </a:solidFill>
                            <a:latin typeface="Cambria Math" charset="0"/>
                            <a:ea typeface="Calibri" charset="0"/>
                            <a:cs typeface="Calibri" charset="0"/>
                          </a:rPr>
                          <m:t>𝐹</m:t>
                        </m:r>
                      </m:e>
                    </m:acc>
                    <m:r>
                      <a:rPr lang="en-US" sz="2400" i="1">
                        <a:solidFill>
                          <a:prstClr val="black"/>
                        </a:solidFill>
                        <a:latin typeface="Cambria Math" charset="0"/>
                        <a:ea typeface="Calibri" charset="0"/>
                        <a:cs typeface="Calibri" charset="0"/>
                      </a:rPr>
                      <m:t>(</m:t>
                    </m:r>
                    <m:r>
                      <a:rPr lang="en-US" sz="2400" i="1">
                        <a:solidFill>
                          <a:prstClr val="black"/>
                        </a:solidFill>
                        <a:latin typeface="Cambria Math" charset="0"/>
                        <a:ea typeface="Cambria Math" charset="0"/>
                        <a:cs typeface="Cambria Math" charset="0"/>
                      </a:rPr>
                      <m:t>𝜔</m:t>
                    </m:r>
                    <m:r>
                      <a:rPr lang="en-US" sz="2400" i="1">
                        <a:solidFill>
                          <a:prstClr val="black"/>
                        </a:solidFill>
                        <a:latin typeface="Cambria Math" charset="0"/>
                        <a:ea typeface="Calibri" charset="0"/>
                        <a:cs typeface="Calibri" charset="0"/>
                      </a:rPr>
                      <m:t>)</m:t>
                    </m:r>
                  </m:oMath>
                </a14:m>
                <a:r>
                  <a:rPr lang="en-US" sz="2800" dirty="0">
                    <a:solidFill>
                      <a:prstClr val="black"/>
                    </a:solidFill>
                    <a:ea typeface="Calibri" charset="0"/>
                    <a:cs typeface="Calibri" charset="0"/>
                  </a:rPr>
                  <a:t>: </a:t>
                </a:r>
                <a:r>
                  <a:rPr lang="en-US" sz="2400" dirty="0">
                    <a:solidFill>
                      <a:prstClr val="black"/>
                    </a:solidFill>
                    <a:ea typeface="Calibri" charset="0"/>
                    <a:cs typeface="Calibri" charset="0"/>
                  </a:rPr>
                  <a:t>source wavelet</a:t>
                </a:r>
                <a:endParaRPr lang="en-US" sz="2200" dirty="0">
                  <a:solidFill>
                    <a:prstClr val="black"/>
                  </a:solidFill>
                </a:endParaRPr>
              </a:p>
            </p:txBody>
          </p:sp>
        </mc:Choice>
        <mc:Fallback xmlns="">
          <p:sp>
            <p:nvSpPr>
              <p:cNvPr id="19" name="Rectangle 18"/>
              <p:cNvSpPr>
                <a:spLocks noRot="1" noChangeAspect="1" noMove="1" noResize="1" noEditPoints="1" noAdjustHandles="1" noChangeArrowheads="1" noChangeShapeType="1" noTextEdit="1"/>
              </p:cNvSpPr>
              <p:nvPr/>
            </p:nvSpPr>
            <p:spPr>
              <a:xfrm>
                <a:off x="1860408" y="1253394"/>
                <a:ext cx="8135789" cy="738664"/>
              </a:xfrm>
              <a:prstGeom prst="rect">
                <a:avLst/>
              </a:prstGeom>
              <a:blipFill rotWithShape="0">
                <a:blip r:embed="rId5"/>
                <a:stretch>
                  <a:fillRect b="-14050"/>
                </a:stretch>
              </a:blipFill>
            </p:spPr>
            <p:txBody>
              <a:bodyPr/>
              <a:lstStyle/>
              <a:p>
                <a:r>
                  <a:rPr lang="en-US">
                    <a:noFill/>
                  </a:rPr>
                  <a:t> </a:t>
                </a:r>
              </a:p>
            </p:txBody>
          </p:sp>
        </mc:Fallback>
      </mc:AlternateContent>
    </p:spTree>
    <p:extLst>
      <p:ext uri="{BB962C8B-B14F-4D97-AF65-F5344CB8AC3E}">
        <p14:creationId xmlns:p14="http://schemas.microsoft.com/office/powerpoint/2010/main" val="842299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h1"/>
          <p:cNvPicPr>
            <a:picLocks noChangeAspect="1" noChangeArrowheads="1"/>
          </p:cNvPicPr>
          <p:nvPr/>
        </p:nvPicPr>
        <p:blipFill>
          <a:blip r:embed="rId2"/>
          <a:srcRect/>
          <a:stretch>
            <a:fillRect/>
          </a:stretch>
        </p:blipFill>
        <p:spPr bwMode="auto">
          <a:xfrm>
            <a:off x="5225063" y="443794"/>
            <a:ext cx="609600" cy="609600"/>
          </a:xfrm>
          <a:prstGeom prst="rect">
            <a:avLst/>
          </a:prstGeom>
          <a:noFill/>
          <a:ln w="9525">
            <a:noFill/>
            <a:miter lim="800000"/>
            <a:headEnd/>
            <a:tailEnd/>
          </a:ln>
        </p:spPr>
      </p:pic>
      <p:sp>
        <p:nvSpPr>
          <p:cNvPr id="3" name="Rectangle 7"/>
          <p:cNvSpPr>
            <a:spLocks noChangeArrowheads="1"/>
          </p:cNvSpPr>
          <p:nvPr/>
        </p:nvSpPr>
        <p:spPr bwMode="auto">
          <a:xfrm>
            <a:off x="3551767" y="4728279"/>
            <a:ext cx="5449711" cy="461665"/>
          </a:xfrm>
          <a:prstGeom prst="rect">
            <a:avLst/>
          </a:prstGeom>
          <a:noFill/>
          <a:ln w="9525">
            <a:noFill/>
            <a:miter lim="800000"/>
            <a:headEnd/>
            <a:tailEnd/>
          </a:ln>
        </p:spPr>
        <p:txBody>
          <a:bodyPr wrap="square">
            <a:spAutoFit/>
          </a:bodyPr>
          <a:lstStyle/>
          <a:p>
            <a:pPr marL="342900" indent="-342900" algn="ctr">
              <a:spcBef>
                <a:spcPct val="20000"/>
              </a:spcBef>
              <a:defRPr/>
            </a:pPr>
            <a:r>
              <a:rPr lang="en-US" altLang="zh-CN" sz="2400" dirty="0">
                <a:latin typeface="Calibri" panose="020F0502020204030204" pitchFamily="34" charset="0"/>
                <a:ea typeface="宋体" pitchFamily="2" charset="-122"/>
              </a:rPr>
              <a:t>Zhen Zhang* and Arthur B. </a:t>
            </a:r>
            <a:r>
              <a:rPr lang="en-US" altLang="zh-CN" sz="2400" dirty="0" err="1">
                <a:latin typeface="Calibri" panose="020F0502020204030204" pitchFamily="34" charset="0"/>
                <a:ea typeface="宋体" pitchFamily="2" charset="-122"/>
              </a:rPr>
              <a:t>Weglein</a:t>
            </a:r>
            <a:endParaRPr lang="en-US" altLang="zh-CN" sz="2400" dirty="0">
              <a:latin typeface="Calibri" panose="020F0502020204030204" pitchFamily="34" charset="0"/>
              <a:ea typeface="宋体" pitchFamily="2" charset="-122"/>
            </a:endParaRPr>
          </a:p>
        </p:txBody>
      </p:sp>
      <p:sp>
        <p:nvSpPr>
          <p:cNvPr id="4" name="Rectangle 7"/>
          <p:cNvSpPr>
            <a:spLocks noChangeArrowheads="1"/>
          </p:cNvSpPr>
          <p:nvPr/>
        </p:nvSpPr>
        <p:spPr bwMode="auto">
          <a:xfrm>
            <a:off x="1524000" y="2833688"/>
            <a:ext cx="9144000" cy="519112"/>
          </a:xfrm>
          <a:prstGeom prst="rect">
            <a:avLst/>
          </a:prstGeom>
          <a:noFill/>
          <a:ln w="9525">
            <a:noFill/>
            <a:miter lim="800000"/>
            <a:headEnd/>
            <a:tailEnd/>
          </a:ln>
        </p:spPr>
        <p:txBody>
          <a:bodyPr>
            <a:spAutoFit/>
          </a:bodyPr>
          <a:lstStyle/>
          <a:p>
            <a:pPr algn="ctr"/>
            <a:endParaRPr lang="en-US" altLang="zh-CN" sz="2800" b="1">
              <a:solidFill>
                <a:srgbClr val="0000CC"/>
              </a:solidFill>
              <a:latin typeface="Tahoma" pitchFamily="34" charset="0"/>
              <a:ea typeface="Arial Unicode MS"/>
              <a:cs typeface="Arial Unicode MS"/>
            </a:endParaRPr>
          </a:p>
        </p:txBody>
      </p:sp>
      <p:sp>
        <p:nvSpPr>
          <p:cNvPr id="5" name="Title 12"/>
          <p:cNvSpPr>
            <a:spLocks noGrp="1"/>
          </p:cNvSpPr>
          <p:nvPr>
            <p:ph type="ctrTitle"/>
          </p:nvPr>
        </p:nvSpPr>
        <p:spPr>
          <a:xfrm>
            <a:off x="400754" y="1824673"/>
            <a:ext cx="11751733" cy="1470025"/>
          </a:xfrm>
        </p:spPr>
        <p:txBody>
          <a:bodyPr>
            <a:noAutofit/>
          </a:bodyPr>
          <a:lstStyle/>
          <a:p>
            <a:pPr algn="l">
              <a:lnSpc>
                <a:spcPct val="100000"/>
              </a:lnSpc>
              <a:defRPr/>
            </a:pPr>
            <a:r>
              <a:rPr lang="en-US" sz="3600" dirty="0">
                <a:latin typeface="Calibri" panose="020F0502020204030204" pitchFamily="34" charset="0"/>
              </a:rPr>
              <a:t>2D Green’s theorem receiver </a:t>
            </a:r>
            <a:r>
              <a:rPr lang="en-US" sz="3600" dirty="0" err="1">
                <a:latin typeface="Calibri" panose="020F0502020204030204" pitchFamily="34" charset="0"/>
              </a:rPr>
              <a:t>deghosting</a:t>
            </a:r>
            <a:r>
              <a:rPr lang="en-US" sz="3600" dirty="0">
                <a:latin typeface="Calibri" panose="020F0502020204030204" pitchFamily="34" charset="0"/>
              </a:rPr>
              <a:t> in the </a:t>
            </a:r>
            <a:br>
              <a:rPr lang="en-US" sz="3600" dirty="0">
                <a:latin typeface="Calibri" panose="020F0502020204030204" pitchFamily="34" charset="0"/>
              </a:rPr>
            </a:br>
            <a:r>
              <a:rPr lang="en-US" sz="3600" dirty="0">
                <a:latin typeface="Calibri" panose="020F0502020204030204" pitchFamily="34" charset="0"/>
              </a:rPr>
              <a:t>(x-</a:t>
            </a:r>
            <a:r>
              <a:rPr lang="el-GR" sz="3600" dirty="0">
                <a:latin typeface="Calibri" panose="020F0502020204030204" pitchFamily="34" charset="0"/>
              </a:rPr>
              <a:t>ω</a:t>
            </a:r>
            <a:r>
              <a:rPr lang="en-US" sz="3600" dirty="0">
                <a:latin typeface="Calibri" panose="020F0502020204030204" pitchFamily="34" charset="0"/>
              </a:rPr>
              <a:t>) domain using a depth-variable cable </a:t>
            </a:r>
          </a:p>
        </p:txBody>
      </p:sp>
      <p:sp>
        <p:nvSpPr>
          <p:cNvPr id="6" name="Subtitle 13"/>
          <p:cNvSpPr>
            <a:spLocks noGrp="1"/>
          </p:cNvSpPr>
          <p:nvPr>
            <p:ph type="subTitle" idx="1"/>
          </p:nvPr>
        </p:nvSpPr>
        <p:spPr>
          <a:xfrm>
            <a:off x="677332" y="3196873"/>
            <a:ext cx="11198579" cy="838200"/>
          </a:xfrm>
        </p:spPr>
        <p:txBody>
          <a:bodyPr>
            <a:noAutofit/>
          </a:bodyPr>
          <a:lstStyle/>
          <a:p>
            <a:pPr algn="l">
              <a:defRPr/>
            </a:pPr>
            <a:r>
              <a:rPr lang="en-US" sz="2800" dirty="0">
                <a:solidFill>
                  <a:schemeClr val="tx1"/>
                </a:solidFill>
                <a:latin typeface="Calibri Light" panose="020F0302020204030204" pitchFamily="34" charset="0"/>
              </a:rPr>
              <a:t>-- towards on-shore and ocean-bottom application with </a:t>
            </a:r>
          </a:p>
          <a:p>
            <a:pPr algn="l">
              <a:defRPr/>
            </a:pPr>
            <a:r>
              <a:rPr lang="en-US" sz="2800" u="sng" dirty="0">
                <a:solidFill>
                  <a:schemeClr val="tx1"/>
                </a:solidFill>
                <a:latin typeface="Calibri Light" panose="020F0302020204030204" pitchFamily="34" charset="0"/>
              </a:rPr>
              <a:t>variable</a:t>
            </a:r>
            <a:r>
              <a:rPr lang="en-US" sz="2800" dirty="0">
                <a:solidFill>
                  <a:schemeClr val="tx1"/>
                </a:solidFill>
                <a:latin typeface="Calibri Light" panose="020F0302020204030204" pitchFamily="34" charset="0"/>
              </a:rPr>
              <a:t> topography</a:t>
            </a:r>
          </a:p>
        </p:txBody>
      </p:sp>
      <p:sp>
        <p:nvSpPr>
          <p:cNvPr id="7" name="Text Box 9"/>
          <p:cNvSpPr txBox="1">
            <a:spLocks noChangeArrowheads="1"/>
          </p:cNvSpPr>
          <p:nvPr/>
        </p:nvSpPr>
        <p:spPr bwMode="auto">
          <a:xfrm>
            <a:off x="2286000" y="5619753"/>
            <a:ext cx="7696200" cy="769441"/>
          </a:xfrm>
          <a:prstGeom prst="rect">
            <a:avLst/>
          </a:prstGeom>
          <a:noFill/>
          <a:ln w="9525" algn="ctr">
            <a:noFill/>
            <a:miter lim="800000"/>
            <a:headEnd/>
            <a:tailEnd/>
          </a:ln>
          <a:effectLst/>
        </p:spPr>
        <p:txBody>
          <a:bodyPr>
            <a:spAutoFit/>
          </a:bodyPr>
          <a:lstStyle/>
          <a:p>
            <a:pPr marL="342900" indent="-342900" algn="ctr">
              <a:spcBef>
                <a:spcPct val="20000"/>
              </a:spcBef>
              <a:defRPr/>
            </a:pPr>
            <a:r>
              <a:rPr lang="en-US" altLang="zh-CN" sz="2000" dirty="0">
                <a:latin typeface="Calibri" panose="020F0502020204030204" pitchFamily="34" charset="0"/>
                <a:ea typeface="宋体" pitchFamily="2" charset="-122"/>
              </a:rPr>
              <a:t>Oct 19, 2016 </a:t>
            </a:r>
          </a:p>
          <a:p>
            <a:pPr marL="342900" indent="-342900" algn="ctr">
              <a:spcBef>
                <a:spcPct val="20000"/>
              </a:spcBef>
              <a:defRPr/>
            </a:pPr>
            <a:r>
              <a:rPr lang="en-US" altLang="zh-CN" sz="2000" dirty="0">
                <a:latin typeface="Calibri" panose="020F0502020204030204" pitchFamily="34" charset="0"/>
                <a:ea typeface="宋体" pitchFamily="2" charset="-122"/>
              </a:rPr>
              <a:t>Dallas, TX</a:t>
            </a:r>
          </a:p>
        </p:txBody>
      </p:sp>
      <p:pic>
        <p:nvPicPr>
          <p:cNvPr id="8" name="Picture 2" descr="M-OSR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2" y="298982"/>
            <a:ext cx="4219575" cy="94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06245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a:xfrm>
            <a:off x="1981200" y="152400"/>
            <a:ext cx="8229600" cy="990600"/>
          </a:xfrm>
        </p:spPr>
        <p:txBody>
          <a:bodyPr/>
          <a:lstStyle/>
          <a:p>
            <a:pPr eaLnBrk="1" hangingPunct="1"/>
            <a:r>
              <a:rPr lang="en-US" sz="2800" b="1" dirty="0">
                <a:solidFill>
                  <a:srgbClr val="FF0000"/>
                </a:solidFill>
                <a:latin typeface="+mn-lt"/>
              </a:rPr>
              <a:t>Outline</a:t>
            </a:r>
            <a:endParaRPr lang="en-US" sz="2600" b="1" dirty="0">
              <a:solidFill>
                <a:srgbClr val="FF0000"/>
              </a:solidFill>
              <a:latin typeface="+mn-lt"/>
            </a:endParaRPr>
          </a:p>
        </p:txBody>
      </p:sp>
      <p:sp>
        <p:nvSpPr>
          <p:cNvPr id="93189" name="Content Placeholder 5"/>
          <p:cNvSpPr>
            <a:spLocks noGrp="1"/>
          </p:cNvSpPr>
          <p:nvPr>
            <p:ph sz="quarter" idx="1"/>
          </p:nvPr>
        </p:nvSpPr>
        <p:spPr>
          <a:xfrm>
            <a:off x="1981200" y="1005840"/>
            <a:ext cx="8229600" cy="4937125"/>
          </a:xfrm>
        </p:spPr>
        <p:txBody>
          <a:bodyPr>
            <a:noAutofit/>
          </a:bodyPr>
          <a:lstStyle/>
          <a:p>
            <a:pPr>
              <a:lnSpc>
                <a:spcPct val="150000"/>
              </a:lnSpc>
              <a:spcBef>
                <a:spcPts val="1800"/>
              </a:spcBef>
              <a:defRPr/>
            </a:pPr>
            <a:r>
              <a:rPr lang="en-US" sz="2600" dirty="0"/>
              <a:t>Motivation</a:t>
            </a:r>
          </a:p>
          <a:p>
            <a:pPr>
              <a:lnSpc>
                <a:spcPct val="150000"/>
              </a:lnSpc>
              <a:spcBef>
                <a:spcPts val="1800"/>
              </a:spcBef>
              <a:defRPr/>
            </a:pPr>
            <a:r>
              <a:rPr lang="en-US" sz="2600" dirty="0"/>
              <a:t>Developments of Green’s theorem </a:t>
            </a:r>
            <a:r>
              <a:rPr lang="en-US" sz="2600" dirty="0" err="1"/>
              <a:t>deghosting</a:t>
            </a:r>
            <a:endParaRPr lang="en-US" sz="2600" dirty="0"/>
          </a:p>
          <a:p>
            <a:pPr>
              <a:lnSpc>
                <a:spcPct val="150000"/>
              </a:lnSpc>
              <a:spcBef>
                <a:spcPts val="1800"/>
              </a:spcBef>
              <a:defRPr/>
            </a:pPr>
            <a:r>
              <a:rPr lang="en-US" sz="2600" dirty="0"/>
              <a:t>Green’s theorem </a:t>
            </a:r>
            <a:r>
              <a:rPr lang="en-US" sz="2600" dirty="0" err="1"/>
              <a:t>deghosting</a:t>
            </a:r>
            <a:r>
              <a:rPr lang="en-US" sz="2600" dirty="0"/>
              <a:t> method</a:t>
            </a:r>
          </a:p>
          <a:p>
            <a:pPr>
              <a:lnSpc>
                <a:spcPct val="150000"/>
              </a:lnSpc>
              <a:spcBef>
                <a:spcPts val="1800"/>
              </a:spcBef>
              <a:defRPr/>
            </a:pPr>
            <a:r>
              <a:rPr lang="en-US" sz="2600" dirty="0">
                <a:solidFill>
                  <a:srgbClr val="FF0000"/>
                </a:solidFill>
              </a:rPr>
              <a:t>Numerical example</a:t>
            </a:r>
          </a:p>
          <a:p>
            <a:pPr lvl="1">
              <a:lnSpc>
                <a:spcPct val="150000"/>
              </a:lnSpc>
              <a:spcBef>
                <a:spcPts val="1800"/>
              </a:spcBef>
              <a:defRPr/>
            </a:pPr>
            <a:r>
              <a:rPr lang="en-US" dirty="0">
                <a:latin typeface="+mj-lt"/>
              </a:rPr>
              <a:t>Initial test using a parabolic cable</a:t>
            </a:r>
          </a:p>
          <a:p>
            <a:pPr lvl="1">
              <a:lnSpc>
                <a:spcPct val="150000"/>
              </a:lnSpc>
              <a:spcBef>
                <a:spcPts val="1800"/>
              </a:spcBef>
              <a:defRPr/>
            </a:pPr>
            <a:r>
              <a:rPr lang="en-US" u="sng" dirty="0">
                <a:latin typeface="+mj-lt"/>
              </a:rPr>
              <a:t>Robustness test using a periodically semicircular cable</a:t>
            </a:r>
          </a:p>
          <a:p>
            <a:pPr>
              <a:lnSpc>
                <a:spcPct val="150000"/>
              </a:lnSpc>
              <a:spcBef>
                <a:spcPts val="1800"/>
              </a:spcBef>
              <a:defRPr/>
            </a:pPr>
            <a:r>
              <a:rPr lang="en-US" sz="2600" dirty="0"/>
              <a:t>Conclusions</a:t>
            </a:r>
          </a:p>
        </p:txBody>
      </p:sp>
      <p:sp>
        <p:nvSpPr>
          <p:cNvPr id="7" name="Slide Number Placeholder 6"/>
          <p:cNvSpPr>
            <a:spLocks noGrp="1"/>
          </p:cNvSpPr>
          <p:nvPr>
            <p:ph type="sldNum" sz="quarter" idx="12"/>
          </p:nvPr>
        </p:nvSpPr>
        <p:spPr/>
        <p:txBody>
          <a:bodyPr/>
          <a:lstStyle/>
          <a:p>
            <a:pPr>
              <a:defRPr/>
            </a:pPr>
            <a:fld id="{1A0A2E25-A69E-4676-9E10-CD095D9B545E}" type="slidenum">
              <a:rPr lang="en-US" smtClean="0"/>
              <a:pPr>
                <a:defRPr/>
              </a:pPr>
              <a:t>45</a:t>
            </a:fld>
            <a:endParaRPr lang="en-US" dirty="0"/>
          </a:p>
        </p:txBody>
      </p:sp>
      <p:cxnSp>
        <p:nvCxnSpPr>
          <p:cNvPr id="5" name="Straight Connector 4"/>
          <p:cNvCxnSpPr/>
          <p:nvPr/>
        </p:nvCxnSpPr>
        <p:spPr>
          <a:xfrm>
            <a:off x="722489" y="1041400"/>
            <a:ext cx="107899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675766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p:cNvSpPr/>
          <p:nvPr/>
        </p:nvSpPr>
        <p:spPr>
          <a:xfrm>
            <a:off x="2057403" y="1638340"/>
            <a:ext cx="8151051" cy="4163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pPr>
              <a:defRPr/>
            </a:pPr>
            <a:fld id="{483C2E8C-EB6D-402D-AE20-C637535D5250}" type="slidenum">
              <a:rPr lang="en-US" smtClean="0"/>
              <a:pPr>
                <a:defRPr/>
              </a:pPr>
              <a:t>46</a:t>
            </a:fld>
            <a:endParaRPr lang="en-US" dirty="0"/>
          </a:p>
        </p:txBody>
      </p:sp>
      <p:sp>
        <p:nvSpPr>
          <p:cNvPr id="45" name="Rectangle 44"/>
          <p:cNvSpPr/>
          <p:nvPr/>
        </p:nvSpPr>
        <p:spPr>
          <a:xfrm>
            <a:off x="914400" y="1295400"/>
            <a:ext cx="3639651" cy="400110"/>
          </a:xfrm>
          <a:prstGeom prst="rect">
            <a:avLst/>
          </a:prstGeom>
        </p:spPr>
        <p:txBody>
          <a:bodyPr wrap="none">
            <a:spAutoFit/>
          </a:bodyPr>
          <a:lstStyle/>
          <a:p>
            <a:r>
              <a:rPr lang="en-US" sz="2000" b="1" dirty="0">
                <a:ea typeface="新細明體" pitchFamily="18" charset="-120"/>
              </a:rPr>
              <a:t>2. Periodically semicircular cable</a:t>
            </a:r>
          </a:p>
        </p:txBody>
      </p:sp>
      <p:sp>
        <p:nvSpPr>
          <p:cNvPr id="58" name="Rectangle 57"/>
          <p:cNvSpPr/>
          <p:nvPr/>
        </p:nvSpPr>
        <p:spPr>
          <a:xfrm>
            <a:off x="2057403" y="2057400"/>
            <a:ext cx="8151051" cy="2209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2057403" y="4267200"/>
            <a:ext cx="8151051" cy="1447800"/>
          </a:xfrm>
          <a:prstGeom prst="rect">
            <a:avLst/>
          </a:prstGeom>
          <a:solidFill>
            <a:srgbClr val="F68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Arrow Connector 60"/>
          <p:cNvCxnSpPr/>
          <p:nvPr/>
        </p:nvCxnSpPr>
        <p:spPr>
          <a:xfrm>
            <a:off x="1981200" y="2057400"/>
            <a:ext cx="84582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58" idx="0"/>
          </p:cNvCxnSpPr>
          <p:nvPr/>
        </p:nvCxnSpPr>
        <p:spPr>
          <a:xfrm>
            <a:off x="6132926" y="2057400"/>
            <a:ext cx="1180" cy="392961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5804529" y="1670489"/>
            <a:ext cx="617477" cy="369332"/>
          </a:xfrm>
          <a:prstGeom prst="rect">
            <a:avLst/>
          </a:prstGeom>
        </p:spPr>
        <p:txBody>
          <a:bodyPr wrap="none">
            <a:spAutoFit/>
          </a:bodyPr>
          <a:lstStyle/>
          <a:p>
            <a:r>
              <a:rPr lang="en-US" altLang="en-US" dirty="0">
                <a:solidFill>
                  <a:srgbClr val="373D54"/>
                </a:solidFill>
              </a:rPr>
              <a:t>(0,0)</a:t>
            </a:r>
            <a:endParaRPr lang="en-US" dirty="0"/>
          </a:p>
        </p:txBody>
      </p:sp>
      <p:sp>
        <p:nvSpPr>
          <p:cNvPr id="64" name="Rectangle 63"/>
          <p:cNvSpPr/>
          <p:nvPr/>
        </p:nvSpPr>
        <p:spPr>
          <a:xfrm>
            <a:off x="9908369" y="1644135"/>
            <a:ext cx="284052" cy="369332"/>
          </a:xfrm>
          <a:prstGeom prst="rect">
            <a:avLst/>
          </a:prstGeom>
        </p:spPr>
        <p:txBody>
          <a:bodyPr wrap="none">
            <a:spAutoFit/>
          </a:bodyPr>
          <a:lstStyle/>
          <a:p>
            <a:r>
              <a:rPr lang="en-US" altLang="en-US" dirty="0">
                <a:solidFill>
                  <a:srgbClr val="373D54"/>
                </a:solidFill>
              </a:rPr>
              <a:t>x</a:t>
            </a:r>
            <a:endParaRPr lang="en-US" dirty="0"/>
          </a:p>
        </p:txBody>
      </p:sp>
      <p:sp>
        <p:nvSpPr>
          <p:cNvPr id="65" name="Rectangle 64"/>
          <p:cNvSpPr/>
          <p:nvPr/>
        </p:nvSpPr>
        <p:spPr>
          <a:xfrm>
            <a:off x="6199439" y="5656976"/>
            <a:ext cx="276038" cy="369332"/>
          </a:xfrm>
          <a:prstGeom prst="rect">
            <a:avLst/>
          </a:prstGeom>
        </p:spPr>
        <p:txBody>
          <a:bodyPr wrap="none">
            <a:spAutoFit/>
          </a:bodyPr>
          <a:lstStyle/>
          <a:p>
            <a:r>
              <a:rPr lang="en-US" altLang="en-US" dirty="0">
                <a:solidFill>
                  <a:srgbClr val="373D54"/>
                </a:solidFill>
              </a:rPr>
              <a:t>z</a:t>
            </a:r>
            <a:endParaRPr lang="en-US" dirty="0"/>
          </a:p>
        </p:txBody>
      </p:sp>
      <p:sp>
        <p:nvSpPr>
          <p:cNvPr id="93" name="Rectangle 92"/>
          <p:cNvSpPr/>
          <p:nvPr/>
        </p:nvSpPr>
        <p:spPr>
          <a:xfrm>
            <a:off x="6199439" y="5656976"/>
            <a:ext cx="276038" cy="369332"/>
          </a:xfrm>
          <a:prstGeom prst="rect">
            <a:avLst/>
          </a:prstGeom>
        </p:spPr>
        <p:txBody>
          <a:bodyPr wrap="none">
            <a:spAutoFit/>
          </a:bodyPr>
          <a:lstStyle/>
          <a:p>
            <a:r>
              <a:rPr lang="en-US" altLang="en-US" dirty="0">
                <a:solidFill>
                  <a:srgbClr val="373D54"/>
                </a:solidFill>
              </a:rPr>
              <a:t>z</a:t>
            </a:r>
            <a:endParaRPr lang="en-US" dirty="0"/>
          </a:p>
        </p:txBody>
      </p:sp>
      <p:grpSp>
        <p:nvGrpSpPr>
          <p:cNvPr id="8" name="Group 7"/>
          <p:cNvGrpSpPr/>
          <p:nvPr/>
        </p:nvGrpSpPr>
        <p:grpSpPr>
          <a:xfrm>
            <a:off x="2234529" y="3061192"/>
            <a:ext cx="7770616" cy="760326"/>
            <a:chOff x="710529" y="2863113"/>
            <a:chExt cx="7770616" cy="760326"/>
          </a:xfrm>
        </p:grpSpPr>
        <p:pic>
          <p:nvPicPr>
            <p:cNvPr id="66" name="Picture 65"/>
            <p:cNvPicPr>
              <a:picLocks noChangeAspect="1"/>
            </p:cNvPicPr>
            <p:nvPr/>
          </p:nvPicPr>
          <p:blipFill rotWithShape="1">
            <a:blip r:embed="rId3"/>
            <a:srcRect b="50679"/>
            <a:stretch/>
          </p:blipFill>
          <p:spPr>
            <a:xfrm>
              <a:off x="1353641" y="2881235"/>
              <a:ext cx="1322947" cy="373957"/>
            </a:xfrm>
            <a:prstGeom prst="rect">
              <a:avLst/>
            </a:prstGeom>
            <a:effectLst>
              <a:outerShdw blurRad="50800" dist="38100" dir="2700000" algn="tl" rotWithShape="0">
                <a:prstClr val="black">
                  <a:alpha val="40000"/>
                </a:prstClr>
              </a:outerShdw>
            </a:effectLst>
          </p:spPr>
        </p:pic>
        <p:pic>
          <p:nvPicPr>
            <p:cNvPr id="67" name="Picture 66"/>
            <p:cNvPicPr>
              <a:picLocks noChangeAspect="1"/>
            </p:cNvPicPr>
            <p:nvPr/>
          </p:nvPicPr>
          <p:blipFill rotWithShape="1">
            <a:blip r:embed="rId3"/>
            <a:srcRect b="50679"/>
            <a:stretch/>
          </p:blipFill>
          <p:spPr>
            <a:xfrm flipV="1">
              <a:off x="2653888" y="3246414"/>
              <a:ext cx="1322947" cy="373957"/>
            </a:xfrm>
            <a:prstGeom prst="rect">
              <a:avLst/>
            </a:prstGeom>
            <a:effectLst>
              <a:outerShdw blurRad="50800" dist="38100" dir="2700000" algn="tl" rotWithShape="0">
                <a:prstClr val="black">
                  <a:alpha val="40000"/>
                </a:prstClr>
              </a:outerShdw>
            </a:effectLst>
          </p:spPr>
        </p:pic>
        <p:pic>
          <p:nvPicPr>
            <p:cNvPr id="71" name="Picture 70"/>
            <p:cNvPicPr>
              <a:picLocks noChangeAspect="1"/>
            </p:cNvPicPr>
            <p:nvPr/>
          </p:nvPicPr>
          <p:blipFill rotWithShape="1">
            <a:blip r:embed="rId3"/>
            <a:srcRect b="50679"/>
            <a:stretch/>
          </p:blipFill>
          <p:spPr>
            <a:xfrm>
              <a:off x="3941452" y="2881235"/>
              <a:ext cx="1322947" cy="373957"/>
            </a:xfrm>
            <a:prstGeom prst="rect">
              <a:avLst/>
            </a:prstGeom>
            <a:effectLst>
              <a:outerShdw blurRad="50800" dist="38100" dir="2700000" algn="tl" rotWithShape="0">
                <a:prstClr val="black">
                  <a:alpha val="40000"/>
                </a:prstClr>
              </a:outerShdw>
            </a:effectLst>
          </p:spPr>
        </p:pic>
        <p:pic>
          <p:nvPicPr>
            <p:cNvPr id="72" name="Picture 71"/>
            <p:cNvPicPr>
              <a:picLocks noChangeAspect="1"/>
            </p:cNvPicPr>
            <p:nvPr/>
          </p:nvPicPr>
          <p:blipFill rotWithShape="1">
            <a:blip r:embed="rId3"/>
            <a:srcRect b="50679"/>
            <a:stretch/>
          </p:blipFill>
          <p:spPr>
            <a:xfrm flipV="1">
              <a:off x="5241640" y="3246414"/>
              <a:ext cx="1322947" cy="373957"/>
            </a:xfrm>
            <a:prstGeom prst="rect">
              <a:avLst/>
            </a:prstGeom>
            <a:effectLst>
              <a:outerShdw blurRad="50800" dist="38100" dir="2700000" algn="tl" rotWithShape="0">
                <a:prstClr val="black">
                  <a:alpha val="40000"/>
                </a:prstClr>
              </a:outerShdw>
            </a:effectLst>
          </p:spPr>
        </p:pic>
        <p:pic>
          <p:nvPicPr>
            <p:cNvPr id="73" name="Picture 72"/>
            <p:cNvPicPr>
              <a:picLocks noChangeAspect="1"/>
            </p:cNvPicPr>
            <p:nvPr/>
          </p:nvPicPr>
          <p:blipFill rotWithShape="1">
            <a:blip r:embed="rId3"/>
            <a:srcRect b="50679"/>
            <a:stretch/>
          </p:blipFill>
          <p:spPr>
            <a:xfrm>
              <a:off x="6529145" y="2863113"/>
              <a:ext cx="1322947" cy="373957"/>
            </a:xfrm>
            <a:prstGeom prst="rect">
              <a:avLst/>
            </a:prstGeom>
            <a:effectLst>
              <a:outerShdw blurRad="50800" dist="38100" dir="2700000" algn="tl" rotWithShape="0">
                <a:prstClr val="black">
                  <a:alpha val="40000"/>
                </a:prstClr>
              </a:outerShdw>
            </a:effectLst>
          </p:spPr>
        </p:pic>
        <p:pic>
          <p:nvPicPr>
            <p:cNvPr id="74" name="Picture 73"/>
            <p:cNvPicPr>
              <a:picLocks noChangeAspect="1"/>
            </p:cNvPicPr>
            <p:nvPr/>
          </p:nvPicPr>
          <p:blipFill rotWithShape="1">
            <a:blip r:embed="rId3"/>
            <a:srcRect r="49083" b="50679"/>
            <a:stretch/>
          </p:blipFill>
          <p:spPr>
            <a:xfrm flipV="1">
              <a:off x="7807537" y="3242789"/>
              <a:ext cx="673608" cy="373957"/>
            </a:xfrm>
            <a:prstGeom prst="rect">
              <a:avLst/>
            </a:prstGeom>
            <a:effectLst>
              <a:outerShdw blurRad="50800" dist="38100" dir="2700000" algn="tl" rotWithShape="0">
                <a:prstClr val="black">
                  <a:alpha val="40000"/>
                </a:prstClr>
              </a:outerShdw>
            </a:effectLst>
          </p:spPr>
        </p:pic>
        <p:pic>
          <p:nvPicPr>
            <p:cNvPr id="75" name="Picture 74"/>
            <p:cNvPicPr>
              <a:picLocks noChangeAspect="1"/>
            </p:cNvPicPr>
            <p:nvPr/>
          </p:nvPicPr>
          <p:blipFill rotWithShape="1">
            <a:blip r:embed="rId3"/>
            <a:srcRect r="49083" b="50679"/>
            <a:stretch/>
          </p:blipFill>
          <p:spPr>
            <a:xfrm flipH="1" flipV="1">
              <a:off x="710529" y="3249482"/>
              <a:ext cx="673608" cy="373957"/>
            </a:xfrm>
            <a:prstGeom prst="rect">
              <a:avLst/>
            </a:prstGeom>
            <a:effectLst>
              <a:outerShdw blurRad="50800" dist="38100" dir="2700000" algn="tl" rotWithShape="0">
                <a:prstClr val="black">
                  <a:alpha val="40000"/>
                </a:prstClr>
              </a:outerShdw>
            </a:effectLst>
          </p:spPr>
        </p:pic>
      </p:grpSp>
      <p:sp>
        <p:nvSpPr>
          <p:cNvPr id="94" name="Flowchart: Merge 93"/>
          <p:cNvSpPr/>
          <p:nvPr/>
        </p:nvSpPr>
        <p:spPr>
          <a:xfrm>
            <a:off x="8677229" y="3020899"/>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lowchart: Merge 94"/>
          <p:cNvSpPr/>
          <p:nvPr/>
        </p:nvSpPr>
        <p:spPr>
          <a:xfrm>
            <a:off x="8173762" y="3127484"/>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lowchart: Merge 95"/>
          <p:cNvSpPr/>
          <p:nvPr/>
        </p:nvSpPr>
        <p:spPr>
          <a:xfrm>
            <a:off x="7892727" y="3578460"/>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lowchart: Merge 96"/>
          <p:cNvSpPr/>
          <p:nvPr/>
        </p:nvSpPr>
        <p:spPr>
          <a:xfrm>
            <a:off x="9592141" y="3698333"/>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lowchart: Merge 97"/>
          <p:cNvSpPr/>
          <p:nvPr/>
        </p:nvSpPr>
        <p:spPr>
          <a:xfrm>
            <a:off x="9273548" y="3386972"/>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lowchart: Merge 98"/>
          <p:cNvSpPr/>
          <p:nvPr/>
        </p:nvSpPr>
        <p:spPr>
          <a:xfrm>
            <a:off x="9386362" y="3583848"/>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lowchart: Merge 99"/>
          <p:cNvSpPr/>
          <p:nvPr/>
        </p:nvSpPr>
        <p:spPr>
          <a:xfrm>
            <a:off x="6343426" y="3061195"/>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lowchart: Merge 100"/>
          <p:cNvSpPr/>
          <p:nvPr/>
        </p:nvSpPr>
        <p:spPr>
          <a:xfrm>
            <a:off x="6876767" y="3653213"/>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lowchart: Merge 101"/>
          <p:cNvSpPr/>
          <p:nvPr/>
        </p:nvSpPr>
        <p:spPr>
          <a:xfrm>
            <a:off x="7122977" y="3737808"/>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lowchart: Merge 102"/>
          <p:cNvSpPr/>
          <p:nvPr/>
        </p:nvSpPr>
        <p:spPr>
          <a:xfrm>
            <a:off x="7387414" y="3769708"/>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lowchart: Merge 103"/>
          <p:cNvSpPr/>
          <p:nvPr/>
        </p:nvSpPr>
        <p:spPr>
          <a:xfrm>
            <a:off x="6707967" y="3393703"/>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Flowchart: Merge 104"/>
          <p:cNvSpPr/>
          <p:nvPr/>
        </p:nvSpPr>
        <p:spPr>
          <a:xfrm>
            <a:off x="6047039" y="3020900"/>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lowchart: Merge 105"/>
          <p:cNvSpPr/>
          <p:nvPr/>
        </p:nvSpPr>
        <p:spPr>
          <a:xfrm>
            <a:off x="8411192" y="3053842"/>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Flowchart: Merge 106"/>
          <p:cNvSpPr/>
          <p:nvPr/>
        </p:nvSpPr>
        <p:spPr>
          <a:xfrm>
            <a:off x="8935269" y="3061194"/>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Flowchart: Merge 107"/>
          <p:cNvSpPr/>
          <p:nvPr/>
        </p:nvSpPr>
        <p:spPr>
          <a:xfrm>
            <a:off x="9178689" y="3179062"/>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lowchart: Merge 108"/>
          <p:cNvSpPr/>
          <p:nvPr/>
        </p:nvSpPr>
        <p:spPr>
          <a:xfrm>
            <a:off x="7688239" y="3708158"/>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lowchart: Merge 109"/>
          <p:cNvSpPr/>
          <p:nvPr/>
        </p:nvSpPr>
        <p:spPr>
          <a:xfrm>
            <a:off x="8011460" y="3374854"/>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lowchart: Merge 110"/>
          <p:cNvSpPr/>
          <p:nvPr/>
        </p:nvSpPr>
        <p:spPr>
          <a:xfrm>
            <a:off x="6592102" y="3172915"/>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Flowchart: Merge 111"/>
          <p:cNvSpPr/>
          <p:nvPr/>
        </p:nvSpPr>
        <p:spPr>
          <a:xfrm>
            <a:off x="9832169" y="3749281"/>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lowchart: Merge 112"/>
          <p:cNvSpPr/>
          <p:nvPr/>
        </p:nvSpPr>
        <p:spPr>
          <a:xfrm flipH="1">
            <a:off x="4822516" y="3749341"/>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Flowchart: Merge 113"/>
          <p:cNvSpPr/>
          <p:nvPr/>
        </p:nvSpPr>
        <p:spPr>
          <a:xfrm flipH="1">
            <a:off x="4326416" y="3675898"/>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lowchart: Merge 114"/>
          <p:cNvSpPr/>
          <p:nvPr/>
        </p:nvSpPr>
        <p:spPr>
          <a:xfrm flipH="1">
            <a:off x="4008475" y="3246476"/>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Flowchart: Merge 115"/>
          <p:cNvSpPr/>
          <p:nvPr/>
        </p:nvSpPr>
        <p:spPr>
          <a:xfrm flipH="1">
            <a:off x="5790964" y="3071016"/>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Flowchart: Merge 116"/>
          <p:cNvSpPr/>
          <p:nvPr/>
        </p:nvSpPr>
        <p:spPr>
          <a:xfrm flipH="1">
            <a:off x="5562600" y="3151059"/>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lowchart: Merge 117"/>
          <p:cNvSpPr/>
          <p:nvPr/>
        </p:nvSpPr>
        <p:spPr>
          <a:xfrm flipH="1">
            <a:off x="5431272" y="3386972"/>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Flowchart: Merge 118"/>
          <p:cNvSpPr/>
          <p:nvPr/>
        </p:nvSpPr>
        <p:spPr>
          <a:xfrm flipH="1">
            <a:off x="2665871" y="3605290"/>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Flowchart: Merge 119"/>
          <p:cNvSpPr/>
          <p:nvPr/>
        </p:nvSpPr>
        <p:spPr>
          <a:xfrm flipH="1">
            <a:off x="3066851" y="3114887"/>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Flowchart: Merge 120"/>
          <p:cNvSpPr/>
          <p:nvPr/>
        </p:nvSpPr>
        <p:spPr>
          <a:xfrm flipH="1">
            <a:off x="3317494" y="3058323"/>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lowchart: Merge 121"/>
          <p:cNvSpPr/>
          <p:nvPr/>
        </p:nvSpPr>
        <p:spPr>
          <a:xfrm flipH="1">
            <a:off x="3594668" y="3061193"/>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Flowchart: Merge 122"/>
          <p:cNvSpPr/>
          <p:nvPr/>
        </p:nvSpPr>
        <p:spPr>
          <a:xfrm flipH="1">
            <a:off x="2900117" y="3217565"/>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Flowchart: Merge 123"/>
          <p:cNvSpPr/>
          <p:nvPr/>
        </p:nvSpPr>
        <p:spPr>
          <a:xfrm flipH="1">
            <a:off x="2466566" y="3708158"/>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Flowchart: Merge 124"/>
          <p:cNvSpPr/>
          <p:nvPr/>
        </p:nvSpPr>
        <p:spPr>
          <a:xfrm flipH="1">
            <a:off x="4554478" y="3756743"/>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Flowchart: Merge 125"/>
          <p:cNvSpPr/>
          <p:nvPr/>
        </p:nvSpPr>
        <p:spPr>
          <a:xfrm flipH="1">
            <a:off x="5066892" y="3737808"/>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Flowchart: Merge 126"/>
          <p:cNvSpPr/>
          <p:nvPr/>
        </p:nvSpPr>
        <p:spPr>
          <a:xfrm flipH="1">
            <a:off x="5285194" y="3594594"/>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Flowchart: Merge 127"/>
          <p:cNvSpPr/>
          <p:nvPr/>
        </p:nvSpPr>
        <p:spPr>
          <a:xfrm flipH="1">
            <a:off x="3816597" y="3108144"/>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Flowchart: Merge 128"/>
          <p:cNvSpPr/>
          <p:nvPr/>
        </p:nvSpPr>
        <p:spPr>
          <a:xfrm flipH="1">
            <a:off x="4142840" y="3491349"/>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Flowchart: Merge 129"/>
          <p:cNvSpPr/>
          <p:nvPr/>
        </p:nvSpPr>
        <p:spPr>
          <a:xfrm flipH="1">
            <a:off x="2824835" y="3445220"/>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lowchart: Merge 75"/>
          <p:cNvSpPr/>
          <p:nvPr/>
        </p:nvSpPr>
        <p:spPr>
          <a:xfrm flipH="1">
            <a:off x="2285172" y="3756580"/>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p:cNvCxnSpPr/>
          <p:nvPr/>
        </p:nvCxnSpPr>
        <p:spPr>
          <a:xfrm>
            <a:off x="722489" y="1041400"/>
            <a:ext cx="107899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8" name="Title 1"/>
          <p:cNvSpPr>
            <a:spLocks noGrp="1"/>
          </p:cNvSpPr>
          <p:nvPr>
            <p:ph type="title"/>
          </p:nvPr>
        </p:nvSpPr>
        <p:spPr>
          <a:xfrm>
            <a:off x="822960" y="152400"/>
            <a:ext cx="12050976" cy="990600"/>
          </a:xfrm>
        </p:spPr>
        <p:txBody>
          <a:bodyPr>
            <a:normAutofit/>
          </a:bodyPr>
          <a:lstStyle/>
          <a:p>
            <a:pPr>
              <a:spcBef>
                <a:spcPts val="1800"/>
              </a:spcBef>
              <a:defRPr/>
            </a:pPr>
            <a:r>
              <a:rPr lang="en-US" sz="2400" b="1" dirty="0">
                <a:solidFill>
                  <a:srgbClr val="FF0000"/>
                </a:solidFill>
                <a:latin typeface="+mn-lt"/>
              </a:rPr>
              <a:t>Numerical example (2D source, 1D earth) of Green’s theorem receiver </a:t>
            </a:r>
            <a:r>
              <a:rPr lang="en-US" sz="2400" b="1" dirty="0" err="1">
                <a:solidFill>
                  <a:srgbClr val="FF0000"/>
                </a:solidFill>
                <a:latin typeface="+mn-lt"/>
              </a:rPr>
              <a:t>deghosting</a:t>
            </a:r>
            <a:endParaRPr lang="en-US" sz="2400" b="1" dirty="0">
              <a:solidFill>
                <a:srgbClr val="FF0000"/>
              </a:solidFill>
              <a:latin typeface="+mn-lt"/>
            </a:endParaRPr>
          </a:p>
        </p:txBody>
      </p:sp>
    </p:spTree>
    <p:extLst>
      <p:ext uri="{BB962C8B-B14F-4D97-AF65-F5344CB8AC3E}">
        <p14:creationId xmlns:p14="http://schemas.microsoft.com/office/powerpoint/2010/main" val="32630183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66"/>
          <p:cNvSpPr/>
          <p:nvPr/>
        </p:nvSpPr>
        <p:spPr>
          <a:xfrm>
            <a:off x="2057403" y="1638340"/>
            <a:ext cx="8151051" cy="4163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p:cNvSpPr/>
          <p:nvPr/>
        </p:nvSpPr>
        <p:spPr>
          <a:xfrm>
            <a:off x="2057403" y="2057400"/>
            <a:ext cx="8151051" cy="2209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p:cNvSpPr/>
          <p:nvPr/>
        </p:nvSpPr>
        <p:spPr>
          <a:xfrm>
            <a:off x="2057403" y="4267200"/>
            <a:ext cx="8151051" cy="1447800"/>
          </a:xfrm>
          <a:prstGeom prst="rect">
            <a:avLst/>
          </a:prstGeom>
          <a:solidFill>
            <a:srgbClr val="F68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1" name="Straight Arrow Connector 160"/>
          <p:cNvCxnSpPr/>
          <p:nvPr/>
        </p:nvCxnSpPr>
        <p:spPr>
          <a:xfrm>
            <a:off x="1981200" y="2057400"/>
            <a:ext cx="84582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Straight Arrow Connector 161"/>
          <p:cNvCxnSpPr>
            <a:stCxn id="159" idx="0"/>
          </p:cNvCxnSpPr>
          <p:nvPr/>
        </p:nvCxnSpPr>
        <p:spPr>
          <a:xfrm>
            <a:off x="6132926" y="2057400"/>
            <a:ext cx="1180" cy="392961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3" name="Rectangle 162"/>
          <p:cNvSpPr/>
          <p:nvPr/>
        </p:nvSpPr>
        <p:spPr>
          <a:xfrm>
            <a:off x="5804529" y="1670489"/>
            <a:ext cx="617477" cy="369332"/>
          </a:xfrm>
          <a:prstGeom prst="rect">
            <a:avLst/>
          </a:prstGeom>
        </p:spPr>
        <p:txBody>
          <a:bodyPr wrap="none">
            <a:spAutoFit/>
          </a:bodyPr>
          <a:lstStyle/>
          <a:p>
            <a:r>
              <a:rPr lang="en-US" altLang="en-US" dirty="0">
                <a:solidFill>
                  <a:srgbClr val="373D54"/>
                </a:solidFill>
              </a:rPr>
              <a:t>(0,0)</a:t>
            </a:r>
            <a:endParaRPr lang="en-US" dirty="0"/>
          </a:p>
        </p:txBody>
      </p:sp>
      <p:sp>
        <p:nvSpPr>
          <p:cNvPr id="164" name="Rectangle 163"/>
          <p:cNvSpPr/>
          <p:nvPr/>
        </p:nvSpPr>
        <p:spPr>
          <a:xfrm>
            <a:off x="6199439" y="5656976"/>
            <a:ext cx="276038" cy="369332"/>
          </a:xfrm>
          <a:prstGeom prst="rect">
            <a:avLst/>
          </a:prstGeom>
        </p:spPr>
        <p:txBody>
          <a:bodyPr wrap="none">
            <a:spAutoFit/>
          </a:bodyPr>
          <a:lstStyle/>
          <a:p>
            <a:r>
              <a:rPr lang="en-US" altLang="en-US" dirty="0">
                <a:solidFill>
                  <a:srgbClr val="373D54"/>
                </a:solidFill>
              </a:rPr>
              <a:t>z</a:t>
            </a:r>
            <a:endParaRPr lang="en-US" dirty="0"/>
          </a:p>
        </p:txBody>
      </p:sp>
      <p:sp>
        <p:nvSpPr>
          <p:cNvPr id="165" name="Rectangle 164"/>
          <p:cNvSpPr/>
          <p:nvPr/>
        </p:nvSpPr>
        <p:spPr>
          <a:xfrm>
            <a:off x="6199439" y="5656976"/>
            <a:ext cx="276038" cy="369332"/>
          </a:xfrm>
          <a:prstGeom prst="rect">
            <a:avLst/>
          </a:prstGeom>
        </p:spPr>
        <p:txBody>
          <a:bodyPr wrap="none">
            <a:spAutoFit/>
          </a:bodyPr>
          <a:lstStyle/>
          <a:p>
            <a:r>
              <a:rPr lang="en-US" altLang="en-US" dirty="0">
                <a:solidFill>
                  <a:srgbClr val="373D54"/>
                </a:solidFill>
              </a:rPr>
              <a:t>z</a:t>
            </a:r>
            <a:endParaRPr lang="en-US" dirty="0"/>
          </a:p>
        </p:txBody>
      </p:sp>
      <p:sp>
        <p:nvSpPr>
          <p:cNvPr id="7" name="Slide Number Placeholder 6"/>
          <p:cNvSpPr>
            <a:spLocks noGrp="1"/>
          </p:cNvSpPr>
          <p:nvPr>
            <p:ph type="sldNum" sz="quarter" idx="12"/>
          </p:nvPr>
        </p:nvSpPr>
        <p:spPr/>
        <p:txBody>
          <a:bodyPr/>
          <a:lstStyle/>
          <a:p>
            <a:pPr>
              <a:defRPr/>
            </a:pPr>
            <a:fld id="{483C2E8C-EB6D-402D-AE20-C637535D5250}" type="slidenum">
              <a:rPr lang="en-US" smtClean="0"/>
              <a:pPr>
                <a:defRPr/>
              </a:pPr>
              <a:t>47</a:t>
            </a:fld>
            <a:endParaRPr lang="en-US" dirty="0"/>
          </a:p>
        </p:txBody>
      </p:sp>
      <p:sp>
        <p:nvSpPr>
          <p:cNvPr id="45" name="Rectangle 44"/>
          <p:cNvSpPr/>
          <p:nvPr/>
        </p:nvSpPr>
        <p:spPr>
          <a:xfrm>
            <a:off x="914400" y="1295400"/>
            <a:ext cx="3639651" cy="400110"/>
          </a:xfrm>
          <a:prstGeom prst="rect">
            <a:avLst/>
          </a:prstGeom>
        </p:spPr>
        <p:txBody>
          <a:bodyPr wrap="none">
            <a:spAutoFit/>
          </a:bodyPr>
          <a:lstStyle/>
          <a:p>
            <a:r>
              <a:rPr lang="en-US" sz="2000" b="1" dirty="0">
                <a:ea typeface="新細明體" pitchFamily="18" charset="-120"/>
              </a:rPr>
              <a:t>2. Periodically semicircular cable</a:t>
            </a:r>
          </a:p>
        </p:txBody>
      </p:sp>
      <p:sp>
        <p:nvSpPr>
          <p:cNvPr id="68" name="6-Point Star 67"/>
          <p:cNvSpPr/>
          <p:nvPr/>
        </p:nvSpPr>
        <p:spPr>
          <a:xfrm rot="1672885" flipH="1">
            <a:off x="6051440" y="2315446"/>
            <a:ext cx="167514" cy="167514"/>
          </a:xfrm>
          <a:prstGeom prst="star6">
            <a:avLst>
              <a:gd name="adj" fmla="val 15212"/>
              <a:gd name="hf" fmla="val 11547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5339142" y="2102501"/>
            <a:ext cx="734496" cy="369332"/>
          </a:xfrm>
          <a:prstGeom prst="rect">
            <a:avLst/>
          </a:prstGeom>
        </p:spPr>
        <p:txBody>
          <a:bodyPr wrap="none">
            <a:spAutoFit/>
          </a:bodyPr>
          <a:lstStyle/>
          <a:p>
            <a:r>
              <a:rPr lang="en-US" altLang="en-US" dirty="0">
                <a:solidFill>
                  <a:srgbClr val="373D54"/>
                </a:solidFill>
              </a:rPr>
              <a:t>(0,50)</a:t>
            </a:r>
            <a:endParaRPr lang="en-US" dirty="0"/>
          </a:p>
        </p:txBody>
      </p:sp>
      <p:sp>
        <p:nvSpPr>
          <p:cNvPr id="70" name="Rectangle 69"/>
          <p:cNvSpPr/>
          <p:nvPr/>
        </p:nvSpPr>
        <p:spPr>
          <a:xfrm>
            <a:off x="2025156" y="4260745"/>
            <a:ext cx="720069" cy="369332"/>
          </a:xfrm>
          <a:prstGeom prst="rect">
            <a:avLst/>
          </a:prstGeom>
        </p:spPr>
        <p:txBody>
          <a:bodyPr wrap="none">
            <a:spAutoFit/>
          </a:bodyPr>
          <a:lstStyle/>
          <a:p>
            <a:r>
              <a:rPr lang="en-US" altLang="en-US" dirty="0">
                <a:solidFill>
                  <a:srgbClr val="373D54"/>
                </a:solidFill>
              </a:rPr>
              <a:t>400m</a:t>
            </a:r>
            <a:endParaRPr lang="en-US" dirty="0"/>
          </a:p>
        </p:txBody>
      </p:sp>
      <p:cxnSp>
        <p:nvCxnSpPr>
          <p:cNvPr id="53" name="Straight Connector 52"/>
          <p:cNvCxnSpPr/>
          <p:nvPr/>
        </p:nvCxnSpPr>
        <p:spPr>
          <a:xfrm>
            <a:off x="2362073" y="2743200"/>
            <a:ext cx="7483136"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2044621" y="2373868"/>
            <a:ext cx="633507" cy="369332"/>
          </a:xfrm>
          <a:prstGeom prst="rect">
            <a:avLst/>
          </a:prstGeom>
        </p:spPr>
        <p:txBody>
          <a:bodyPr wrap="square">
            <a:spAutoFit/>
          </a:bodyPr>
          <a:lstStyle/>
          <a:p>
            <a:r>
              <a:rPr lang="en-US" altLang="en-US" dirty="0">
                <a:solidFill>
                  <a:srgbClr val="373D54"/>
                </a:solidFill>
              </a:rPr>
              <a:t>95m</a:t>
            </a:r>
            <a:endParaRPr lang="en-US" dirty="0"/>
          </a:p>
        </p:txBody>
      </p:sp>
      <p:sp>
        <p:nvSpPr>
          <p:cNvPr id="212" name="Rectangle 211"/>
          <p:cNvSpPr/>
          <p:nvPr/>
        </p:nvSpPr>
        <p:spPr>
          <a:xfrm>
            <a:off x="9908369" y="1644135"/>
            <a:ext cx="284052" cy="369332"/>
          </a:xfrm>
          <a:prstGeom prst="rect">
            <a:avLst/>
          </a:prstGeom>
        </p:spPr>
        <p:txBody>
          <a:bodyPr wrap="none">
            <a:spAutoFit/>
          </a:bodyPr>
          <a:lstStyle/>
          <a:p>
            <a:r>
              <a:rPr lang="en-US" altLang="en-US" dirty="0">
                <a:solidFill>
                  <a:srgbClr val="373D54"/>
                </a:solidFill>
              </a:rPr>
              <a:t>x</a:t>
            </a:r>
            <a:endParaRPr lang="en-US" dirty="0"/>
          </a:p>
        </p:txBody>
      </p:sp>
      <p:grpSp>
        <p:nvGrpSpPr>
          <p:cNvPr id="213" name="Group 212"/>
          <p:cNvGrpSpPr/>
          <p:nvPr/>
        </p:nvGrpSpPr>
        <p:grpSpPr>
          <a:xfrm>
            <a:off x="2234529" y="3061192"/>
            <a:ext cx="7770616" cy="760326"/>
            <a:chOff x="710529" y="2863113"/>
            <a:chExt cx="7770616" cy="760326"/>
          </a:xfrm>
        </p:grpSpPr>
        <p:pic>
          <p:nvPicPr>
            <p:cNvPr id="214" name="Picture 213"/>
            <p:cNvPicPr>
              <a:picLocks noChangeAspect="1"/>
            </p:cNvPicPr>
            <p:nvPr/>
          </p:nvPicPr>
          <p:blipFill rotWithShape="1">
            <a:blip r:embed="rId3"/>
            <a:srcRect b="50679"/>
            <a:stretch/>
          </p:blipFill>
          <p:spPr>
            <a:xfrm>
              <a:off x="1353641" y="2881235"/>
              <a:ext cx="1322947" cy="373957"/>
            </a:xfrm>
            <a:prstGeom prst="rect">
              <a:avLst/>
            </a:prstGeom>
            <a:effectLst>
              <a:outerShdw blurRad="50800" dist="38100" dir="2700000" algn="tl" rotWithShape="0">
                <a:prstClr val="black">
                  <a:alpha val="40000"/>
                </a:prstClr>
              </a:outerShdw>
            </a:effectLst>
          </p:spPr>
        </p:pic>
        <p:pic>
          <p:nvPicPr>
            <p:cNvPr id="215" name="Picture 214"/>
            <p:cNvPicPr>
              <a:picLocks noChangeAspect="1"/>
            </p:cNvPicPr>
            <p:nvPr/>
          </p:nvPicPr>
          <p:blipFill rotWithShape="1">
            <a:blip r:embed="rId3"/>
            <a:srcRect b="50679"/>
            <a:stretch/>
          </p:blipFill>
          <p:spPr>
            <a:xfrm flipV="1">
              <a:off x="2653888" y="3246414"/>
              <a:ext cx="1322947" cy="373957"/>
            </a:xfrm>
            <a:prstGeom prst="rect">
              <a:avLst/>
            </a:prstGeom>
            <a:effectLst>
              <a:outerShdw blurRad="50800" dist="38100" dir="2700000" algn="tl" rotWithShape="0">
                <a:prstClr val="black">
                  <a:alpha val="40000"/>
                </a:prstClr>
              </a:outerShdw>
            </a:effectLst>
          </p:spPr>
        </p:pic>
        <p:pic>
          <p:nvPicPr>
            <p:cNvPr id="216" name="Picture 215"/>
            <p:cNvPicPr>
              <a:picLocks noChangeAspect="1"/>
            </p:cNvPicPr>
            <p:nvPr/>
          </p:nvPicPr>
          <p:blipFill rotWithShape="1">
            <a:blip r:embed="rId3"/>
            <a:srcRect b="50679"/>
            <a:stretch/>
          </p:blipFill>
          <p:spPr>
            <a:xfrm>
              <a:off x="3941452" y="2881235"/>
              <a:ext cx="1322947" cy="373957"/>
            </a:xfrm>
            <a:prstGeom prst="rect">
              <a:avLst/>
            </a:prstGeom>
            <a:effectLst>
              <a:outerShdw blurRad="50800" dist="38100" dir="2700000" algn="tl" rotWithShape="0">
                <a:prstClr val="black">
                  <a:alpha val="40000"/>
                </a:prstClr>
              </a:outerShdw>
            </a:effectLst>
          </p:spPr>
        </p:pic>
        <p:pic>
          <p:nvPicPr>
            <p:cNvPr id="217" name="Picture 216"/>
            <p:cNvPicPr>
              <a:picLocks noChangeAspect="1"/>
            </p:cNvPicPr>
            <p:nvPr/>
          </p:nvPicPr>
          <p:blipFill rotWithShape="1">
            <a:blip r:embed="rId3"/>
            <a:srcRect b="50679"/>
            <a:stretch/>
          </p:blipFill>
          <p:spPr>
            <a:xfrm flipV="1">
              <a:off x="5241640" y="3246414"/>
              <a:ext cx="1322947" cy="373957"/>
            </a:xfrm>
            <a:prstGeom prst="rect">
              <a:avLst/>
            </a:prstGeom>
            <a:effectLst>
              <a:outerShdw blurRad="50800" dist="38100" dir="2700000" algn="tl" rotWithShape="0">
                <a:prstClr val="black">
                  <a:alpha val="40000"/>
                </a:prstClr>
              </a:outerShdw>
            </a:effectLst>
          </p:spPr>
        </p:pic>
        <p:pic>
          <p:nvPicPr>
            <p:cNvPr id="218" name="Picture 217"/>
            <p:cNvPicPr>
              <a:picLocks noChangeAspect="1"/>
            </p:cNvPicPr>
            <p:nvPr/>
          </p:nvPicPr>
          <p:blipFill rotWithShape="1">
            <a:blip r:embed="rId3"/>
            <a:srcRect b="50679"/>
            <a:stretch/>
          </p:blipFill>
          <p:spPr>
            <a:xfrm>
              <a:off x="6529145" y="2863113"/>
              <a:ext cx="1322947" cy="373957"/>
            </a:xfrm>
            <a:prstGeom prst="rect">
              <a:avLst/>
            </a:prstGeom>
            <a:effectLst>
              <a:outerShdw blurRad="50800" dist="38100" dir="2700000" algn="tl" rotWithShape="0">
                <a:prstClr val="black">
                  <a:alpha val="40000"/>
                </a:prstClr>
              </a:outerShdw>
            </a:effectLst>
          </p:spPr>
        </p:pic>
        <p:pic>
          <p:nvPicPr>
            <p:cNvPr id="219" name="Picture 218"/>
            <p:cNvPicPr>
              <a:picLocks noChangeAspect="1"/>
            </p:cNvPicPr>
            <p:nvPr/>
          </p:nvPicPr>
          <p:blipFill rotWithShape="1">
            <a:blip r:embed="rId3"/>
            <a:srcRect r="49083" b="50679"/>
            <a:stretch/>
          </p:blipFill>
          <p:spPr>
            <a:xfrm flipV="1">
              <a:off x="7807537" y="3242789"/>
              <a:ext cx="673608" cy="373957"/>
            </a:xfrm>
            <a:prstGeom prst="rect">
              <a:avLst/>
            </a:prstGeom>
            <a:effectLst>
              <a:outerShdw blurRad="50800" dist="38100" dir="2700000" algn="tl" rotWithShape="0">
                <a:prstClr val="black">
                  <a:alpha val="40000"/>
                </a:prstClr>
              </a:outerShdw>
            </a:effectLst>
          </p:spPr>
        </p:pic>
        <p:pic>
          <p:nvPicPr>
            <p:cNvPr id="220" name="Picture 219"/>
            <p:cNvPicPr>
              <a:picLocks noChangeAspect="1"/>
            </p:cNvPicPr>
            <p:nvPr/>
          </p:nvPicPr>
          <p:blipFill rotWithShape="1">
            <a:blip r:embed="rId3"/>
            <a:srcRect r="49083" b="50679"/>
            <a:stretch/>
          </p:blipFill>
          <p:spPr>
            <a:xfrm flipH="1" flipV="1">
              <a:off x="710529" y="3249482"/>
              <a:ext cx="673608" cy="373957"/>
            </a:xfrm>
            <a:prstGeom prst="rect">
              <a:avLst/>
            </a:prstGeom>
            <a:effectLst>
              <a:outerShdw blurRad="50800" dist="38100" dir="2700000" algn="tl" rotWithShape="0">
                <a:prstClr val="black">
                  <a:alpha val="40000"/>
                </a:prstClr>
              </a:outerShdw>
            </a:effectLst>
          </p:spPr>
        </p:pic>
      </p:grpSp>
      <p:sp>
        <p:nvSpPr>
          <p:cNvPr id="221" name="Flowchart: Merge 220"/>
          <p:cNvSpPr/>
          <p:nvPr/>
        </p:nvSpPr>
        <p:spPr>
          <a:xfrm>
            <a:off x="8677229" y="3020899"/>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Flowchart: Merge 221"/>
          <p:cNvSpPr/>
          <p:nvPr/>
        </p:nvSpPr>
        <p:spPr>
          <a:xfrm>
            <a:off x="8173762" y="3127484"/>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Merge 222"/>
          <p:cNvSpPr/>
          <p:nvPr/>
        </p:nvSpPr>
        <p:spPr>
          <a:xfrm>
            <a:off x="7892727" y="3578460"/>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Flowchart: Merge 223"/>
          <p:cNvSpPr/>
          <p:nvPr/>
        </p:nvSpPr>
        <p:spPr>
          <a:xfrm>
            <a:off x="9592141" y="3698333"/>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Flowchart: Merge 224"/>
          <p:cNvSpPr/>
          <p:nvPr/>
        </p:nvSpPr>
        <p:spPr>
          <a:xfrm>
            <a:off x="9273548" y="3386972"/>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Flowchart: Merge 225"/>
          <p:cNvSpPr/>
          <p:nvPr/>
        </p:nvSpPr>
        <p:spPr>
          <a:xfrm>
            <a:off x="9386362" y="3583848"/>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Flowchart: Merge 226"/>
          <p:cNvSpPr/>
          <p:nvPr/>
        </p:nvSpPr>
        <p:spPr>
          <a:xfrm>
            <a:off x="6343426" y="3061195"/>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Merge 227"/>
          <p:cNvSpPr/>
          <p:nvPr/>
        </p:nvSpPr>
        <p:spPr>
          <a:xfrm>
            <a:off x="6876767" y="3653213"/>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Flowchart: Merge 228"/>
          <p:cNvSpPr/>
          <p:nvPr/>
        </p:nvSpPr>
        <p:spPr>
          <a:xfrm>
            <a:off x="7122977" y="3737808"/>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Flowchart: Merge 229"/>
          <p:cNvSpPr/>
          <p:nvPr/>
        </p:nvSpPr>
        <p:spPr>
          <a:xfrm>
            <a:off x="7387414" y="3769708"/>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Flowchart: Merge 230"/>
          <p:cNvSpPr/>
          <p:nvPr/>
        </p:nvSpPr>
        <p:spPr>
          <a:xfrm>
            <a:off x="6707967" y="3393703"/>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Flowchart: Merge 231"/>
          <p:cNvSpPr/>
          <p:nvPr/>
        </p:nvSpPr>
        <p:spPr>
          <a:xfrm>
            <a:off x="6047039" y="3020900"/>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Flowchart: Merge 232"/>
          <p:cNvSpPr/>
          <p:nvPr/>
        </p:nvSpPr>
        <p:spPr>
          <a:xfrm>
            <a:off x="8411192" y="3053842"/>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Flowchart: Merge 233"/>
          <p:cNvSpPr/>
          <p:nvPr/>
        </p:nvSpPr>
        <p:spPr>
          <a:xfrm>
            <a:off x="8935269" y="3061194"/>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Flowchart: Merge 234"/>
          <p:cNvSpPr/>
          <p:nvPr/>
        </p:nvSpPr>
        <p:spPr>
          <a:xfrm>
            <a:off x="9178689" y="3179062"/>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Flowchart: Merge 235"/>
          <p:cNvSpPr/>
          <p:nvPr/>
        </p:nvSpPr>
        <p:spPr>
          <a:xfrm>
            <a:off x="7688239" y="3708158"/>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Flowchart: Merge 236"/>
          <p:cNvSpPr/>
          <p:nvPr/>
        </p:nvSpPr>
        <p:spPr>
          <a:xfrm>
            <a:off x="8011460" y="3374854"/>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Flowchart: Merge 237"/>
          <p:cNvSpPr/>
          <p:nvPr/>
        </p:nvSpPr>
        <p:spPr>
          <a:xfrm>
            <a:off x="6592102" y="3172915"/>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Flowchart: Merge 238"/>
          <p:cNvSpPr/>
          <p:nvPr/>
        </p:nvSpPr>
        <p:spPr>
          <a:xfrm>
            <a:off x="9832169" y="3749281"/>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Flowchart: Merge 239"/>
          <p:cNvSpPr/>
          <p:nvPr/>
        </p:nvSpPr>
        <p:spPr>
          <a:xfrm flipH="1">
            <a:off x="4822516" y="3749341"/>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Flowchart: Merge 240"/>
          <p:cNvSpPr/>
          <p:nvPr/>
        </p:nvSpPr>
        <p:spPr>
          <a:xfrm flipH="1">
            <a:off x="4326416" y="3675898"/>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Flowchart: Merge 241"/>
          <p:cNvSpPr/>
          <p:nvPr/>
        </p:nvSpPr>
        <p:spPr>
          <a:xfrm flipH="1">
            <a:off x="4008475" y="3246476"/>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Flowchart: Merge 242"/>
          <p:cNvSpPr/>
          <p:nvPr/>
        </p:nvSpPr>
        <p:spPr>
          <a:xfrm flipH="1">
            <a:off x="5790964" y="3071016"/>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Flowchart: Merge 243"/>
          <p:cNvSpPr/>
          <p:nvPr/>
        </p:nvSpPr>
        <p:spPr>
          <a:xfrm flipH="1">
            <a:off x="5562600" y="3151059"/>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Flowchart: Merge 244"/>
          <p:cNvSpPr/>
          <p:nvPr/>
        </p:nvSpPr>
        <p:spPr>
          <a:xfrm flipH="1">
            <a:off x="5431272" y="3386972"/>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Flowchart: Merge 245"/>
          <p:cNvSpPr/>
          <p:nvPr/>
        </p:nvSpPr>
        <p:spPr>
          <a:xfrm flipH="1">
            <a:off x="2665871" y="3605290"/>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Flowchart: Merge 246"/>
          <p:cNvSpPr/>
          <p:nvPr/>
        </p:nvSpPr>
        <p:spPr>
          <a:xfrm flipH="1">
            <a:off x="3066851" y="3114887"/>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Flowchart: Merge 247"/>
          <p:cNvSpPr/>
          <p:nvPr/>
        </p:nvSpPr>
        <p:spPr>
          <a:xfrm flipH="1">
            <a:off x="3317494" y="3058323"/>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Flowchart: Merge 248"/>
          <p:cNvSpPr/>
          <p:nvPr/>
        </p:nvSpPr>
        <p:spPr>
          <a:xfrm flipH="1">
            <a:off x="3594668" y="3061193"/>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Flowchart: Merge 249"/>
          <p:cNvSpPr/>
          <p:nvPr/>
        </p:nvSpPr>
        <p:spPr>
          <a:xfrm flipH="1">
            <a:off x="2900117" y="3217565"/>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Flowchart: Merge 250"/>
          <p:cNvSpPr/>
          <p:nvPr/>
        </p:nvSpPr>
        <p:spPr>
          <a:xfrm flipH="1">
            <a:off x="2466566" y="3708158"/>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Flowchart: Merge 251"/>
          <p:cNvSpPr/>
          <p:nvPr/>
        </p:nvSpPr>
        <p:spPr>
          <a:xfrm flipH="1">
            <a:off x="4554478" y="3756743"/>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Flowchart: Merge 252"/>
          <p:cNvSpPr/>
          <p:nvPr/>
        </p:nvSpPr>
        <p:spPr>
          <a:xfrm flipH="1">
            <a:off x="5066892" y="3737808"/>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Flowchart: Merge 253"/>
          <p:cNvSpPr/>
          <p:nvPr/>
        </p:nvSpPr>
        <p:spPr>
          <a:xfrm flipH="1">
            <a:off x="5285194" y="3594594"/>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Flowchart: Merge 254"/>
          <p:cNvSpPr/>
          <p:nvPr/>
        </p:nvSpPr>
        <p:spPr>
          <a:xfrm flipH="1">
            <a:off x="3816597" y="3108144"/>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Flowchart: Merge 255"/>
          <p:cNvSpPr/>
          <p:nvPr/>
        </p:nvSpPr>
        <p:spPr>
          <a:xfrm flipH="1">
            <a:off x="4142840" y="3491349"/>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Flowchart: Merge 256"/>
          <p:cNvSpPr/>
          <p:nvPr/>
        </p:nvSpPr>
        <p:spPr>
          <a:xfrm flipH="1">
            <a:off x="2824835" y="3445220"/>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Flowchart: Merge 257"/>
          <p:cNvSpPr/>
          <p:nvPr/>
        </p:nvSpPr>
        <p:spPr>
          <a:xfrm flipH="1">
            <a:off x="2285172" y="3756580"/>
            <a:ext cx="15240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Connector 64"/>
          <p:cNvCxnSpPr/>
          <p:nvPr/>
        </p:nvCxnSpPr>
        <p:spPr>
          <a:xfrm>
            <a:off x="722489" y="1041400"/>
            <a:ext cx="107899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6" name="Title 1"/>
          <p:cNvSpPr>
            <a:spLocks noGrp="1"/>
          </p:cNvSpPr>
          <p:nvPr>
            <p:ph type="title"/>
          </p:nvPr>
        </p:nvSpPr>
        <p:spPr>
          <a:xfrm>
            <a:off x="822960" y="152400"/>
            <a:ext cx="12050976" cy="990600"/>
          </a:xfrm>
        </p:spPr>
        <p:txBody>
          <a:bodyPr>
            <a:normAutofit/>
          </a:bodyPr>
          <a:lstStyle/>
          <a:p>
            <a:pPr>
              <a:spcBef>
                <a:spcPts val="1800"/>
              </a:spcBef>
              <a:defRPr/>
            </a:pPr>
            <a:r>
              <a:rPr lang="en-US" sz="2400" b="1" dirty="0">
                <a:solidFill>
                  <a:srgbClr val="FF0000"/>
                </a:solidFill>
                <a:latin typeface="+mn-lt"/>
              </a:rPr>
              <a:t>Numerical example (2D source, 1D earth) of Green’s theorem receiver </a:t>
            </a:r>
            <a:r>
              <a:rPr lang="en-US" sz="2400" b="1" dirty="0" err="1">
                <a:solidFill>
                  <a:srgbClr val="FF0000"/>
                </a:solidFill>
                <a:latin typeface="+mn-lt"/>
              </a:rPr>
              <a:t>deghosting</a:t>
            </a:r>
            <a:endParaRPr lang="en-US" sz="2400" b="1" dirty="0">
              <a:solidFill>
                <a:srgbClr val="FF0000"/>
              </a:solidFill>
              <a:latin typeface="+mn-lt"/>
            </a:endParaRPr>
          </a:p>
        </p:txBody>
      </p:sp>
    </p:spTree>
    <p:extLst>
      <p:ext uri="{BB962C8B-B14F-4D97-AF65-F5344CB8AC3E}">
        <p14:creationId xmlns:p14="http://schemas.microsoft.com/office/powerpoint/2010/main" val="27034422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7978" y="2179870"/>
            <a:ext cx="6815123" cy="3200400"/>
          </a:xfrm>
          <a:prstGeom prst="rect">
            <a:avLst/>
          </a:prstGeom>
        </p:spPr>
      </p:pic>
      <p:sp>
        <p:nvSpPr>
          <p:cNvPr id="7" name="Slide Number Placeholder 6"/>
          <p:cNvSpPr>
            <a:spLocks noGrp="1"/>
          </p:cNvSpPr>
          <p:nvPr>
            <p:ph type="sldNum" sz="quarter" idx="12"/>
          </p:nvPr>
        </p:nvSpPr>
        <p:spPr/>
        <p:txBody>
          <a:bodyPr/>
          <a:lstStyle/>
          <a:p>
            <a:pPr>
              <a:defRPr/>
            </a:pPr>
            <a:fld id="{483C2E8C-EB6D-402D-AE20-C637535D5250}" type="slidenum">
              <a:rPr lang="en-US" smtClean="0"/>
              <a:pPr>
                <a:defRPr/>
              </a:pPr>
              <a:t>48</a:t>
            </a:fld>
            <a:endParaRPr lang="en-US" dirty="0"/>
          </a:p>
        </p:txBody>
      </p:sp>
      <p:sp>
        <p:nvSpPr>
          <p:cNvPr id="45" name="Rectangle 44"/>
          <p:cNvSpPr/>
          <p:nvPr/>
        </p:nvSpPr>
        <p:spPr>
          <a:xfrm>
            <a:off x="914400" y="1295400"/>
            <a:ext cx="3639651" cy="400110"/>
          </a:xfrm>
          <a:prstGeom prst="rect">
            <a:avLst/>
          </a:prstGeom>
        </p:spPr>
        <p:txBody>
          <a:bodyPr wrap="none">
            <a:spAutoFit/>
          </a:bodyPr>
          <a:lstStyle/>
          <a:p>
            <a:r>
              <a:rPr lang="en-US" sz="2000" b="1" dirty="0">
                <a:ea typeface="新細明體" pitchFamily="18" charset="-120"/>
              </a:rPr>
              <a:t>2. Periodically semicircular cable</a:t>
            </a:r>
          </a:p>
        </p:txBody>
      </p:sp>
      <p:sp>
        <p:nvSpPr>
          <p:cNvPr id="8" name="Rectangle 7"/>
          <p:cNvSpPr/>
          <p:nvPr/>
        </p:nvSpPr>
        <p:spPr>
          <a:xfrm>
            <a:off x="4453293" y="5218382"/>
            <a:ext cx="6633807" cy="369332"/>
          </a:xfrm>
          <a:prstGeom prst="rect">
            <a:avLst/>
          </a:prstGeom>
        </p:spPr>
        <p:txBody>
          <a:bodyPr wrap="square">
            <a:spAutoFit/>
          </a:bodyPr>
          <a:lstStyle/>
          <a:p>
            <a:r>
              <a:rPr lang="en-US" dirty="0">
                <a:latin typeface="+mj-lt"/>
                <a:ea typeface="新細明體" pitchFamily="18" charset="-120"/>
              </a:rPr>
              <a:t>Total wave generated by the </a:t>
            </a:r>
            <a:r>
              <a:rPr lang="en-US" dirty="0" err="1">
                <a:latin typeface="+mj-lt"/>
                <a:ea typeface="新細明體" pitchFamily="18" charset="-120"/>
              </a:rPr>
              <a:t>Cagniard</a:t>
            </a:r>
            <a:r>
              <a:rPr lang="en-US" dirty="0">
                <a:latin typeface="+mj-lt"/>
                <a:ea typeface="新細明體" pitchFamily="18" charset="-120"/>
              </a:rPr>
              <a:t>-de Hoop method on the cable</a:t>
            </a:r>
          </a:p>
        </p:txBody>
      </p:sp>
      <p:sp>
        <p:nvSpPr>
          <p:cNvPr id="19" name="Rectangle 18"/>
          <p:cNvSpPr/>
          <p:nvPr/>
        </p:nvSpPr>
        <p:spPr>
          <a:xfrm>
            <a:off x="3116578" y="2500751"/>
            <a:ext cx="1353822" cy="369332"/>
          </a:xfrm>
          <a:prstGeom prst="rect">
            <a:avLst/>
          </a:prstGeom>
        </p:spPr>
        <p:txBody>
          <a:bodyPr wrap="square">
            <a:spAutoFit/>
          </a:bodyPr>
          <a:lstStyle/>
          <a:p>
            <a:pPr algn="r"/>
            <a:r>
              <a:rPr lang="en-US" dirty="0">
                <a:latin typeface="+mj-lt"/>
                <a:ea typeface="新細明體" pitchFamily="18" charset="-120"/>
              </a:rPr>
              <a:t>direct wave</a:t>
            </a:r>
          </a:p>
        </p:txBody>
      </p:sp>
      <p:sp>
        <p:nvSpPr>
          <p:cNvPr id="20" name="Rectangle 19"/>
          <p:cNvSpPr/>
          <p:nvPr/>
        </p:nvSpPr>
        <p:spPr>
          <a:xfrm>
            <a:off x="797560" y="2667003"/>
            <a:ext cx="3672840" cy="369332"/>
          </a:xfrm>
          <a:prstGeom prst="rect">
            <a:avLst/>
          </a:prstGeom>
        </p:spPr>
        <p:txBody>
          <a:bodyPr wrap="square">
            <a:spAutoFit/>
          </a:bodyPr>
          <a:lstStyle/>
          <a:p>
            <a:pPr algn="r"/>
            <a:r>
              <a:rPr lang="en-US" dirty="0">
                <a:latin typeface="+mj-lt"/>
                <a:ea typeface="新細明體" pitchFamily="18" charset="-120"/>
              </a:rPr>
              <a:t>reflection from air-water boundary</a:t>
            </a:r>
          </a:p>
        </p:txBody>
      </p:sp>
      <p:sp>
        <p:nvSpPr>
          <p:cNvPr id="21" name="Rectangle 20"/>
          <p:cNvSpPr/>
          <p:nvPr/>
        </p:nvSpPr>
        <p:spPr>
          <a:xfrm>
            <a:off x="873760" y="3017921"/>
            <a:ext cx="3596640" cy="369332"/>
          </a:xfrm>
          <a:prstGeom prst="rect">
            <a:avLst/>
          </a:prstGeom>
        </p:spPr>
        <p:txBody>
          <a:bodyPr wrap="square">
            <a:spAutoFit/>
          </a:bodyPr>
          <a:lstStyle/>
          <a:p>
            <a:pPr algn="r"/>
            <a:r>
              <a:rPr lang="en-US" dirty="0">
                <a:latin typeface="+mj-lt"/>
                <a:ea typeface="新細明體" pitchFamily="18" charset="-120"/>
              </a:rPr>
              <a:t>primary reflected from water bottom</a:t>
            </a:r>
          </a:p>
        </p:txBody>
      </p:sp>
      <p:sp>
        <p:nvSpPr>
          <p:cNvPr id="22" name="Rectangle 21"/>
          <p:cNvSpPr/>
          <p:nvPr/>
        </p:nvSpPr>
        <p:spPr>
          <a:xfrm>
            <a:off x="1422400" y="3219453"/>
            <a:ext cx="3048000" cy="369332"/>
          </a:xfrm>
          <a:prstGeom prst="rect">
            <a:avLst/>
          </a:prstGeom>
        </p:spPr>
        <p:txBody>
          <a:bodyPr wrap="square">
            <a:spAutoFit/>
          </a:bodyPr>
          <a:lstStyle/>
          <a:p>
            <a:pPr algn="r"/>
            <a:r>
              <a:rPr lang="en-US" dirty="0">
                <a:latin typeface="+mj-lt"/>
                <a:ea typeface="新細明體" pitchFamily="18" charset="-120"/>
              </a:rPr>
              <a:t>source ghost of the primary</a:t>
            </a:r>
          </a:p>
        </p:txBody>
      </p:sp>
      <p:sp>
        <p:nvSpPr>
          <p:cNvPr id="23" name="Rectangle 22"/>
          <p:cNvSpPr/>
          <p:nvPr/>
        </p:nvSpPr>
        <p:spPr>
          <a:xfrm>
            <a:off x="-51894" y="3472244"/>
            <a:ext cx="4459111" cy="369332"/>
          </a:xfrm>
          <a:prstGeom prst="rect">
            <a:avLst/>
          </a:prstGeom>
          <a:noFill/>
        </p:spPr>
        <p:txBody>
          <a:bodyPr wrap="square">
            <a:spAutoFit/>
          </a:bodyPr>
          <a:lstStyle/>
          <a:p>
            <a:pPr algn="r"/>
            <a:r>
              <a:rPr lang="en-US" dirty="0">
                <a:latin typeface="+mj-lt"/>
                <a:ea typeface="新細明體" pitchFamily="18" charset="-120"/>
              </a:rPr>
              <a:t>receiver ghost of the primary</a:t>
            </a:r>
          </a:p>
        </p:txBody>
      </p:sp>
      <p:sp>
        <p:nvSpPr>
          <p:cNvPr id="24" name="Rectangle 23"/>
          <p:cNvSpPr/>
          <p:nvPr/>
        </p:nvSpPr>
        <p:spPr>
          <a:xfrm>
            <a:off x="897137" y="3705085"/>
            <a:ext cx="3599184" cy="369332"/>
          </a:xfrm>
          <a:prstGeom prst="rect">
            <a:avLst/>
          </a:prstGeom>
          <a:noFill/>
        </p:spPr>
        <p:txBody>
          <a:bodyPr wrap="square">
            <a:spAutoFit/>
          </a:bodyPr>
          <a:lstStyle/>
          <a:p>
            <a:pPr algn="r"/>
            <a:r>
              <a:rPr lang="en-US" dirty="0">
                <a:latin typeface="+mj-lt"/>
                <a:ea typeface="新細明體" pitchFamily="18" charset="-120"/>
              </a:rPr>
              <a:t>source-receiver ghost of the primary</a:t>
            </a:r>
          </a:p>
        </p:txBody>
      </p:sp>
      <p:sp>
        <p:nvSpPr>
          <p:cNvPr id="25" name="Rectangle 24"/>
          <p:cNvSpPr/>
          <p:nvPr/>
        </p:nvSpPr>
        <p:spPr>
          <a:xfrm>
            <a:off x="1079500" y="4111826"/>
            <a:ext cx="3390900" cy="369332"/>
          </a:xfrm>
          <a:prstGeom prst="rect">
            <a:avLst/>
          </a:prstGeom>
        </p:spPr>
        <p:txBody>
          <a:bodyPr wrap="square">
            <a:spAutoFit/>
          </a:bodyPr>
          <a:lstStyle/>
          <a:p>
            <a:pPr algn="r"/>
            <a:r>
              <a:rPr lang="en-US" dirty="0">
                <a:latin typeface="+mj-lt"/>
                <a:ea typeface="新細明體" pitchFamily="18" charset="-120"/>
              </a:rPr>
              <a:t>1</a:t>
            </a:r>
            <a:r>
              <a:rPr lang="en-US" baseline="30000" dirty="0">
                <a:latin typeface="+mj-lt"/>
                <a:ea typeface="新細明體" pitchFamily="18" charset="-120"/>
              </a:rPr>
              <a:t>st</a:t>
            </a:r>
            <a:r>
              <a:rPr lang="en-US" dirty="0">
                <a:latin typeface="+mj-lt"/>
                <a:ea typeface="新細明體" pitchFamily="18" charset="-120"/>
              </a:rPr>
              <a:t> order free surface multiples</a:t>
            </a:r>
          </a:p>
        </p:txBody>
      </p:sp>
      <p:sp>
        <p:nvSpPr>
          <p:cNvPr id="3" name="Freeform 2"/>
          <p:cNvSpPr/>
          <p:nvPr/>
        </p:nvSpPr>
        <p:spPr>
          <a:xfrm>
            <a:off x="4933772" y="3221767"/>
            <a:ext cx="4819828" cy="213645"/>
          </a:xfrm>
          <a:custGeom>
            <a:avLst/>
            <a:gdLst>
              <a:gd name="connsiteX0" fmla="*/ 0 w 4896740"/>
              <a:gd name="connsiteY0" fmla="*/ 94004 h 213645"/>
              <a:gd name="connsiteX1" fmla="*/ 230736 w 4896740"/>
              <a:gd name="connsiteY1" fmla="*/ 85458 h 213645"/>
              <a:gd name="connsiteX2" fmla="*/ 282011 w 4896740"/>
              <a:gd name="connsiteY2" fmla="*/ 68367 h 213645"/>
              <a:gd name="connsiteX3" fmla="*/ 333286 w 4896740"/>
              <a:gd name="connsiteY3" fmla="*/ 51275 h 213645"/>
              <a:gd name="connsiteX4" fmla="*/ 358923 w 4896740"/>
              <a:gd name="connsiteY4" fmla="*/ 42729 h 213645"/>
              <a:gd name="connsiteX5" fmla="*/ 461473 w 4896740"/>
              <a:gd name="connsiteY5" fmla="*/ 25638 h 213645"/>
              <a:gd name="connsiteX6" fmla="*/ 555477 w 4896740"/>
              <a:gd name="connsiteY6" fmla="*/ 8546 h 213645"/>
              <a:gd name="connsiteX7" fmla="*/ 658026 w 4896740"/>
              <a:gd name="connsiteY7" fmla="*/ 0 h 213645"/>
              <a:gd name="connsiteX8" fmla="*/ 940037 w 4896740"/>
              <a:gd name="connsiteY8" fmla="*/ 8546 h 213645"/>
              <a:gd name="connsiteX9" fmla="*/ 999858 w 4896740"/>
              <a:gd name="connsiteY9" fmla="*/ 25638 h 213645"/>
              <a:gd name="connsiteX10" fmla="*/ 1102407 w 4896740"/>
              <a:gd name="connsiteY10" fmla="*/ 42729 h 213645"/>
              <a:gd name="connsiteX11" fmla="*/ 1170774 w 4896740"/>
              <a:gd name="connsiteY11" fmla="*/ 51275 h 213645"/>
              <a:gd name="connsiteX12" fmla="*/ 1222049 w 4896740"/>
              <a:gd name="connsiteY12" fmla="*/ 59821 h 213645"/>
              <a:gd name="connsiteX13" fmla="*/ 1384419 w 4896740"/>
              <a:gd name="connsiteY13" fmla="*/ 68367 h 213645"/>
              <a:gd name="connsiteX14" fmla="*/ 1486968 w 4896740"/>
              <a:gd name="connsiteY14" fmla="*/ 76913 h 213645"/>
              <a:gd name="connsiteX15" fmla="*/ 1589518 w 4896740"/>
              <a:gd name="connsiteY15" fmla="*/ 94004 h 213645"/>
              <a:gd name="connsiteX16" fmla="*/ 1632247 w 4896740"/>
              <a:gd name="connsiteY16" fmla="*/ 102550 h 213645"/>
              <a:gd name="connsiteX17" fmla="*/ 1854437 w 4896740"/>
              <a:gd name="connsiteY17" fmla="*/ 111096 h 213645"/>
              <a:gd name="connsiteX18" fmla="*/ 1931349 w 4896740"/>
              <a:gd name="connsiteY18" fmla="*/ 128187 h 213645"/>
              <a:gd name="connsiteX19" fmla="*/ 2256090 w 4896740"/>
              <a:gd name="connsiteY19" fmla="*/ 119642 h 213645"/>
              <a:gd name="connsiteX20" fmla="*/ 2341548 w 4896740"/>
              <a:gd name="connsiteY20" fmla="*/ 102550 h 213645"/>
              <a:gd name="connsiteX21" fmla="*/ 2401368 w 4896740"/>
              <a:gd name="connsiteY21" fmla="*/ 94004 h 213645"/>
              <a:gd name="connsiteX22" fmla="*/ 2469735 w 4896740"/>
              <a:gd name="connsiteY22" fmla="*/ 85458 h 213645"/>
              <a:gd name="connsiteX23" fmla="*/ 2589376 w 4896740"/>
              <a:gd name="connsiteY23" fmla="*/ 68367 h 213645"/>
              <a:gd name="connsiteX24" fmla="*/ 2743200 w 4896740"/>
              <a:gd name="connsiteY24" fmla="*/ 59821 h 213645"/>
              <a:gd name="connsiteX25" fmla="*/ 2922662 w 4896740"/>
              <a:gd name="connsiteY25" fmla="*/ 68367 h 213645"/>
              <a:gd name="connsiteX26" fmla="*/ 2965391 w 4896740"/>
              <a:gd name="connsiteY26" fmla="*/ 76913 h 213645"/>
              <a:gd name="connsiteX27" fmla="*/ 3033757 w 4896740"/>
              <a:gd name="connsiteY27" fmla="*/ 85458 h 213645"/>
              <a:gd name="connsiteX28" fmla="*/ 3067940 w 4896740"/>
              <a:gd name="connsiteY28" fmla="*/ 94004 h 213645"/>
              <a:gd name="connsiteX29" fmla="*/ 3093578 w 4896740"/>
              <a:gd name="connsiteY29" fmla="*/ 102550 h 213645"/>
              <a:gd name="connsiteX30" fmla="*/ 3179035 w 4896740"/>
              <a:gd name="connsiteY30" fmla="*/ 119642 h 213645"/>
              <a:gd name="connsiteX31" fmla="*/ 3221764 w 4896740"/>
              <a:gd name="connsiteY31" fmla="*/ 128187 h 213645"/>
              <a:gd name="connsiteX32" fmla="*/ 3589234 w 4896740"/>
              <a:gd name="connsiteY32" fmla="*/ 145279 h 213645"/>
              <a:gd name="connsiteX33" fmla="*/ 3666146 w 4896740"/>
              <a:gd name="connsiteY33" fmla="*/ 153825 h 213645"/>
              <a:gd name="connsiteX34" fmla="*/ 3837062 w 4896740"/>
              <a:gd name="connsiteY34" fmla="*/ 170916 h 213645"/>
              <a:gd name="connsiteX35" fmla="*/ 3888336 w 4896740"/>
              <a:gd name="connsiteY35" fmla="*/ 188008 h 213645"/>
              <a:gd name="connsiteX36" fmla="*/ 3922520 w 4896740"/>
              <a:gd name="connsiteY36" fmla="*/ 196554 h 213645"/>
              <a:gd name="connsiteX37" fmla="*/ 3965249 w 4896740"/>
              <a:gd name="connsiteY37" fmla="*/ 205100 h 213645"/>
              <a:gd name="connsiteX38" fmla="*/ 3990886 w 4896740"/>
              <a:gd name="connsiteY38" fmla="*/ 213645 h 213645"/>
              <a:gd name="connsiteX39" fmla="*/ 4358355 w 4896740"/>
              <a:gd name="connsiteY39" fmla="*/ 205100 h 213645"/>
              <a:gd name="connsiteX40" fmla="*/ 4452359 w 4896740"/>
              <a:gd name="connsiteY40" fmla="*/ 196554 h 213645"/>
              <a:gd name="connsiteX41" fmla="*/ 4614729 w 4896740"/>
              <a:gd name="connsiteY41" fmla="*/ 188008 h 213645"/>
              <a:gd name="connsiteX42" fmla="*/ 4845465 w 4896740"/>
              <a:gd name="connsiteY42" fmla="*/ 196554 h 213645"/>
              <a:gd name="connsiteX43" fmla="*/ 4896740 w 4896740"/>
              <a:gd name="connsiteY43" fmla="*/ 205100 h 213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896740" h="213645">
                <a:moveTo>
                  <a:pt x="0" y="94004"/>
                </a:moveTo>
                <a:cubicBezTo>
                  <a:pt x="76912" y="91155"/>
                  <a:pt x="154087" y="92426"/>
                  <a:pt x="230736" y="85458"/>
                </a:cubicBezTo>
                <a:cubicBezTo>
                  <a:pt x="248678" y="83827"/>
                  <a:pt x="264919" y="74064"/>
                  <a:pt x="282011" y="68367"/>
                </a:cubicBezTo>
                <a:lnTo>
                  <a:pt x="333286" y="51275"/>
                </a:lnTo>
                <a:cubicBezTo>
                  <a:pt x="341832" y="48426"/>
                  <a:pt x="350038" y="44210"/>
                  <a:pt x="358923" y="42729"/>
                </a:cubicBezTo>
                <a:cubicBezTo>
                  <a:pt x="393106" y="37032"/>
                  <a:pt x="427491" y="32435"/>
                  <a:pt x="461473" y="25638"/>
                </a:cubicBezTo>
                <a:cubicBezTo>
                  <a:pt x="486823" y="20568"/>
                  <a:pt x="530876" y="11280"/>
                  <a:pt x="555477" y="8546"/>
                </a:cubicBezTo>
                <a:cubicBezTo>
                  <a:pt x="589569" y="4758"/>
                  <a:pt x="623843" y="2849"/>
                  <a:pt x="658026" y="0"/>
                </a:cubicBezTo>
                <a:cubicBezTo>
                  <a:pt x="752030" y="2849"/>
                  <a:pt x="846127" y="3470"/>
                  <a:pt x="940037" y="8546"/>
                </a:cubicBezTo>
                <a:cubicBezTo>
                  <a:pt x="960435" y="9649"/>
                  <a:pt x="980354" y="20762"/>
                  <a:pt x="999858" y="25638"/>
                </a:cubicBezTo>
                <a:cubicBezTo>
                  <a:pt x="1031198" y="33473"/>
                  <a:pt x="1071391" y="38594"/>
                  <a:pt x="1102407" y="42729"/>
                </a:cubicBezTo>
                <a:lnTo>
                  <a:pt x="1170774" y="51275"/>
                </a:lnTo>
                <a:cubicBezTo>
                  <a:pt x="1187927" y="53726"/>
                  <a:pt x="1204777" y="58439"/>
                  <a:pt x="1222049" y="59821"/>
                </a:cubicBezTo>
                <a:cubicBezTo>
                  <a:pt x="1276075" y="64143"/>
                  <a:pt x="1330333" y="64878"/>
                  <a:pt x="1384419" y="68367"/>
                </a:cubicBezTo>
                <a:cubicBezTo>
                  <a:pt x="1418649" y="70575"/>
                  <a:pt x="1452785" y="74064"/>
                  <a:pt x="1486968" y="76913"/>
                </a:cubicBezTo>
                <a:cubicBezTo>
                  <a:pt x="1542077" y="95280"/>
                  <a:pt x="1489339" y="79692"/>
                  <a:pt x="1589518" y="94004"/>
                </a:cubicBezTo>
                <a:cubicBezTo>
                  <a:pt x="1603897" y="96058"/>
                  <a:pt x="1617752" y="101615"/>
                  <a:pt x="1632247" y="102550"/>
                </a:cubicBezTo>
                <a:cubicBezTo>
                  <a:pt x="1706211" y="107322"/>
                  <a:pt x="1780374" y="108247"/>
                  <a:pt x="1854437" y="111096"/>
                </a:cubicBezTo>
                <a:cubicBezTo>
                  <a:pt x="1867622" y="114392"/>
                  <a:pt x="1920497" y="128187"/>
                  <a:pt x="1931349" y="128187"/>
                </a:cubicBezTo>
                <a:cubicBezTo>
                  <a:pt x="2039633" y="128187"/>
                  <a:pt x="2147843" y="122490"/>
                  <a:pt x="2256090" y="119642"/>
                </a:cubicBezTo>
                <a:cubicBezTo>
                  <a:pt x="2284576" y="113945"/>
                  <a:pt x="2312790" y="106658"/>
                  <a:pt x="2341548" y="102550"/>
                </a:cubicBezTo>
                <a:lnTo>
                  <a:pt x="2401368" y="94004"/>
                </a:lnTo>
                <a:cubicBezTo>
                  <a:pt x="2424133" y="90969"/>
                  <a:pt x="2447036" y="88950"/>
                  <a:pt x="2469735" y="85458"/>
                </a:cubicBezTo>
                <a:cubicBezTo>
                  <a:pt x="2553223" y="72614"/>
                  <a:pt x="2470563" y="77168"/>
                  <a:pt x="2589376" y="68367"/>
                </a:cubicBezTo>
                <a:cubicBezTo>
                  <a:pt x="2640589" y="64573"/>
                  <a:pt x="2691925" y="62670"/>
                  <a:pt x="2743200" y="59821"/>
                </a:cubicBezTo>
                <a:cubicBezTo>
                  <a:pt x="2803021" y="62670"/>
                  <a:pt x="2862950" y="63774"/>
                  <a:pt x="2922662" y="68367"/>
                </a:cubicBezTo>
                <a:cubicBezTo>
                  <a:pt x="2937144" y="69481"/>
                  <a:pt x="2951035" y="74704"/>
                  <a:pt x="2965391" y="76913"/>
                </a:cubicBezTo>
                <a:cubicBezTo>
                  <a:pt x="2988090" y="80405"/>
                  <a:pt x="3010968" y="82610"/>
                  <a:pt x="3033757" y="85458"/>
                </a:cubicBezTo>
                <a:cubicBezTo>
                  <a:pt x="3045151" y="88307"/>
                  <a:pt x="3056647" y="90777"/>
                  <a:pt x="3067940" y="94004"/>
                </a:cubicBezTo>
                <a:cubicBezTo>
                  <a:pt x="3076602" y="96479"/>
                  <a:pt x="3084800" y="100524"/>
                  <a:pt x="3093578" y="102550"/>
                </a:cubicBezTo>
                <a:cubicBezTo>
                  <a:pt x="3121884" y="109082"/>
                  <a:pt x="3150549" y="113945"/>
                  <a:pt x="3179035" y="119642"/>
                </a:cubicBezTo>
                <a:cubicBezTo>
                  <a:pt x="3193278" y="122491"/>
                  <a:pt x="3207311" y="126742"/>
                  <a:pt x="3221764" y="128187"/>
                </a:cubicBezTo>
                <a:cubicBezTo>
                  <a:pt x="3400802" y="146091"/>
                  <a:pt x="3278607" y="135866"/>
                  <a:pt x="3589234" y="145279"/>
                </a:cubicBezTo>
                <a:lnTo>
                  <a:pt x="3666146" y="153825"/>
                </a:lnTo>
                <a:lnTo>
                  <a:pt x="3837062" y="170916"/>
                </a:lnTo>
                <a:cubicBezTo>
                  <a:pt x="3854153" y="176613"/>
                  <a:pt x="3870858" y="183638"/>
                  <a:pt x="3888336" y="188008"/>
                </a:cubicBezTo>
                <a:cubicBezTo>
                  <a:pt x="3899731" y="190857"/>
                  <a:pt x="3911054" y="194006"/>
                  <a:pt x="3922520" y="196554"/>
                </a:cubicBezTo>
                <a:cubicBezTo>
                  <a:pt x="3936699" y="199705"/>
                  <a:pt x="3951158" y="201577"/>
                  <a:pt x="3965249" y="205100"/>
                </a:cubicBezTo>
                <a:cubicBezTo>
                  <a:pt x="3973988" y="207285"/>
                  <a:pt x="3982340" y="210797"/>
                  <a:pt x="3990886" y="213645"/>
                </a:cubicBezTo>
                <a:lnTo>
                  <a:pt x="4358355" y="205100"/>
                </a:lnTo>
                <a:cubicBezTo>
                  <a:pt x="4389797" y="203936"/>
                  <a:pt x="4420965" y="198647"/>
                  <a:pt x="4452359" y="196554"/>
                </a:cubicBezTo>
                <a:cubicBezTo>
                  <a:pt x="4506437" y="192949"/>
                  <a:pt x="4560606" y="190857"/>
                  <a:pt x="4614729" y="188008"/>
                </a:cubicBezTo>
                <a:cubicBezTo>
                  <a:pt x="4691641" y="190857"/>
                  <a:pt x="4768641" y="191898"/>
                  <a:pt x="4845465" y="196554"/>
                </a:cubicBezTo>
                <a:cubicBezTo>
                  <a:pt x="4862761" y="197602"/>
                  <a:pt x="4896740" y="205100"/>
                  <a:pt x="4896740" y="20510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4932775" y="3336422"/>
            <a:ext cx="4820827" cy="213645"/>
          </a:xfrm>
          <a:custGeom>
            <a:avLst/>
            <a:gdLst>
              <a:gd name="connsiteX0" fmla="*/ 0 w 4896740"/>
              <a:gd name="connsiteY0" fmla="*/ 94004 h 213645"/>
              <a:gd name="connsiteX1" fmla="*/ 230736 w 4896740"/>
              <a:gd name="connsiteY1" fmla="*/ 85458 h 213645"/>
              <a:gd name="connsiteX2" fmla="*/ 282011 w 4896740"/>
              <a:gd name="connsiteY2" fmla="*/ 68367 h 213645"/>
              <a:gd name="connsiteX3" fmla="*/ 333286 w 4896740"/>
              <a:gd name="connsiteY3" fmla="*/ 51275 h 213645"/>
              <a:gd name="connsiteX4" fmla="*/ 358923 w 4896740"/>
              <a:gd name="connsiteY4" fmla="*/ 42729 h 213645"/>
              <a:gd name="connsiteX5" fmla="*/ 461473 w 4896740"/>
              <a:gd name="connsiteY5" fmla="*/ 25638 h 213645"/>
              <a:gd name="connsiteX6" fmla="*/ 555477 w 4896740"/>
              <a:gd name="connsiteY6" fmla="*/ 8546 h 213645"/>
              <a:gd name="connsiteX7" fmla="*/ 658026 w 4896740"/>
              <a:gd name="connsiteY7" fmla="*/ 0 h 213645"/>
              <a:gd name="connsiteX8" fmla="*/ 940037 w 4896740"/>
              <a:gd name="connsiteY8" fmla="*/ 8546 h 213645"/>
              <a:gd name="connsiteX9" fmla="*/ 999858 w 4896740"/>
              <a:gd name="connsiteY9" fmla="*/ 25638 h 213645"/>
              <a:gd name="connsiteX10" fmla="*/ 1102407 w 4896740"/>
              <a:gd name="connsiteY10" fmla="*/ 42729 h 213645"/>
              <a:gd name="connsiteX11" fmla="*/ 1170774 w 4896740"/>
              <a:gd name="connsiteY11" fmla="*/ 51275 h 213645"/>
              <a:gd name="connsiteX12" fmla="*/ 1222049 w 4896740"/>
              <a:gd name="connsiteY12" fmla="*/ 59821 h 213645"/>
              <a:gd name="connsiteX13" fmla="*/ 1384419 w 4896740"/>
              <a:gd name="connsiteY13" fmla="*/ 68367 h 213645"/>
              <a:gd name="connsiteX14" fmla="*/ 1486968 w 4896740"/>
              <a:gd name="connsiteY14" fmla="*/ 76913 h 213645"/>
              <a:gd name="connsiteX15" fmla="*/ 1589518 w 4896740"/>
              <a:gd name="connsiteY15" fmla="*/ 94004 h 213645"/>
              <a:gd name="connsiteX16" fmla="*/ 1632247 w 4896740"/>
              <a:gd name="connsiteY16" fmla="*/ 102550 h 213645"/>
              <a:gd name="connsiteX17" fmla="*/ 1854437 w 4896740"/>
              <a:gd name="connsiteY17" fmla="*/ 111096 h 213645"/>
              <a:gd name="connsiteX18" fmla="*/ 1931349 w 4896740"/>
              <a:gd name="connsiteY18" fmla="*/ 128187 h 213645"/>
              <a:gd name="connsiteX19" fmla="*/ 2256090 w 4896740"/>
              <a:gd name="connsiteY19" fmla="*/ 119642 h 213645"/>
              <a:gd name="connsiteX20" fmla="*/ 2341548 w 4896740"/>
              <a:gd name="connsiteY20" fmla="*/ 102550 h 213645"/>
              <a:gd name="connsiteX21" fmla="*/ 2401368 w 4896740"/>
              <a:gd name="connsiteY21" fmla="*/ 94004 h 213645"/>
              <a:gd name="connsiteX22" fmla="*/ 2469735 w 4896740"/>
              <a:gd name="connsiteY22" fmla="*/ 85458 h 213645"/>
              <a:gd name="connsiteX23" fmla="*/ 2589376 w 4896740"/>
              <a:gd name="connsiteY23" fmla="*/ 68367 h 213645"/>
              <a:gd name="connsiteX24" fmla="*/ 2743200 w 4896740"/>
              <a:gd name="connsiteY24" fmla="*/ 59821 h 213645"/>
              <a:gd name="connsiteX25" fmla="*/ 2922662 w 4896740"/>
              <a:gd name="connsiteY25" fmla="*/ 68367 h 213645"/>
              <a:gd name="connsiteX26" fmla="*/ 2965391 w 4896740"/>
              <a:gd name="connsiteY26" fmla="*/ 76913 h 213645"/>
              <a:gd name="connsiteX27" fmla="*/ 3033757 w 4896740"/>
              <a:gd name="connsiteY27" fmla="*/ 85458 h 213645"/>
              <a:gd name="connsiteX28" fmla="*/ 3067940 w 4896740"/>
              <a:gd name="connsiteY28" fmla="*/ 94004 h 213645"/>
              <a:gd name="connsiteX29" fmla="*/ 3093578 w 4896740"/>
              <a:gd name="connsiteY29" fmla="*/ 102550 h 213645"/>
              <a:gd name="connsiteX30" fmla="*/ 3179035 w 4896740"/>
              <a:gd name="connsiteY30" fmla="*/ 119642 h 213645"/>
              <a:gd name="connsiteX31" fmla="*/ 3221764 w 4896740"/>
              <a:gd name="connsiteY31" fmla="*/ 128187 h 213645"/>
              <a:gd name="connsiteX32" fmla="*/ 3589234 w 4896740"/>
              <a:gd name="connsiteY32" fmla="*/ 145279 h 213645"/>
              <a:gd name="connsiteX33" fmla="*/ 3666146 w 4896740"/>
              <a:gd name="connsiteY33" fmla="*/ 153825 h 213645"/>
              <a:gd name="connsiteX34" fmla="*/ 3837062 w 4896740"/>
              <a:gd name="connsiteY34" fmla="*/ 170916 h 213645"/>
              <a:gd name="connsiteX35" fmla="*/ 3888336 w 4896740"/>
              <a:gd name="connsiteY35" fmla="*/ 188008 h 213645"/>
              <a:gd name="connsiteX36" fmla="*/ 3922520 w 4896740"/>
              <a:gd name="connsiteY36" fmla="*/ 196554 h 213645"/>
              <a:gd name="connsiteX37" fmla="*/ 3965249 w 4896740"/>
              <a:gd name="connsiteY37" fmla="*/ 205100 h 213645"/>
              <a:gd name="connsiteX38" fmla="*/ 3990886 w 4896740"/>
              <a:gd name="connsiteY38" fmla="*/ 213645 h 213645"/>
              <a:gd name="connsiteX39" fmla="*/ 4358355 w 4896740"/>
              <a:gd name="connsiteY39" fmla="*/ 205100 h 213645"/>
              <a:gd name="connsiteX40" fmla="*/ 4452359 w 4896740"/>
              <a:gd name="connsiteY40" fmla="*/ 196554 h 213645"/>
              <a:gd name="connsiteX41" fmla="*/ 4614729 w 4896740"/>
              <a:gd name="connsiteY41" fmla="*/ 188008 h 213645"/>
              <a:gd name="connsiteX42" fmla="*/ 4845465 w 4896740"/>
              <a:gd name="connsiteY42" fmla="*/ 196554 h 213645"/>
              <a:gd name="connsiteX43" fmla="*/ 4896740 w 4896740"/>
              <a:gd name="connsiteY43" fmla="*/ 205100 h 213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896740" h="213645">
                <a:moveTo>
                  <a:pt x="0" y="94004"/>
                </a:moveTo>
                <a:cubicBezTo>
                  <a:pt x="76912" y="91155"/>
                  <a:pt x="154087" y="92426"/>
                  <a:pt x="230736" y="85458"/>
                </a:cubicBezTo>
                <a:cubicBezTo>
                  <a:pt x="248678" y="83827"/>
                  <a:pt x="264919" y="74064"/>
                  <a:pt x="282011" y="68367"/>
                </a:cubicBezTo>
                <a:lnTo>
                  <a:pt x="333286" y="51275"/>
                </a:lnTo>
                <a:cubicBezTo>
                  <a:pt x="341832" y="48426"/>
                  <a:pt x="350038" y="44210"/>
                  <a:pt x="358923" y="42729"/>
                </a:cubicBezTo>
                <a:cubicBezTo>
                  <a:pt x="393106" y="37032"/>
                  <a:pt x="427491" y="32435"/>
                  <a:pt x="461473" y="25638"/>
                </a:cubicBezTo>
                <a:cubicBezTo>
                  <a:pt x="486823" y="20568"/>
                  <a:pt x="530876" y="11280"/>
                  <a:pt x="555477" y="8546"/>
                </a:cubicBezTo>
                <a:cubicBezTo>
                  <a:pt x="589569" y="4758"/>
                  <a:pt x="623843" y="2849"/>
                  <a:pt x="658026" y="0"/>
                </a:cubicBezTo>
                <a:cubicBezTo>
                  <a:pt x="752030" y="2849"/>
                  <a:pt x="846127" y="3470"/>
                  <a:pt x="940037" y="8546"/>
                </a:cubicBezTo>
                <a:cubicBezTo>
                  <a:pt x="960435" y="9649"/>
                  <a:pt x="980354" y="20762"/>
                  <a:pt x="999858" y="25638"/>
                </a:cubicBezTo>
                <a:cubicBezTo>
                  <a:pt x="1031198" y="33473"/>
                  <a:pt x="1071391" y="38594"/>
                  <a:pt x="1102407" y="42729"/>
                </a:cubicBezTo>
                <a:lnTo>
                  <a:pt x="1170774" y="51275"/>
                </a:lnTo>
                <a:cubicBezTo>
                  <a:pt x="1187927" y="53726"/>
                  <a:pt x="1204777" y="58439"/>
                  <a:pt x="1222049" y="59821"/>
                </a:cubicBezTo>
                <a:cubicBezTo>
                  <a:pt x="1276075" y="64143"/>
                  <a:pt x="1330333" y="64878"/>
                  <a:pt x="1384419" y="68367"/>
                </a:cubicBezTo>
                <a:cubicBezTo>
                  <a:pt x="1418649" y="70575"/>
                  <a:pt x="1452785" y="74064"/>
                  <a:pt x="1486968" y="76913"/>
                </a:cubicBezTo>
                <a:cubicBezTo>
                  <a:pt x="1542077" y="95280"/>
                  <a:pt x="1489339" y="79692"/>
                  <a:pt x="1589518" y="94004"/>
                </a:cubicBezTo>
                <a:cubicBezTo>
                  <a:pt x="1603897" y="96058"/>
                  <a:pt x="1617752" y="101615"/>
                  <a:pt x="1632247" y="102550"/>
                </a:cubicBezTo>
                <a:cubicBezTo>
                  <a:pt x="1706211" y="107322"/>
                  <a:pt x="1780374" y="108247"/>
                  <a:pt x="1854437" y="111096"/>
                </a:cubicBezTo>
                <a:cubicBezTo>
                  <a:pt x="1867622" y="114392"/>
                  <a:pt x="1920497" y="128187"/>
                  <a:pt x="1931349" y="128187"/>
                </a:cubicBezTo>
                <a:cubicBezTo>
                  <a:pt x="2039633" y="128187"/>
                  <a:pt x="2147843" y="122490"/>
                  <a:pt x="2256090" y="119642"/>
                </a:cubicBezTo>
                <a:cubicBezTo>
                  <a:pt x="2284576" y="113945"/>
                  <a:pt x="2312790" y="106658"/>
                  <a:pt x="2341548" y="102550"/>
                </a:cubicBezTo>
                <a:lnTo>
                  <a:pt x="2401368" y="94004"/>
                </a:lnTo>
                <a:cubicBezTo>
                  <a:pt x="2424133" y="90969"/>
                  <a:pt x="2447036" y="88950"/>
                  <a:pt x="2469735" y="85458"/>
                </a:cubicBezTo>
                <a:cubicBezTo>
                  <a:pt x="2553223" y="72614"/>
                  <a:pt x="2470563" y="77168"/>
                  <a:pt x="2589376" y="68367"/>
                </a:cubicBezTo>
                <a:cubicBezTo>
                  <a:pt x="2640589" y="64573"/>
                  <a:pt x="2691925" y="62670"/>
                  <a:pt x="2743200" y="59821"/>
                </a:cubicBezTo>
                <a:cubicBezTo>
                  <a:pt x="2803021" y="62670"/>
                  <a:pt x="2862950" y="63774"/>
                  <a:pt x="2922662" y="68367"/>
                </a:cubicBezTo>
                <a:cubicBezTo>
                  <a:pt x="2937144" y="69481"/>
                  <a:pt x="2951035" y="74704"/>
                  <a:pt x="2965391" y="76913"/>
                </a:cubicBezTo>
                <a:cubicBezTo>
                  <a:pt x="2988090" y="80405"/>
                  <a:pt x="3010968" y="82610"/>
                  <a:pt x="3033757" y="85458"/>
                </a:cubicBezTo>
                <a:cubicBezTo>
                  <a:pt x="3045151" y="88307"/>
                  <a:pt x="3056647" y="90777"/>
                  <a:pt x="3067940" y="94004"/>
                </a:cubicBezTo>
                <a:cubicBezTo>
                  <a:pt x="3076602" y="96479"/>
                  <a:pt x="3084800" y="100524"/>
                  <a:pt x="3093578" y="102550"/>
                </a:cubicBezTo>
                <a:cubicBezTo>
                  <a:pt x="3121884" y="109082"/>
                  <a:pt x="3150549" y="113945"/>
                  <a:pt x="3179035" y="119642"/>
                </a:cubicBezTo>
                <a:cubicBezTo>
                  <a:pt x="3193278" y="122491"/>
                  <a:pt x="3207311" y="126742"/>
                  <a:pt x="3221764" y="128187"/>
                </a:cubicBezTo>
                <a:cubicBezTo>
                  <a:pt x="3400802" y="146091"/>
                  <a:pt x="3278607" y="135866"/>
                  <a:pt x="3589234" y="145279"/>
                </a:cubicBezTo>
                <a:lnTo>
                  <a:pt x="3666146" y="153825"/>
                </a:lnTo>
                <a:lnTo>
                  <a:pt x="3837062" y="170916"/>
                </a:lnTo>
                <a:cubicBezTo>
                  <a:pt x="3854153" y="176613"/>
                  <a:pt x="3870858" y="183638"/>
                  <a:pt x="3888336" y="188008"/>
                </a:cubicBezTo>
                <a:cubicBezTo>
                  <a:pt x="3899731" y="190857"/>
                  <a:pt x="3911054" y="194006"/>
                  <a:pt x="3922520" y="196554"/>
                </a:cubicBezTo>
                <a:cubicBezTo>
                  <a:pt x="3936699" y="199705"/>
                  <a:pt x="3951158" y="201577"/>
                  <a:pt x="3965249" y="205100"/>
                </a:cubicBezTo>
                <a:cubicBezTo>
                  <a:pt x="3973988" y="207285"/>
                  <a:pt x="3982340" y="210797"/>
                  <a:pt x="3990886" y="213645"/>
                </a:cubicBezTo>
                <a:lnTo>
                  <a:pt x="4358355" y="205100"/>
                </a:lnTo>
                <a:cubicBezTo>
                  <a:pt x="4389797" y="203936"/>
                  <a:pt x="4420965" y="198647"/>
                  <a:pt x="4452359" y="196554"/>
                </a:cubicBezTo>
                <a:cubicBezTo>
                  <a:pt x="4506437" y="192949"/>
                  <a:pt x="4560606" y="190857"/>
                  <a:pt x="4614729" y="188008"/>
                </a:cubicBezTo>
                <a:cubicBezTo>
                  <a:pt x="4691641" y="190857"/>
                  <a:pt x="4768641" y="191898"/>
                  <a:pt x="4845465" y="196554"/>
                </a:cubicBezTo>
                <a:cubicBezTo>
                  <a:pt x="4862761" y="197602"/>
                  <a:pt x="4896740" y="205100"/>
                  <a:pt x="4896740" y="20510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4942321" y="4059255"/>
            <a:ext cx="4845465" cy="153825"/>
          </a:xfrm>
          <a:custGeom>
            <a:avLst/>
            <a:gdLst>
              <a:gd name="connsiteX0" fmla="*/ 0 w 4845465"/>
              <a:gd name="connsiteY0" fmla="*/ 85458 h 153825"/>
              <a:gd name="connsiteX1" fmla="*/ 51275 w 4845465"/>
              <a:gd name="connsiteY1" fmla="*/ 76912 h 153825"/>
              <a:gd name="connsiteX2" fmla="*/ 119641 w 4845465"/>
              <a:gd name="connsiteY2" fmla="*/ 68367 h 153825"/>
              <a:gd name="connsiteX3" fmla="*/ 188007 w 4845465"/>
              <a:gd name="connsiteY3" fmla="*/ 51275 h 153825"/>
              <a:gd name="connsiteX4" fmla="*/ 222190 w 4845465"/>
              <a:gd name="connsiteY4" fmla="*/ 42729 h 153825"/>
              <a:gd name="connsiteX5" fmla="*/ 452927 w 4845465"/>
              <a:gd name="connsiteY5" fmla="*/ 25638 h 153825"/>
              <a:gd name="connsiteX6" fmla="*/ 546931 w 4845465"/>
              <a:gd name="connsiteY6" fmla="*/ 17092 h 153825"/>
              <a:gd name="connsiteX7" fmla="*/ 709301 w 4845465"/>
              <a:gd name="connsiteY7" fmla="*/ 0 h 153825"/>
              <a:gd name="connsiteX8" fmla="*/ 1085316 w 4845465"/>
              <a:gd name="connsiteY8" fmla="*/ 8546 h 153825"/>
              <a:gd name="connsiteX9" fmla="*/ 1179319 w 4845465"/>
              <a:gd name="connsiteY9" fmla="*/ 25638 h 153825"/>
              <a:gd name="connsiteX10" fmla="*/ 1222048 w 4845465"/>
              <a:gd name="connsiteY10" fmla="*/ 34184 h 153825"/>
              <a:gd name="connsiteX11" fmla="*/ 1256232 w 4845465"/>
              <a:gd name="connsiteY11" fmla="*/ 42729 h 153825"/>
              <a:gd name="connsiteX12" fmla="*/ 1298961 w 4845465"/>
              <a:gd name="connsiteY12" fmla="*/ 51275 h 153825"/>
              <a:gd name="connsiteX13" fmla="*/ 1350235 w 4845465"/>
              <a:gd name="connsiteY13" fmla="*/ 68367 h 153825"/>
              <a:gd name="connsiteX14" fmla="*/ 1606609 w 4845465"/>
              <a:gd name="connsiteY14" fmla="*/ 85458 h 153825"/>
              <a:gd name="connsiteX15" fmla="*/ 1683521 w 4845465"/>
              <a:gd name="connsiteY15" fmla="*/ 94004 h 153825"/>
              <a:gd name="connsiteX16" fmla="*/ 1965532 w 4845465"/>
              <a:gd name="connsiteY16" fmla="*/ 111096 h 153825"/>
              <a:gd name="connsiteX17" fmla="*/ 2324456 w 4845465"/>
              <a:gd name="connsiteY17" fmla="*/ 94004 h 153825"/>
              <a:gd name="connsiteX18" fmla="*/ 2350093 w 4845465"/>
              <a:gd name="connsiteY18" fmla="*/ 85458 h 153825"/>
              <a:gd name="connsiteX19" fmla="*/ 2444097 w 4845465"/>
              <a:gd name="connsiteY19" fmla="*/ 68367 h 153825"/>
              <a:gd name="connsiteX20" fmla="*/ 2512463 w 4845465"/>
              <a:gd name="connsiteY20" fmla="*/ 51275 h 153825"/>
              <a:gd name="connsiteX21" fmla="*/ 2888478 w 4845465"/>
              <a:gd name="connsiteY21" fmla="*/ 25638 h 153825"/>
              <a:gd name="connsiteX22" fmla="*/ 3153398 w 4845465"/>
              <a:gd name="connsiteY22" fmla="*/ 42729 h 153825"/>
              <a:gd name="connsiteX23" fmla="*/ 3213218 w 4845465"/>
              <a:gd name="connsiteY23" fmla="*/ 51275 h 153825"/>
              <a:gd name="connsiteX24" fmla="*/ 3273039 w 4845465"/>
              <a:gd name="connsiteY24" fmla="*/ 68367 h 153825"/>
              <a:gd name="connsiteX25" fmla="*/ 3298676 w 4845465"/>
              <a:gd name="connsiteY25" fmla="*/ 76912 h 153825"/>
              <a:gd name="connsiteX26" fmla="*/ 3332860 w 4845465"/>
              <a:gd name="connsiteY26" fmla="*/ 85458 h 153825"/>
              <a:gd name="connsiteX27" fmla="*/ 3384134 w 4845465"/>
              <a:gd name="connsiteY27" fmla="*/ 102550 h 153825"/>
              <a:gd name="connsiteX28" fmla="*/ 3443955 w 4845465"/>
              <a:gd name="connsiteY28" fmla="*/ 119641 h 153825"/>
              <a:gd name="connsiteX29" fmla="*/ 3503775 w 4845465"/>
              <a:gd name="connsiteY29" fmla="*/ 128187 h 153825"/>
              <a:gd name="connsiteX30" fmla="*/ 3631962 w 4845465"/>
              <a:gd name="connsiteY30" fmla="*/ 145279 h 153825"/>
              <a:gd name="connsiteX31" fmla="*/ 3760149 w 4845465"/>
              <a:gd name="connsiteY31" fmla="*/ 153825 h 153825"/>
              <a:gd name="connsiteX32" fmla="*/ 4170347 w 4845465"/>
              <a:gd name="connsiteY32" fmla="*/ 145279 h 153825"/>
              <a:gd name="connsiteX33" fmla="*/ 4238714 w 4845465"/>
              <a:gd name="connsiteY33" fmla="*/ 136733 h 153825"/>
              <a:gd name="connsiteX34" fmla="*/ 4341263 w 4845465"/>
              <a:gd name="connsiteY34" fmla="*/ 119641 h 153825"/>
              <a:gd name="connsiteX35" fmla="*/ 4366901 w 4845465"/>
              <a:gd name="connsiteY35" fmla="*/ 111096 h 153825"/>
              <a:gd name="connsiteX36" fmla="*/ 4469450 w 4845465"/>
              <a:gd name="connsiteY36" fmla="*/ 94004 h 153825"/>
              <a:gd name="connsiteX37" fmla="*/ 4503633 w 4845465"/>
              <a:gd name="connsiteY37" fmla="*/ 85458 h 153825"/>
              <a:gd name="connsiteX38" fmla="*/ 4845465 w 4845465"/>
              <a:gd name="connsiteY38" fmla="*/ 76912 h 15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845465" h="153825">
                <a:moveTo>
                  <a:pt x="0" y="85458"/>
                </a:moveTo>
                <a:cubicBezTo>
                  <a:pt x="17092" y="82609"/>
                  <a:pt x="34122" y="79362"/>
                  <a:pt x="51275" y="76912"/>
                </a:cubicBezTo>
                <a:cubicBezTo>
                  <a:pt x="74010" y="73664"/>
                  <a:pt x="97068" y="72599"/>
                  <a:pt x="119641" y="68367"/>
                </a:cubicBezTo>
                <a:cubicBezTo>
                  <a:pt x="142729" y="64038"/>
                  <a:pt x="165218" y="56972"/>
                  <a:pt x="188007" y="51275"/>
                </a:cubicBezTo>
                <a:cubicBezTo>
                  <a:pt x="199401" y="48426"/>
                  <a:pt x="210493" y="43792"/>
                  <a:pt x="222190" y="42729"/>
                </a:cubicBezTo>
                <a:cubicBezTo>
                  <a:pt x="441366" y="22806"/>
                  <a:pt x="169125" y="46661"/>
                  <a:pt x="452927" y="25638"/>
                </a:cubicBezTo>
                <a:cubicBezTo>
                  <a:pt x="484305" y="23314"/>
                  <a:pt x="515609" y="20075"/>
                  <a:pt x="546931" y="17092"/>
                </a:cubicBezTo>
                <a:cubicBezTo>
                  <a:pt x="624719" y="9683"/>
                  <a:pt x="633974" y="8370"/>
                  <a:pt x="709301" y="0"/>
                </a:cubicBezTo>
                <a:lnTo>
                  <a:pt x="1085316" y="8546"/>
                </a:lnTo>
                <a:cubicBezTo>
                  <a:pt x="1130285" y="10310"/>
                  <a:pt x="1141034" y="17130"/>
                  <a:pt x="1179319" y="25638"/>
                </a:cubicBezTo>
                <a:cubicBezTo>
                  <a:pt x="1193498" y="28789"/>
                  <a:pt x="1207869" y="31033"/>
                  <a:pt x="1222048" y="34184"/>
                </a:cubicBezTo>
                <a:cubicBezTo>
                  <a:pt x="1233514" y="36732"/>
                  <a:pt x="1244766" y="40181"/>
                  <a:pt x="1256232" y="42729"/>
                </a:cubicBezTo>
                <a:cubicBezTo>
                  <a:pt x="1270411" y="45880"/>
                  <a:pt x="1284948" y="47453"/>
                  <a:pt x="1298961" y="51275"/>
                </a:cubicBezTo>
                <a:cubicBezTo>
                  <a:pt x="1316342" y="56015"/>
                  <a:pt x="1332358" y="66133"/>
                  <a:pt x="1350235" y="68367"/>
                </a:cubicBezTo>
                <a:cubicBezTo>
                  <a:pt x="1480851" y="84692"/>
                  <a:pt x="1395659" y="75869"/>
                  <a:pt x="1606609" y="85458"/>
                </a:cubicBezTo>
                <a:cubicBezTo>
                  <a:pt x="1632246" y="88307"/>
                  <a:pt x="1657823" y="91769"/>
                  <a:pt x="1683521" y="94004"/>
                </a:cubicBezTo>
                <a:cubicBezTo>
                  <a:pt x="1778643" y="102276"/>
                  <a:pt x="1869755" y="106055"/>
                  <a:pt x="1965532" y="111096"/>
                </a:cubicBezTo>
                <a:cubicBezTo>
                  <a:pt x="2021065" y="109361"/>
                  <a:pt x="2225643" y="109206"/>
                  <a:pt x="2324456" y="94004"/>
                </a:cubicBezTo>
                <a:cubicBezTo>
                  <a:pt x="2333359" y="92634"/>
                  <a:pt x="2341354" y="87643"/>
                  <a:pt x="2350093" y="85458"/>
                </a:cubicBezTo>
                <a:cubicBezTo>
                  <a:pt x="2373989" y="79484"/>
                  <a:pt x="2421230" y="72178"/>
                  <a:pt x="2444097" y="68367"/>
                </a:cubicBezTo>
                <a:cubicBezTo>
                  <a:pt x="2473920" y="58426"/>
                  <a:pt x="2476370" y="56431"/>
                  <a:pt x="2512463" y="51275"/>
                </a:cubicBezTo>
                <a:cubicBezTo>
                  <a:pt x="2692398" y="25570"/>
                  <a:pt x="2665835" y="33590"/>
                  <a:pt x="2888478" y="25638"/>
                </a:cubicBezTo>
                <a:cubicBezTo>
                  <a:pt x="2962838" y="29769"/>
                  <a:pt x="3075392" y="34929"/>
                  <a:pt x="3153398" y="42729"/>
                </a:cubicBezTo>
                <a:cubicBezTo>
                  <a:pt x="3173440" y="44733"/>
                  <a:pt x="3193278" y="48426"/>
                  <a:pt x="3213218" y="51275"/>
                </a:cubicBezTo>
                <a:cubicBezTo>
                  <a:pt x="3274675" y="71761"/>
                  <a:pt x="3197943" y="46912"/>
                  <a:pt x="3273039" y="68367"/>
                </a:cubicBezTo>
                <a:cubicBezTo>
                  <a:pt x="3281700" y="70842"/>
                  <a:pt x="3290015" y="74437"/>
                  <a:pt x="3298676" y="76912"/>
                </a:cubicBezTo>
                <a:cubicBezTo>
                  <a:pt x="3309969" y="80139"/>
                  <a:pt x="3321610" y="82083"/>
                  <a:pt x="3332860" y="85458"/>
                </a:cubicBezTo>
                <a:cubicBezTo>
                  <a:pt x="3350116" y="90635"/>
                  <a:pt x="3367043" y="96853"/>
                  <a:pt x="3384134" y="102550"/>
                </a:cubicBezTo>
                <a:cubicBezTo>
                  <a:pt x="3406103" y="109873"/>
                  <a:pt x="3420344" y="115348"/>
                  <a:pt x="3443955" y="119641"/>
                </a:cubicBezTo>
                <a:cubicBezTo>
                  <a:pt x="3463773" y="123244"/>
                  <a:pt x="3483867" y="125124"/>
                  <a:pt x="3503775" y="128187"/>
                </a:cubicBezTo>
                <a:cubicBezTo>
                  <a:pt x="3569532" y="138304"/>
                  <a:pt x="3554148" y="138794"/>
                  <a:pt x="3631962" y="145279"/>
                </a:cubicBezTo>
                <a:cubicBezTo>
                  <a:pt x="3674638" y="148835"/>
                  <a:pt x="3717420" y="150976"/>
                  <a:pt x="3760149" y="153825"/>
                </a:cubicBezTo>
                <a:lnTo>
                  <a:pt x="4170347" y="145279"/>
                </a:lnTo>
                <a:cubicBezTo>
                  <a:pt x="4193299" y="144459"/>
                  <a:pt x="4215949" y="139768"/>
                  <a:pt x="4238714" y="136733"/>
                </a:cubicBezTo>
                <a:cubicBezTo>
                  <a:pt x="4269728" y="132598"/>
                  <a:pt x="4309924" y="127475"/>
                  <a:pt x="4341263" y="119641"/>
                </a:cubicBezTo>
                <a:cubicBezTo>
                  <a:pt x="4350002" y="117456"/>
                  <a:pt x="4358068" y="112863"/>
                  <a:pt x="4366901" y="111096"/>
                </a:cubicBezTo>
                <a:cubicBezTo>
                  <a:pt x="4400883" y="104300"/>
                  <a:pt x="4435830" y="102409"/>
                  <a:pt x="4469450" y="94004"/>
                </a:cubicBezTo>
                <a:cubicBezTo>
                  <a:pt x="4480844" y="91155"/>
                  <a:pt x="4491991" y="87010"/>
                  <a:pt x="4503633" y="85458"/>
                </a:cubicBezTo>
                <a:cubicBezTo>
                  <a:pt x="4623820" y="69433"/>
                  <a:pt x="4713432" y="76912"/>
                  <a:pt x="4845465" y="7691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4953003" y="4150617"/>
            <a:ext cx="4845465" cy="153825"/>
          </a:xfrm>
          <a:custGeom>
            <a:avLst/>
            <a:gdLst>
              <a:gd name="connsiteX0" fmla="*/ 0 w 4845465"/>
              <a:gd name="connsiteY0" fmla="*/ 85458 h 153825"/>
              <a:gd name="connsiteX1" fmla="*/ 51275 w 4845465"/>
              <a:gd name="connsiteY1" fmla="*/ 76912 h 153825"/>
              <a:gd name="connsiteX2" fmla="*/ 119641 w 4845465"/>
              <a:gd name="connsiteY2" fmla="*/ 68367 h 153825"/>
              <a:gd name="connsiteX3" fmla="*/ 188007 w 4845465"/>
              <a:gd name="connsiteY3" fmla="*/ 51275 h 153825"/>
              <a:gd name="connsiteX4" fmla="*/ 222190 w 4845465"/>
              <a:gd name="connsiteY4" fmla="*/ 42729 h 153825"/>
              <a:gd name="connsiteX5" fmla="*/ 452927 w 4845465"/>
              <a:gd name="connsiteY5" fmla="*/ 25638 h 153825"/>
              <a:gd name="connsiteX6" fmla="*/ 546931 w 4845465"/>
              <a:gd name="connsiteY6" fmla="*/ 17092 h 153825"/>
              <a:gd name="connsiteX7" fmla="*/ 709301 w 4845465"/>
              <a:gd name="connsiteY7" fmla="*/ 0 h 153825"/>
              <a:gd name="connsiteX8" fmla="*/ 1085316 w 4845465"/>
              <a:gd name="connsiteY8" fmla="*/ 8546 h 153825"/>
              <a:gd name="connsiteX9" fmla="*/ 1179319 w 4845465"/>
              <a:gd name="connsiteY9" fmla="*/ 25638 h 153825"/>
              <a:gd name="connsiteX10" fmla="*/ 1222048 w 4845465"/>
              <a:gd name="connsiteY10" fmla="*/ 34184 h 153825"/>
              <a:gd name="connsiteX11" fmla="*/ 1256232 w 4845465"/>
              <a:gd name="connsiteY11" fmla="*/ 42729 h 153825"/>
              <a:gd name="connsiteX12" fmla="*/ 1298961 w 4845465"/>
              <a:gd name="connsiteY12" fmla="*/ 51275 h 153825"/>
              <a:gd name="connsiteX13" fmla="*/ 1350235 w 4845465"/>
              <a:gd name="connsiteY13" fmla="*/ 68367 h 153825"/>
              <a:gd name="connsiteX14" fmla="*/ 1606609 w 4845465"/>
              <a:gd name="connsiteY14" fmla="*/ 85458 h 153825"/>
              <a:gd name="connsiteX15" fmla="*/ 1683521 w 4845465"/>
              <a:gd name="connsiteY15" fmla="*/ 94004 h 153825"/>
              <a:gd name="connsiteX16" fmla="*/ 1965532 w 4845465"/>
              <a:gd name="connsiteY16" fmla="*/ 111096 h 153825"/>
              <a:gd name="connsiteX17" fmla="*/ 2324456 w 4845465"/>
              <a:gd name="connsiteY17" fmla="*/ 94004 h 153825"/>
              <a:gd name="connsiteX18" fmla="*/ 2350093 w 4845465"/>
              <a:gd name="connsiteY18" fmla="*/ 85458 h 153825"/>
              <a:gd name="connsiteX19" fmla="*/ 2444097 w 4845465"/>
              <a:gd name="connsiteY19" fmla="*/ 68367 h 153825"/>
              <a:gd name="connsiteX20" fmla="*/ 2512463 w 4845465"/>
              <a:gd name="connsiteY20" fmla="*/ 51275 h 153825"/>
              <a:gd name="connsiteX21" fmla="*/ 2888478 w 4845465"/>
              <a:gd name="connsiteY21" fmla="*/ 25638 h 153825"/>
              <a:gd name="connsiteX22" fmla="*/ 3153398 w 4845465"/>
              <a:gd name="connsiteY22" fmla="*/ 42729 h 153825"/>
              <a:gd name="connsiteX23" fmla="*/ 3213218 w 4845465"/>
              <a:gd name="connsiteY23" fmla="*/ 51275 h 153825"/>
              <a:gd name="connsiteX24" fmla="*/ 3273039 w 4845465"/>
              <a:gd name="connsiteY24" fmla="*/ 68367 h 153825"/>
              <a:gd name="connsiteX25" fmla="*/ 3298676 w 4845465"/>
              <a:gd name="connsiteY25" fmla="*/ 76912 h 153825"/>
              <a:gd name="connsiteX26" fmla="*/ 3332860 w 4845465"/>
              <a:gd name="connsiteY26" fmla="*/ 85458 h 153825"/>
              <a:gd name="connsiteX27" fmla="*/ 3384134 w 4845465"/>
              <a:gd name="connsiteY27" fmla="*/ 102550 h 153825"/>
              <a:gd name="connsiteX28" fmla="*/ 3443955 w 4845465"/>
              <a:gd name="connsiteY28" fmla="*/ 119641 h 153825"/>
              <a:gd name="connsiteX29" fmla="*/ 3503775 w 4845465"/>
              <a:gd name="connsiteY29" fmla="*/ 128187 h 153825"/>
              <a:gd name="connsiteX30" fmla="*/ 3631962 w 4845465"/>
              <a:gd name="connsiteY30" fmla="*/ 145279 h 153825"/>
              <a:gd name="connsiteX31" fmla="*/ 3760149 w 4845465"/>
              <a:gd name="connsiteY31" fmla="*/ 153825 h 153825"/>
              <a:gd name="connsiteX32" fmla="*/ 4170347 w 4845465"/>
              <a:gd name="connsiteY32" fmla="*/ 145279 h 153825"/>
              <a:gd name="connsiteX33" fmla="*/ 4238714 w 4845465"/>
              <a:gd name="connsiteY33" fmla="*/ 136733 h 153825"/>
              <a:gd name="connsiteX34" fmla="*/ 4341263 w 4845465"/>
              <a:gd name="connsiteY34" fmla="*/ 119641 h 153825"/>
              <a:gd name="connsiteX35" fmla="*/ 4366901 w 4845465"/>
              <a:gd name="connsiteY35" fmla="*/ 111096 h 153825"/>
              <a:gd name="connsiteX36" fmla="*/ 4469450 w 4845465"/>
              <a:gd name="connsiteY36" fmla="*/ 94004 h 153825"/>
              <a:gd name="connsiteX37" fmla="*/ 4503633 w 4845465"/>
              <a:gd name="connsiteY37" fmla="*/ 85458 h 153825"/>
              <a:gd name="connsiteX38" fmla="*/ 4845465 w 4845465"/>
              <a:gd name="connsiteY38" fmla="*/ 76912 h 15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845465" h="153825">
                <a:moveTo>
                  <a:pt x="0" y="85458"/>
                </a:moveTo>
                <a:cubicBezTo>
                  <a:pt x="17092" y="82609"/>
                  <a:pt x="34122" y="79362"/>
                  <a:pt x="51275" y="76912"/>
                </a:cubicBezTo>
                <a:cubicBezTo>
                  <a:pt x="74010" y="73664"/>
                  <a:pt x="97068" y="72599"/>
                  <a:pt x="119641" y="68367"/>
                </a:cubicBezTo>
                <a:cubicBezTo>
                  <a:pt x="142729" y="64038"/>
                  <a:pt x="165218" y="56972"/>
                  <a:pt x="188007" y="51275"/>
                </a:cubicBezTo>
                <a:cubicBezTo>
                  <a:pt x="199401" y="48426"/>
                  <a:pt x="210493" y="43792"/>
                  <a:pt x="222190" y="42729"/>
                </a:cubicBezTo>
                <a:cubicBezTo>
                  <a:pt x="441366" y="22806"/>
                  <a:pt x="169125" y="46661"/>
                  <a:pt x="452927" y="25638"/>
                </a:cubicBezTo>
                <a:cubicBezTo>
                  <a:pt x="484305" y="23314"/>
                  <a:pt x="515609" y="20075"/>
                  <a:pt x="546931" y="17092"/>
                </a:cubicBezTo>
                <a:cubicBezTo>
                  <a:pt x="624719" y="9683"/>
                  <a:pt x="633974" y="8370"/>
                  <a:pt x="709301" y="0"/>
                </a:cubicBezTo>
                <a:lnTo>
                  <a:pt x="1085316" y="8546"/>
                </a:lnTo>
                <a:cubicBezTo>
                  <a:pt x="1130285" y="10310"/>
                  <a:pt x="1141034" y="17130"/>
                  <a:pt x="1179319" y="25638"/>
                </a:cubicBezTo>
                <a:cubicBezTo>
                  <a:pt x="1193498" y="28789"/>
                  <a:pt x="1207869" y="31033"/>
                  <a:pt x="1222048" y="34184"/>
                </a:cubicBezTo>
                <a:cubicBezTo>
                  <a:pt x="1233514" y="36732"/>
                  <a:pt x="1244766" y="40181"/>
                  <a:pt x="1256232" y="42729"/>
                </a:cubicBezTo>
                <a:cubicBezTo>
                  <a:pt x="1270411" y="45880"/>
                  <a:pt x="1284948" y="47453"/>
                  <a:pt x="1298961" y="51275"/>
                </a:cubicBezTo>
                <a:cubicBezTo>
                  <a:pt x="1316342" y="56015"/>
                  <a:pt x="1332358" y="66133"/>
                  <a:pt x="1350235" y="68367"/>
                </a:cubicBezTo>
                <a:cubicBezTo>
                  <a:pt x="1480851" y="84692"/>
                  <a:pt x="1395659" y="75869"/>
                  <a:pt x="1606609" y="85458"/>
                </a:cubicBezTo>
                <a:cubicBezTo>
                  <a:pt x="1632246" y="88307"/>
                  <a:pt x="1657823" y="91769"/>
                  <a:pt x="1683521" y="94004"/>
                </a:cubicBezTo>
                <a:cubicBezTo>
                  <a:pt x="1778643" y="102276"/>
                  <a:pt x="1869755" y="106055"/>
                  <a:pt x="1965532" y="111096"/>
                </a:cubicBezTo>
                <a:cubicBezTo>
                  <a:pt x="2021065" y="109361"/>
                  <a:pt x="2225643" y="109206"/>
                  <a:pt x="2324456" y="94004"/>
                </a:cubicBezTo>
                <a:cubicBezTo>
                  <a:pt x="2333359" y="92634"/>
                  <a:pt x="2341354" y="87643"/>
                  <a:pt x="2350093" y="85458"/>
                </a:cubicBezTo>
                <a:cubicBezTo>
                  <a:pt x="2373989" y="79484"/>
                  <a:pt x="2421230" y="72178"/>
                  <a:pt x="2444097" y="68367"/>
                </a:cubicBezTo>
                <a:cubicBezTo>
                  <a:pt x="2473920" y="58426"/>
                  <a:pt x="2476370" y="56431"/>
                  <a:pt x="2512463" y="51275"/>
                </a:cubicBezTo>
                <a:cubicBezTo>
                  <a:pt x="2692398" y="25570"/>
                  <a:pt x="2665835" y="33590"/>
                  <a:pt x="2888478" y="25638"/>
                </a:cubicBezTo>
                <a:cubicBezTo>
                  <a:pt x="2962838" y="29769"/>
                  <a:pt x="3075392" y="34929"/>
                  <a:pt x="3153398" y="42729"/>
                </a:cubicBezTo>
                <a:cubicBezTo>
                  <a:pt x="3173440" y="44733"/>
                  <a:pt x="3193278" y="48426"/>
                  <a:pt x="3213218" y="51275"/>
                </a:cubicBezTo>
                <a:cubicBezTo>
                  <a:pt x="3274675" y="71761"/>
                  <a:pt x="3197943" y="46912"/>
                  <a:pt x="3273039" y="68367"/>
                </a:cubicBezTo>
                <a:cubicBezTo>
                  <a:pt x="3281700" y="70842"/>
                  <a:pt x="3290015" y="74437"/>
                  <a:pt x="3298676" y="76912"/>
                </a:cubicBezTo>
                <a:cubicBezTo>
                  <a:pt x="3309969" y="80139"/>
                  <a:pt x="3321610" y="82083"/>
                  <a:pt x="3332860" y="85458"/>
                </a:cubicBezTo>
                <a:cubicBezTo>
                  <a:pt x="3350116" y="90635"/>
                  <a:pt x="3367043" y="96853"/>
                  <a:pt x="3384134" y="102550"/>
                </a:cubicBezTo>
                <a:cubicBezTo>
                  <a:pt x="3406103" y="109873"/>
                  <a:pt x="3420344" y="115348"/>
                  <a:pt x="3443955" y="119641"/>
                </a:cubicBezTo>
                <a:cubicBezTo>
                  <a:pt x="3463773" y="123244"/>
                  <a:pt x="3483867" y="125124"/>
                  <a:pt x="3503775" y="128187"/>
                </a:cubicBezTo>
                <a:cubicBezTo>
                  <a:pt x="3569532" y="138304"/>
                  <a:pt x="3554148" y="138794"/>
                  <a:pt x="3631962" y="145279"/>
                </a:cubicBezTo>
                <a:cubicBezTo>
                  <a:pt x="3674638" y="148835"/>
                  <a:pt x="3717420" y="150976"/>
                  <a:pt x="3760149" y="153825"/>
                </a:cubicBezTo>
                <a:lnTo>
                  <a:pt x="4170347" y="145279"/>
                </a:lnTo>
                <a:cubicBezTo>
                  <a:pt x="4193299" y="144459"/>
                  <a:pt x="4215949" y="139768"/>
                  <a:pt x="4238714" y="136733"/>
                </a:cubicBezTo>
                <a:cubicBezTo>
                  <a:pt x="4269728" y="132598"/>
                  <a:pt x="4309924" y="127475"/>
                  <a:pt x="4341263" y="119641"/>
                </a:cubicBezTo>
                <a:cubicBezTo>
                  <a:pt x="4350002" y="117456"/>
                  <a:pt x="4358068" y="112863"/>
                  <a:pt x="4366901" y="111096"/>
                </a:cubicBezTo>
                <a:cubicBezTo>
                  <a:pt x="4400883" y="104300"/>
                  <a:pt x="4435830" y="102409"/>
                  <a:pt x="4469450" y="94004"/>
                </a:cubicBezTo>
                <a:cubicBezTo>
                  <a:pt x="4480844" y="91155"/>
                  <a:pt x="4491991" y="87010"/>
                  <a:pt x="4503633" y="85458"/>
                </a:cubicBezTo>
                <a:cubicBezTo>
                  <a:pt x="4623820" y="69433"/>
                  <a:pt x="4713432" y="76912"/>
                  <a:pt x="4845465" y="7691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rot="16200000">
            <a:off x="4668244" y="2524486"/>
            <a:ext cx="122470" cy="31495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latin typeface="+mj-lt"/>
            </a:endParaRPr>
          </a:p>
        </p:txBody>
      </p:sp>
      <p:sp>
        <p:nvSpPr>
          <p:cNvPr id="10" name="Down Arrow 9"/>
          <p:cNvSpPr/>
          <p:nvPr/>
        </p:nvSpPr>
        <p:spPr>
          <a:xfrm rot="16200000">
            <a:off x="4668244" y="2653089"/>
            <a:ext cx="122470" cy="31495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latin typeface="+mj-lt"/>
            </a:endParaRPr>
          </a:p>
        </p:txBody>
      </p:sp>
      <p:sp>
        <p:nvSpPr>
          <p:cNvPr id="11" name="Down Arrow 10"/>
          <p:cNvSpPr/>
          <p:nvPr/>
        </p:nvSpPr>
        <p:spPr>
          <a:xfrm rot="16200000">
            <a:off x="4678402" y="3180357"/>
            <a:ext cx="122470" cy="31495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latin typeface="+mj-lt"/>
            </a:endParaRPr>
          </a:p>
        </p:txBody>
      </p:sp>
      <p:sp>
        <p:nvSpPr>
          <p:cNvPr id="12" name="Down Arrow 11"/>
          <p:cNvSpPr/>
          <p:nvPr/>
        </p:nvSpPr>
        <p:spPr>
          <a:xfrm rot="16200000">
            <a:off x="4678402" y="3278204"/>
            <a:ext cx="122470" cy="31495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latin typeface="+mj-lt"/>
            </a:endParaRPr>
          </a:p>
        </p:txBody>
      </p:sp>
      <p:sp>
        <p:nvSpPr>
          <p:cNvPr id="15" name="Down Arrow 14"/>
          <p:cNvSpPr/>
          <p:nvPr/>
        </p:nvSpPr>
        <p:spPr>
          <a:xfrm rot="16200000">
            <a:off x="4658086" y="3972286"/>
            <a:ext cx="122470" cy="31495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latin typeface="+mj-lt"/>
            </a:endParaRPr>
          </a:p>
        </p:txBody>
      </p:sp>
      <p:sp>
        <p:nvSpPr>
          <p:cNvPr id="16" name="Down Arrow 15"/>
          <p:cNvSpPr/>
          <p:nvPr/>
        </p:nvSpPr>
        <p:spPr>
          <a:xfrm rot="16200000">
            <a:off x="4658086" y="4094756"/>
            <a:ext cx="122470" cy="31495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latin typeface="+mj-lt"/>
            </a:endParaRPr>
          </a:p>
        </p:txBody>
      </p:sp>
      <p:sp>
        <p:nvSpPr>
          <p:cNvPr id="17" name="Down Arrow 16"/>
          <p:cNvSpPr/>
          <p:nvPr/>
        </p:nvSpPr>
        <p:spPr>
          <a:xfrm rot="16200000">
            <a:off x="4658086" y="4200886"/>
            <a:ext cx="122470" cy="31495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latin typeface="+mj-lt"/>
            </a:endParaRPr>
          </a:p>
        </p:txBody>
      </p:sp>
      <p:sp>
        <p:nvSpPr>
          <p:cNvPr id="18" name="Down Arrow 17"/>
          <p:cNvSpPr/>
          <p:nvPr/>
        </p:nvSpPr>
        <p:spPr>
          <a:xfrm rot="16200000">
            <a:off x="4658086" y="4323356"/>
            <a:ext cx="122470" cy="31495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latin typeface="+mj-lt"/>
            </a:endParaRPr>
          </a:p>
        </p:txBody>
      </p:sp>
      <p:sp>
        <p:nvSpPr>
          <p:cNvPr id="14" name="Down Arrow 13"/>
          <p:cNvSpPr/>
          <p:nvPr/>
        </p:nvSpPr>
        <p:spPr>
          <a:xfrm rot="16200000">
            <a:off x="4668244" y="3510915"/>
            <a:ext cx="122470" cy="31495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latin typeface="+mj-lt"/>
            </a:endParaRPr>
          </a:p>
        </p:txBody>
      </p:sp>
      <p:sp>
        <p:nvSpPr>
          <p:cNvPr id="13" name="Down Arrow 12"/>
          <p:cNvSpPr/>
          <p:nvPr/>
        </p:nvSpPr>
        <p:spPr>
          <a:xfrm rot="16200000">
            <a:off x="4671591" y="3383443"/>
            <a:ext cx="136097" cy="31495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latin typeface="+mj-lt"/>
            </a:endParaRPr>
          </a:p>
        </p:txBody>
      </p:sp>
      <p:cxnSp>
        <p:nvCxnSpPr>
          <p:cNvPr id="29" name="Straight Connector 28"/>
          <p:cNvCxnSpPr/>
          <p:nvPr/>
        </p:nvCxnSpPr>
        <p:spPr>
          <a:xfrm>
            <a:off x="722489" y="1041400"/>
            <a:ext cx="107899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Title 1"/>
          <p:cNvSpPr>
            <a:spLocks noGrp="1"/>
          </p:cNvSpPr>
          <p:nvPr>
            <p:ph type="title"/>
          </p:nvPr>
        </p:nvSpPr>
        <p:spPr>
          <a:xfrm>
            <a:off x="822960" y="152400"/>
            <a:ext cx="12050976" cy="990600"/>
          </a:xfrm>
        </p:spPr>
        <p:txBody>
          <a:bodyPr>
            <a:normAutofit/>
          </a:bodyPr>
          <a:lstStyle/>
          <a:p>
            <a:pPr>
              <a:spcBef>
                <a:spcPts val="1800"/>
              </a:spcBef>
              <a:defRPr/>
            </a:pPr>
            <a:r>
              <a:rPr lang="en-US" sz="2400" b="1" dirty="0">
                <a:solidFill>
                  <a:srgbClr val="FF0000"/>
                </a:solidFill>
                <a:latin typeface="+mn-lt"/>
              </a:rPr>
              <a:t>Numerical example (2D source, 1D earth) of Green’s theorem receiver </a:t>
            </a:r>
            <a:r>
              <a:rPr lang="en-US" sz="2400" b="1" dirty="0" err="1">
                <a:solidFill>
                  <a:srgbClr val="FF0000"/>
                </a:solidFill>
                <a:latin typeface="+mn-lt"/>
              </a:rPr>
              <a:t>deghosting</a:t>
            </a:r>
            <a:endParaRPr lang="en-US" sz="2400" b="1" dirty="0">
              <a:solidFill>
                <a:srgbClr val="FF0000"/>
              </a:solidFill>
              <a:latin typeface="+mn-lt"/>
            </a:endParaRPr>
          </a:p>
        </p:txBody>
      </p:sp>
    </p:spTree>
    <p:extLst>
      <p:ext uri="{BB962C8B-B14F-4D97-AF65-F5344CB8AC3E}">
        <p14:creationId xmlns:p14="http://schemas.microsoft.com/office/powerpoint/2010/main" val="292420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1"/>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2"/>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2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13"/>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2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14"/>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2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6"/>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7"/>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25"/>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15"/>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16"/>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17"/>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18"/>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28"/>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5"/>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0" grpId="0"/>
      <p:bldP spid="20" grpId="1"/>
      <p:bldP spid="21" grpId="0"/>
      <p:bldP spid="21" grpId="1"/>
      <p:bldP spid="22" grpId="0"/>
      <p:bldP spid="22" grpId="1"/>
      <p:bldP spid="23" grpId="0"/>
      <p:bldP spid="23" grpId="1"/>
      <p:bldP spid="24" grpId="0"/>
      <p:bldP spid="24" grpId="1"/>
      <p:bldP spid="25" grpId="0"/>
      <p:bldP spid="25" grpId="1"/>
      <p:bldP spid="3" grpId="0" animBg="1"/>
      <p:bldP spid="28" grpId="0" animBg="1"/>
      <p:bldP spid="5" grpId="0" animBg="1"/>
      <p:bldP spid="31" grpId="0" animBg="1"/>
      <p:bldP spid="9" grpId="0" animBg="1"/>
      <p:bldP spid="9" grpId="1" animBg="1"/>
      <p:bldP spid="10" grpId="0" animBg="1"/>
      <p:bldP spid="10" grpId="1" animBg="1"/>
      <p:bldP spid="11" grpId="0" animBg="1"/>
      <p:bldP spid="11" grpId="1" animBg="1"/>
      <p:bldP spid="12" grpId="0" animBg="1"/>
      <p:bldP spid="12" grpId="1" animBg="1"/>
      <p:bldP spid="15" grpId="0" animBg="1"/>
      <p:bldP spid="15" grpId="1" animBg="1"/>
      <p:bldP spid="16" grpId="0" animBg="1"/>
      <p:bldP spid="16" grpId="1" animBg="1"/>
      <p:bldP spid="17" grpId="0" animBg="1"/>
      <p:bldP spid="17" grpId="1" animBg="1"/>
      <p:bldP spid="18" grpId="0" animBg="1"/>
      <p:bldP spid="18" grpId="1" animBg="1"/>
      <p:bldP spid="14" grpId="0" animBg="1"/>
      <p:bldP spid="14" grpId="1" animBg="1"/>
      <p:bldP spid="13" grpId="0" animBg="1"/>
      <p:bldP spid="13"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263639" y="1097280"/>
            <a:ext cx="4517136" cy="3200400"/>
          </a:xfrm>
          <a:prstGeom prst="rect">
            <a:avLst/>
          </a:prstGeom>
        </p:spPr>
      </p:pic>
      <p:sp>
        <p:nvSpPr>
          <p:cNvPr id="7" name="Slide Number Placeholder 6"/>
          <p:cNvSpPr>
            <a:spLocks noGrp="1"/>
          </p:cNvSpPr>
          <p:nvPr>
            <p:ph type="sldNum" sz="quarter" idx="12"/>
          </p:nvPr>
        </p:nvSpPr>
        <p:spPr/>
        <p:txBody>
          <a:bodyPr/>
          <a:lstStyle/>
          <a:p>
            <a:pPr>
              <a:defRPr/>
            </a:pPr>
            <a:fld id="{483C2E8C-EB6D-402D-AE20-C637535D5250}" type="slidenum">
              <a:rPr lang="en-US" smtClean="0"/>
              <a:pPr>
                <a:defRPr/>
              </a:pPr>
              <a:t>49</a:t>
            </a:fld>
            <a:endParaRPr lang="en-US" dirty="0"/>
          </a:p>
        </p:txBody>
      </p:sp>
      <p:sp>
        <p:nvSpPr>
          <p:cNvPr id="45" name="Rectangle 44"/>
          <p:cNvSpPr/>
          <p:nvPr/>
        </p:nvSpPr>
        <p:spPr>
          <a:xfrm>
            <a:off x="914400" y="1295400"/>
            <a:ext cx="3342390" cy="400110"/>
          </a:xfrm>
          <a:prstGeom prst="rect">
            <a:avLst/>
          </a:prstGeom>
        </p:spPr>
        <p:txBody>
          <a:bodyPr wrap="none">
            <a:spAutoFit/>
          </a:bodyPr>
          <a:lstStyle/>
          <a:p>
            <a:r>
              <a:rPr lang="en-US" b="1" dirty="0">
                <a:ea typeface="新細明體" pitchFamily="18" charset="-120"/>
              </a:rPr>
              <a:t>2. Periodically semicircular </a:t>
            </a:r>
            <a:r>
              <a:rPr lang="en-US" sz="2000" b="1" dirty="0">
                <a:ea typeface="新細明體" pitchFamily="18" charset="-120"/>
              </a:rPr>
              <a:t>cable</a:t>
            </a:r>
            <a:endParaRPr lang="en-US" b="1" dirty="0">
              <a:ea typeface="新細明體" pitchFamily="18" charset="-120"/>
            </a:endParaRPr>
          </a:p>
        </p:txBody>
      </p:sp>
      <p:cxnSp>
        <p:nvCxnSpPr>
          <p:cNvPr id="19" name="Straight Connector 18"/>
          <p:cNvCxnSpPr/>
          <p:nvPr/>
        </p:nvCxnSpPr>
        <p:spPr>
          <a:xfrm>
            <a:off x="722489" y="1041400"/>
            <a:ext cx="107899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itle 1"/>
          <p:cNvSpPr>
            <a:spLocks noGrp="1"/>
          </p:cNvSpPr>
          <p:nvPr>
            <p:ph type="title"/>
          </p:nvPr>
        </p:nvSpPr>
        <p:spPr>
          <a:xfrm>
            <a:off x="822960" y="152400"/>
            <a:ext cx="12050976" cy="990600"/>
          </a:xfrm>
        </p:spPr>
        <p:txBody>
          <a:bodyPr>
            <a:normAutofit/>
          </a:bodyPr>
          <a:lstStyle/>
          <a:p>
            <a:pPr>
              <a:spcBef>
                <a:spcPts val="1800"/>
              </a:spcBef>
              <a:defRPr/>
            </a:pPr>
            <a:r>
              <a:rPr lang="en-US" sz="2400" b="1" dirty="0">
                <a:solidFill>
                  <a:srgbClr val="FF0000"/>
                </a:solidFill>
                <a:latin typeface="+mn-lt"/>
              </a:rPr>
              <a:t>Numerical example (2D source, 1D earth) of Green’s theorem receiver </a:t>
            </a:r>
            <a:r>
              <a:rPr lang="en-US" sz="2400" b="1" dirty="0" err="1">
                <a:solidFill>
                  <a:srgbClr val="FF0000"/>
                </a:solidFill>
                <a:latin typeface="+mn-lt"/>
              </a:rPr>
              <a:t>deghosting</a:t>
            </a:r>
            <a:endParaRPr lang="en-US" sz="2400" b="1" dirty="0">
              <a:solidFill>
                <a:srgbClr val="FF0000"/>
              </a:solidFill>
              <a:latin typeface="+mn-lt"/>
            </a:endParaRPr>
          </a:p>
        </p:txBody>
      </p:sp>
      <p:sp>
        <p:nvSpPr>
          <p:cNvPr id="21" name="Rectangle 20"/>
          <p:cNvSpPr/>
          <p:nvPr/>
        </p:nvSpPr>
        <p:spPr>
          <a:xfrm>
            <a:off x="5992758" y="4217670"/>
            <a:ext cx="5357305" cy="646331"/>
          </a:xfrm>
          <a:prstGeom prst="rect">
            <a:avLst/>
          </a:prstGeom>
        </p:spPr>
        <p:txBody>
          <a:bodyPr wrap="square">
            <a:spAutoFit/>
          </a:bodyPr>
          <a:lstStyle/>
          <a:p>
            <a:pPr algn="ctr"/>
            <a:r>
              <a:rPr lang="en-US" dirty="0">
                <a:latin typeface="+mj-lt"/>
                <a:ea typeface="新細明體" pitchFamily="18" charset="-120"/>
              </a:rPr>
              <a:t>Receiver </a:t>
            </a:r>
            <a:r>
              <a:rPr lang="en-US" dirty="0" err="1">
                <a:latin typeface="+mj-lt"/>
                <a:ea typeface="新細明體" pitchFamily="18" charset="-120"/>
              </a:rPr>
              <a:t>deghosted</a:t>
            </a:r>
            <a:r>
              <a:rPr lang="en-US" dirty="0">
                <a:latin typeface="+mj-lt"/>
                <a:ea typeface="新細明體" pitchFamily="18" charset="-120"/>
              </a:rPr>
              <a:t> data predicted </a:t>
            </a:r>
            <a:r>
              <a:rPr lang="en-US" b="1" u="sng" dirty="0">
                <a:solidFill>
                  <a:srgbClr val="FF0000"/>
                </a:solidFill>
                <a:ea typeface="新細明體" pitchFamily="18" charset="-120"/>
              </a:rPr>
              <a:t>above the cable</a:t>
            </a:r>
          </a:p>
          <a:p>
            <a:pPr algn="ctr"/>
            <a:r>
              <a:rPr lang="en-US" dirty="0">
                <a:latin typeface="+mj-lt"/>
                <a:ea typeface="新細明體" pitchFamily="18" charset="-120"/>
              </a:rPr>
              <a:t>(at z=95m) using formula below</a:t>
            </a:r>
          </a:p>
        </p:txBody>
      </p:sp>
      <p:sp>
        <p:nvSpPr>
          <p:cNvPr id="23" name="Rectangle 22"/>
          <p:cNvSpPr/>
          <p:nvPr/>
        </p:nvSpPr>
        <p:spPr>
          <a:xfrm>
            <a:off x="5901318" y="1062047"/>
            <a:ext cx="5611091" cy="3729360"/>
          </a:xfrm>
          <a:prstGeom prst="rect">
            <a:avLst/>
          </a:prstGeom>
          <a:no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0000"/>
              </a:solidFill>
            </a:endParaRPr>
          </a:p>
        </p:txBody>
      </p:sp>
      <mc:AlternateContent xmlns:mc="http://schemas.openxmlformats.org/markup-compatibility/2006" xmlns:a14="http://schemas.microsoft.com/office/drawing/2010/main">
        <mc:Choice Requires="a14">
          <p:sp>
            <p:nvSpPr>
              <p:cNvPr id="24" name="TextBox 23"/>
              <p:cNvSpPr txBox="1"/>
              <p:nvPr/>
            </p:nvSpPr>
            <p:spPr>
              <a:xfrm>
                <a:off x="299468" y="4879009"/>
                <a:ext cx="11212941" cy="1905522"/>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a:rPr>
                          </m:ctrlPr>
                        </m:sSupPr>
                        <m:e>
                          <m:r>
                            <a:rPr lang="en-US" i="1">
                              <a:latin typeface="Cambria Math" panose="02040503050406030204" pitchFamily="18" charset="0"/>
                            </a:rPr>
                            <m:t>𝑃</m:t>
                          </m:r>
                        </m:e>
                        <m:sup>
                          <m:r>
                            <a:rPr lang="en-US" i="1">
                              <a:latin typeface="Cambria Math" panose="02040503050406030204" pitchFamily="18" charset="0"/>
                            </a:rPr>
                            <m:t>𝑢𝑝</m:t>
                          </m:r>
                        </m:sup>
                      </m:sSup>
                      <m:d>
                        <m:dPr>
                          <m:ctrlPr>
                            <a:rPr lang="en-US" i="1">
                              <a:latin typeface="Cambria Math"/>
                            </a:rPr>
                          </m:ctrlPr>
                        </m:dPr>
                        <m:e>
                          <m:r>
                            <a:rPr lang="en-US" b="1" i="1">
                              <a:latin typeface="Cambria Math" panose="02040503050406030204" pitchFamily="18" charset="0"/>
                            </a:rPr>
                            <m:t>𝒓</m:t>
                          </m:r>
                          <m:r>
                            <a:rPr lang="en-US" i="1">
                              <a:latin typeface="Cambria Math" panose="02040503050406030204" pitchFamily="18" charset="0"/>
                            </a:rPr>
                            <m:t>,</m:t>
                          </m:r>
                          <m:r>
                            <a:rPr lang="en-US" b="1" i="1">
                              <a:latin typeface="Cambria Math" panose="02040503050406030204" pitchFamily="18" charset="0"/>
                            </a:rPr>
                            <m:t>𝒓</m:t>
                          </m:r>
                          <m:r>
                            <a:rPr lang="en-US" i="1" baseline="-25000">
                              <a:latin typeface="Cambria Math" panose="02040503050406030204" pitchFamily="18" charset="0"/>
                            </a:rPr>
                            <m:t>𝑠</m:t>
                          </m:r>
                          <m:r>
                            <a:rPr lang="en-US" i="1">
                              <a:latin typeface="Cambria Math" panose="02040503050406030204" pitchFamily="18" charset="0"/>
                            </a:rPr>
                            <m:t>,</m:t>
                          </m:r>
                          <m:r>
                            <m:rPr>
                              <m:sty m:val="p"/>
                            </m:rPr>
                            <a:rPr lang="el-GR" i="1">
                              <a:latin typeface="Cambria Math" panose="02040503050406030204" pitchFamily="18" charset="0"/>
                            </a:rPr>
                            <m:t>ω</m:t>
                          </m:r>
                        </m:e>
                      </m:d>
                      <m:r>
                        <a:rPr lang="en-US" i="1">
                          <a:latin typeface="Cambria Math" panose="02040503050406030204" pitchFamily="18" charset="0"/>
                        </a:rPr>
                        <m:t>=</m:t>
                      </m:r>
                      <m:nary>
                        <m:naryPr>
                          <m:ctrlPr>
                            <a:rPr lang="en-US" i="1" smtClean="0">
                              <a:latin typeface="Cambria Math"/>
                            </a:rPr>
                          </m:ctrlPr>
                        </m:naryPr>
                        <m:sub>
                          <m:r>
                            <m:rPr>
                              <m:brk m:alnAt="23"/>
                            </m:rPr>
                            <a:rPr lang="en-US" b="0" i="1" smtClean="0">
                              <a:latin typeface="Cambria Math" panose="02040503050406030204" pitchFamily="18" charset="0"/>
                            </a:rPr>
                            <m:t>𝑚</m:t>
                          </m:r>
                          <m:r>
                            <a:rPr lang="en-US" b="0" i="1" smtClean="0">
                              <a:latin typeface="Cambria Math" panose="02040503050406030204" pitchFamily="18" charset="0"/>
                            </a:rPr>
                            <m:t>.</m:t>
                          </m:r>
                          <m:r>
                            <a:rPr lang="en-US" b="0" i="1" smtClean="0">
                              <a:latin typeface="Cambria Math" panose="02040503050406030204" pitchFamily="18" charset="0"/>
                            </a:rPr>
                            <m:t>𝑙</m:t>
                          </m:r>
                          <m:r>
                            <a:rPr lang="en-US" b="0" i="1" smtClean="0">
                              <a:latin typeface="Cambria Math" panose="02040503050406030204" pitchFamily="18" charset="0"/>
                            </a:rPr>
                            <m:t>.</m:t>
                          </m:r>
                        </m:sub>
                        <m:sup/>
                        <m:e>
                          <m:d>
                            <m:dPr>
                              <m:begChr m:val="["/>
                              <m:endChr m:val="]"/>
                              <m:ctrlPr>
                                <a:rPr lang="en-US" b="0" i="1" smtClean="0">
                                  <a:latin typeface="Cambria Math"/>
                                </a:rPr>
                              </m:ctrlPr>
                            </m:dPr>
                            <m:e>
                              <m:eqArr>
                                <m:eqArrPr>
                                  <m:ctrlPr>
                                    <a:rPr lang="en-US" i="1" smtClean="0">
                                      <a:latin typeface="Cambria Math"/>
                                    </a:rPr>
                                  </m:ctrlPr>
                                </m:eqArrPr>
                                <m:e>
                                  <m:r>
                                    <a:rPr lang="en-US" i="1" smtClean="0">
                                      <a:latin typeface="Cambria Math" panose="02040503050406030204" pitchFamily="18" charset="0"/>
                                    </a:rPr>
                                    <m:t>𝑃</m:t>
                                  </m:r>
                                  <m:d>
                                    <m:dPr>
                                      <m:ctrlPr>
                                        <a:rPr lang="en-US" i="1">
                                          <a:latin typeface="Cambria Math"/>
                                        </a:rPr>
                                      </m:ctrlPr>
                                    </m:dPr>
                                    <m:e>
                                      <m:r>
                                        <a:rPr lang="en-US" b="1" i="1">
                                          <a:latin typeface="Cambria Math" panose="02040503050406030204" pitchFamily="18" charset="0"/>
                                        </a:rPr>
                                        <m:t>𝒓</m:t>
                                      </m:r>
                                      <m:r>
                                        <a:rPr lang="en-US" i="1">
                                          <a:latin typeface="Cambria Math" panose="02040503050406030204" pitchFamily="18" charset="0"/>
                                        </a:rPr>
                                        <m:t>′,</m:t>
                                      </m:r>
                                      <m:r>
                                        <a:rPr lang="en-US" b="1" i="1">
                                          <a:latin typeface="Cambria Math" panose="02040503050406030204" pitchFamily="18" charset="0"/>
                                        </a:rPr>
                                        <m:t>𝒓</m:t>
                                      </m:r>
                                      <m:r>
                                        <a:rPr lang="en-US" i="1" baseline="-25000">
                                          <a:latin typeface="Cambria Math" panose="02040503050406030204" pitchFamily="18" charset="0"/>
                                        </a:rPr>
                                        <m:t>𝑠</m:t>
                                      </m:r>
                                      <m:r>
                                        <a:rPr lang="en-US" i="1">
                                          <a:latin typeface="Cambria Math" panose="02040503050406030204" pitchFamily="18" charset="0"/>
                                        </a:rPr>
                                        <m:t>,</m:t>
                                      </m:r>
                                      <m:r>
                                        <m:rPr>
                                          <m:sty m:val="p"/>
                                        </m:rPr>
                                        <a:rPr lang="el-GR" i="1">
                                          <a:latin typeface="Cambria Math" panose="02040503050406030204" pitchFamily="18" charset="0"/>
                                        </a:rPr>
                                        <m:t>ω</m:t>
                                      </m:r>
                                    </m:e>
                                  </m:d>
                                  <m:sSubSup>
                                    <m:sSubSupPr>
                                      <m:ctrlPr>
                                        <a:rPr lang="en-US" i="1">
                                          <a:latin typeface="Cambria Math"/>
                                        </a:rPr>
                                      </m:ctrlPr>
                                    </m:sSubSupPr>
                                    <m:e>
                                      <m:d>
                                        <m:dPr>
                                          <m:ctrlPr>
                                            <a:rPr lang="en-US" i="1" smtClean="0">
                                              <a:latin typeface="Cambria Math"/>
                                            </a:rPr>
                                          </m:ctrlPr>
                                        </m:dPr>
                                        <m:e>
                                          <m:r>
                                            <a:rPr lang="en-US" b="0" i="1" smtClean="0">
                                              <a:latin typeface="Cambria Math" panose="02040503050406030204" pitchFamily="18" charset="0"/>
                                            </a:rPr>
                                            <m:t>−</m:t>
                                          </m:r>
                                          <m:f>
                                            <m:fPr>
                                              <m:ctrlPr>
                                                <a:rPr lang="en-US" b="0" i="1" smtClean="0">
                                                  <a:latin typeface="Cambria Math"/>
                                                </a:rPr>
                                              </m:ctrlPr>
                                            </m:fPr>
                                            <m:num>
                                              <m:f>
                                                <m:fPr>
                                                  <m:ctrlPr>
                                                    <a:rPr lang="en-US" b="0" i="1" smtClean="0">
                                                      <a:latin typeface="Cambria Math"/>
                                                    </a:rPr>
                                                  </m:ctrlPr>
                                                </m:fPr>
                                                <m:num>
                                                  <m:r>
                                                    <a:rPr lang="en-US" b="0" i="1" smtClean="0">
                                                      <a:latin typeface="Cambria Math" panose="02040503050406030204" pitchFamily="18" charset="0"/>
                                                    </a:rPr>
                                                    <m:t>𝑑𝑧</m:t>
                                                  </m:r>
                                                  <m:r>
                                                    <a:rPr lang="en-US" b="0" i="1" smtClean="0">
                                                      <a:latin typeface="Cambria Math" panose="02040503050406030204" pitchFamily="18" charset="0"/>
                                                    </a:rPr>
                                                    <m:t>′</m:t>
                                                  </m:r>
                                                  <m:d>
                                                    <m:dPr>
                                                      <m:ctrlPr>
                                                        <a:rPr lang="en-US" b="0" i="1" smtClean="0">
                                                          <a:latin typeface="Cambria Math"/>
                                                        </a:rPr>
                                                      </m:ctrlPr>
                                                    </m:dPr>
                                                    <m:e>
                                                      <m:r>
                                                        <a:rPr lang="en-US" b="0" i="1" smtClean="0">
                                                          <a:latin typeface="Cambria Math" panose="02040503050406030204" pitchFamily="18" charset="0"/>
                                                        </a:rPr>
                                                        <m:t>𝑥</m:t>
                                                      </m:r>
                                                      <m:r>
                                                        <a:rPr lang="en-US" b="0" i="1" smtClean="0">
                                                          <a:latin typeface="Cambria Math" panose="02040503050406030204" pitchFamily="18" charset="0"/>
                                                        </a:rPr>
                                                        <m:t>′</m:t>
                                                      </m:r>
                                                    </m:e>
                                                  </m:d>
                                                </m:num>
                                                <m:den>
                                                  <m:r>
                                                    <a:rPr lang="en-US" b="0" i="1" smtClean="0">
                                                      <a:latin typeface="Cambria Math" panose="02040503050406030204" pitchFamily="18" charset="0"/>
                                                    </a:rPr>
                                                    <m:t>𝑑𝑥</m:t>
                                                  </m:r>
                                                  <m:r>
                                                    <a:rPr lang="en-US" b="0" i="1" smtClean="0">
                                                      <a:latin typeface="Cambria Math" panose="02040503050406030204" pitchFamily="18" charset="0"/>
                                                    </a:rPr>
                                                    <m:t>′</m:t>
                                                  </m:r>
                                                </m:den>
                                              </m:f>
                                            </m:num>
                                            <m:den>
                                              <m:rad>
                                                <m:radPr>
                                                  <m:degHide m:val="on"/>
                                                  <m:ctrlPr>
                                                    <a:rPr lang="el-GR" i="1" smtClean="0">
                                                      <a:latin typeface="Cambria Math"/>
                                                    </a:rPr>
                                                  </m:ctrlPr>
                                                </m:radPr>
                                                <m:deg/>
                                                <m:e>
                                                  <m:r>
                                                    <a:rPr lang="en-US" b="0" i="1" smtClean="0">
                                                      <a:latin typeface="Cambria Math" panose="02040503050406030204" pitchFamily="18" charset="0"/>
                                                    </a:rPr>
                                                    <m:t>1+</m:t>
                                                  </m:r>
                                                  <m:sSup>
                                                    <m:sSupPr>
                                                      <m:ctrlPr>
                                                        <a:rPr lang="en-US" b="0" i="1" smtClean="0">
                                                          <a:latin typeface="Cambria Math"/>
                                                        </a:rPr>
                                                      </m:ctrlPr>
                                                    </m:sSupPr>
                                                    <m:e>
                                                      <m:d>
                                                        <m:dPr>
                                                          <m:ctrlPr>
                                                            <a:rPr lang="en-US" b="0" i="1" smtClean="0">
                                                              <a:latin typeface="Cambria Math"/>
                                                            </a:rPr>
                                                          </m:ctrlPr>
                                                        </m:dPr>
                                                        <m:e>
                                                          <m:f>
                                                            <m:fPr>
                                                              <m:ctrlPr>
                                                                <a:rPr lang="en-US" b="0" i="1" smtClean="0">
                                                                  <a:latin typeface="Cambria Math"/>
                                                                </a:rPr>
                                                              </m:ctrlPr>
                                                            </m:fPr>
                                                            <m:num>
                                                              <m:r>
                                                                <a:rPr lang="en-US" b="0" i="1" smtClean="0">
                                                                  <a:latin typeface="Cambria Math" panose="02040503050406030204" pitchFamily="18" charset="0"/>
                                                                </a:rPr>
                                                                <m:t>𝑑𝑧</m:t>
                                                              </m:r>
                                                              <m:r>
                                                                <a:rPr lang="en-US" b="0" i="1" smtClean="0">
                                                                  <a:latin typeface="Cambria Math" panose="02040503050406030204" pitchFamily="18" charset="0"/>
                                                                </a:rPr>
                                                                <m:t>′</m:t>
                                                              </m:r>
                                                              <m:d>
                                                                <m:dPr>
                                                                  <m:ctrlPr>
                                                                    <a:rPr lang="en-US" b="0" i="1" smtClean="0">
                                                                      <a:latin typeface="Cambria Math"/>
                                                                    </a:rPr>
                                                                  </m:ctrlPr>
                                                                </m:dPr>
                                                                <m:e>
                                                                  <m:r>
                                                                    <a:rPr lang="en-US" b="0" i="1" smtClean="0">
                                                                      <a:latin typeface="Cambria Math" panose="02040503050406030204" pitchFamily="18" charset="0"/>
                                                                    </a:rPr>
                                                                    <m:t>𝑥</m:t>
                                                                  </m:r>
                                                                  <m:r>
                                                                    <a:rPr lang="en-US" b="0" i="1" smtClean="0">
                                                                      <a:latin typeface="Cambria Math" panose="02040503050406030204" pitchFamily="18" charset="0"/>
                                                                    </a:rPr>
                                                                    <m:t>′</m:t>
                                                                  </m:r>
                                                                </m:e>
                                                              </m:d>
                                                            </m:num>
                                                            <m:den>
                                                              <m:r>
                                                                <a:rPr lang="en-US" b="0" i="1" smtClean="0">
                                                                  <a:latin typeface="Cambria Math" panose="02040503050406030204" pitchFamily="18" charset="0"/>
                                                                </a:rPr>
                                                                <m:t>𝑑𝑥</m:t>
                                                              </m:r>
                                                              <m:r>
                                                                <a:rPr lang="en-US" b="0" i="1" smtClean="0">
                                                                  <a:latin typeface="Cambria Math" panose="02040503050406030204" pitchFamily="18" charset="0"/>
                                                                </a:rPr>
                                                                <m:t>′</m:t>
                                                              </m:r>
                                                            </m:den>
                                                          </m:f>
                                                        </m:e>
                                                      </m:d>
                                                    </m:e>
                                                    <m:sup>
                                                      <m:r>
                                                        <a:rPr lang="en-US" b="0" i="1" smtClean="0">
                                                          <a:latin typeface="Cambria Math" panose="02040503050406030204" pitchFamily="18" charset="0"/>
                                                        </a:rPr>
                                                        <m:t>2</m:t>
                                                      </m:r>
                                                    </m:sup>
                                                  </m:sSup>
                                                </m:e>
                                              </m:rad>
                                            </m:den>
                                          </m:f>
                                          <m:f>
                                            <m:fPr>
                                              <m:ctrlPr>
                                                <a:rPr lang="en-US" b="0" i="1" smtClean="0">
                                                  <a:latin typeface="Cambria Math"/>
                                                </a:rPr>
                                              </m:ctrlPr>
                                            </m:fPr>
                                            <m:num>
                                              <m:r>
                                                <a:rPr lang="en-US" b="0" i="1" smtClean="0">
                                                  <a:latin typeface="Cambria Math" panose="02040503050406030204" pitchFamily="18" charset="0"/>
                                                </a:rPr>
                                                <m:t>𝜕</m:t>
                                              </m:r>
                                            </m:num>
                                            <m:den>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den>
                                          </m:f>
                                          <m:r>
                                            <a:rPr lang="en-US" b="0" i="1" smtClean="0">
                                              <a:latin typeface="Cambria Math" panose="02040503050406030204" pitchFamily="18" charset="0"/>
                                            </a:rPr>
                                            <m:t>+</m:t>
                                          </m:r>
                                          <m:f>
                                            <m:fPr>
                                              <m:ctrlPr>
                                                <a:rPr lang="en-US" b="0" i="1" smtClean="0">
                                                  <a:latin typeface="Cambria Math"/>
                                                </a:rPr>
                                              </m:ctrlPr>
                                            </m:fPr>
                                            <m:num>
                                              <m:r>
                                                <a:rPr lang="en-US" b="0" i="1" smtClean="0">
                                                  <a:latin typeface="Cambria Math" panose="02040503050406030204" pitchFamily="18" charset="0"/>
                                                </a:rPr>
                                                <m:t>1</m:t>
                                              </m:r>
                                            </m:num>
                                            <m:den>
                                              <m:rad>
                                                <m:radPr>
                                                  <m:degHide m:val="on"/>
                                                  <m:ctrlPr>
                                                    <a:rPr lang="el-GR" i="1" smtClean="0">
                                                      <a:latin typeface="Cambria Math"/>
                                                    </a:rPr>
                                                  </m:ctrlPr>
                                                </m:radPr>
                                                <m:deg/>
                                                <m:e>
                                                  <m:r>
                                                    <a:rPr lang="en-US" b="0" i="1" smtClean="0">
                                                      <a:latin typeface="Cambria Math" panose="02040503050406030204" pitchFamily="18" charset="0"/>
                                                    </a:rPr>
                                                    <m:t>1+</m:t>
                                                  </m:r>
                                                  <m:sSup>
                                                    <m:sSupPr>
                                                      <m:ctrlPr>
                                                        <a:rPr lang="en-US" b="0" i="1" smtClean="0">
                                                          <a:latin typeface="Cambria Math"/>
                                                        </a:rPr>
                                                      </m:ctrlPr>
                                                    </m:sSupPr>
                                                    <m:e>
                                                      <m:d>
                                                        <m:dPr>
                                                          <m:ctrlPr>
                                                            <a:rPr lang="en-US" b="0" i="1" smtClean="0">
                                                              <a:latin typeface="Cambria Math"/>
                                                            </a:rPr>
                                                          </m:ctrlPr>
                                                        </m:dPr>
                                                        <m:e>
                                                          <m:f>
                                                            <m:fPr>
                                                              <m:ctrlPr>
                                                                <a:rPr lang="en-US" b="0" i="1" smtClean="0">
                                                                  <a:latin typeface="Cambria Math"/>
                                                                </a:rPr>
                                                              </m:ctrlPr>
                                                            </m:fPr>
                                                            <m:num>
                                                              <m:r>
                                                                <a:rPr lang="en-US" b="0" i="1" smtClean="0">
                                                                  <a:latin typeface="Cambria Math" panose="02040503050406030204" pitchFamily="18" charset="0"/>
                                                                </a:rPr>
                                                                <m:t>𝑑𝑧</m:t>
                                                              </m:r>
                                                              <m:r>
                                                                <a:rPr lang="en-US" b="0" i="1" smtClean="0">
                                                                  <a:latin typeface="Cambria Math" panose="02040503050406030204" pitchFamily="18" charset="0"/>
                                                                </a:rPr>
                                                                <m:t>′</m:t>
                                                              </m:r>
                                                              <m:d>
                                                                <m:dPr>
                                                                  <m:ctrlPr>
                                                                    <a:rPr lang="en-US" b="0" i="1" smtClean="0">
                                                                      <a:latin typeface="Cambria Math"/>
                                                                    </a:rPr>
                                                                  </m:ctrlPr>
                                                                </m:dPr>
                                                                <m:e>
                                                                  <m:r>
                                                                    <a:rPr lang="en-US" b="0" i="1" smtClean="0">
                                                                      <a:latin typeface="Cambria Math" panose="02040503050406030204" pitchFamily="18" charset="0"/>
                                                                    </a:rPr>
                                                                    <m:t>𝑥</m:t>
                                                                  </m:r>
                                                                  <m:r>
                                                                    <a:rPr lang="en-US" b="0" i="1" smtClean="0">
                                                                      <a:latin typeface="Cambria Math" panose="02040503050406030204" pitchFamily="18" charset="0"/>
                                                                    </a:rPr>
                                                                    <m:t>′</m:t>
                                                                  </m:r>
                                                                </m:e>
                                                              </m:d>
                                                            </m:num>
                                                            <m:den>
                                                              <m:r>
                                                                <a:rPr lang="en-US" b="0" i="1" smtClean="0">
                                                                  <a:latin typeface="Cambria Math" panose="02040503050406030204" pitchFamily="18" charset="0"/>
                                                                </a:rPr>
                                                                <m:t>𝑑𝑥</m:t>
                                                              </m:r>
                                                              <m:r>
                                                                <a:rPr lang="en-US" b="0" i="1" smtClean="0">
                                                                  <a:latin typeface="Cambria Math" panose="02040503050406030204" pitchFamily="18" charset="0"/>
                                                                </a:rPr>
                                                                <m:t>′</m:t>
                                                              </m:r>
                                                            </m:den>
                                                          </m:f>
                                                        </m:e>
                                                      </m:d>
                                                    </m:e>
                                                    <m:sup>
                                                      <m:r>
                                                        <a:rPr lang="en-US" b="0" i="1" smtClean="0">
                                                          <a:latin typeface="Cambria Math" panose="02040503050406030204" pitchFamily="18" charset="0"/>
                                                        </a:rPr>
                                                        <m:t>2</m:t>
                                                      </m:r>
                                                    </m:sup>
                                                  </m:sSup>
                                                </m:e>
                                              </m:rad>
                                            </m:den>
                                          </m:f>
                                          <m:f>
                                            <m:fPr>
                                              <m:ctrlPr>
                                                <a:rPr lang="en-US" b="0" i="1" smtClean="0">
                                                  <a:latin typeface="Cambria Math"/>
                                                </a:rPr>
                                              </m:ctrlPr>
                                            </m:fPr>
                                            <m:num>
                                              <m:r>
                                                <a:rPr lang="en-US" b="0" i="1" smtClean="0">
                                                  <a:latin typeface="Cambria Math" panose="02040503050406030204" pitchFamily="18" charset="0"/>
                                                </a:rPr>
                                                <m:t>𝜕</m:t>
                                              </m:r>
                                            </m:num>
                                            <m:den>
                                              <m:r>
                                                <a:rPr lang="en-US" b="0" i="1" smtClean="0">
                                                  <a:latin typeface="Cambria Math" panose="02040503050406030204" pitchFamily="18" charset="0"/>
                                                </a:rPr>
                                                <m:t>𝜕</m:t>
                                              </m:r>
                                              <m:r>
                                                <a:rPr lang="en-US" b="0" i="1" smtClean="0">
                                                  <a:latin typeface="Cambria Math" panose="02040503050406030204" pitchFamily="18" charset="0"/>
                                                </a:rPr>
                                                <m:t>𝑧</m:t>
                                              </m:r>
                                              <m:r>
                                                <a:rPr lang="en-US" b="0" i="1" smtClean="0">
                                                  <a:latin typeface="Cambria Math" panose="02040503050406030204" pitchFamily="18" charset="0"/>
                                                </a:rPr>
                                                <m:t>′</m:t>
                                              </m:r>
                                            </m:den>
                                          </m:f>
                                        </m:e>
                                      </m:d>
                                      <m:r>
                                        <a:rPr lang="en-US" i="1">
                                          <a:latin typeface="Cambria Math" panose="02040503050406030204" pitchFamily="18" charset="0"/>
                                        </a:rPr>
                                        <m:t>𝐺</m:t>
                                      </m:r>
                                    </m:e>
                                    <m:sub>
                                      <m:r>
                                        <a:rPr lang="en-US" i="1">
                                          <a:latin typeface="Cambria Math" panose="02040503050406030204" pitchFamily="18" charset="0"/>
                                        </a:rPr>
                                        <m:t>0</m:t>
                                      </m:r>
                                    </m:sub>
                                    <m:sup>
                                      <m:r>
                                        <a:rPr lang="en-US" i="1">
                                          <a:latin typeface="Cambria Math" panose="02040503050406030204" pitchFamily="18" charset="0"/>
                                        </a:rPr>
                                        <m:t>+</m:t>
                                      </m:r>
                                    </m:sup>
                                  </m:sSubSup>
                                  <m:d>
                                    <m:dPr>
                                      <m:ctrlPr>
                                        <a:rPr lang="en-US" i="1">
                                          <a:latin typeface="Cambria Math"/>
                                        </a:rPr>
                                      </m:ctrlPr>
                                    </m:dPr>
                                    <m:e>
                                      <m:sSup>
                                        <m:sSupPr>
                                          <m:ctrlPr>
                                            <a:rPr lang="en-US" b="1" i="1">
                                              <a:latin typeface="Cambria Math"/>
                                            </a:rPr>
                                          </m:ctrlPr>
                                        </m:sSupPr>
                                        <m:e>
                                          <m:r>
                                            <a:rPr lang="en-US" b="1" i="1">
                                              <a:latin typeface="Cambria Math" panose="02040503050406030204" pitchFamily="18" charset="0"/>
                                            </a:rPr>
                                            <m:t>𝒓</m:t>
                                          </m:r>
                                        </m:e>
                                        <m:sup>
                                          <m:r>
                                            <a:rPr lang="en-US" b="1" i="1">
                                              <a:latin typeface="Cambria Math" panose="02040503050406030204" pitchFamily="18" charset="0"/>
                                            </a:rPr>
                                            <m:t>′</m:t>
                                          </m:r>
                                        </m:sup>
                                      </m:sSup>
                                      <m:r>
                                        <a:rPr lang="en-US" i="1">
                                          <a:latin typeface="Cambria Math" panose="02040503050406030204" pitchFamily="18" charset="0"/>
                                        </a:rPr>
                                        <m:t>,</m:t>
                                      </m:r>
                                      <m:r>
                                        <a:rPr lang="en-US" b="1" i="1">
                                          <a:latin typeface="Cambria Math" panose="02040503050406030204" pitchFamily="18" charset="0"/>
                                        </a:rPr>
                                        <m:t>𝒓</m:t>
                                      </m:r>
                                      <m:r>
                                        <a:rPr lang="en-US" i="1">
                                          <a:latin typeface="Cambria Math" panose="02040503050406030204" pitchFamily="18" charset="0"/>
                                        </a:rPr>
                                        <m:t>,</m:t>
                                      </m:r>
                                      <m:r>
                                        <a:rPr lang="el-GR" i="1">
                                          <a:latin typeface="Cambria Math" panose="02040503050406030204" pitchFamily="18" charset="0"/>
                                        </a:rPr>
                                        <m:t>𝜔</m:t>
                                      </m:r>
                                    </m:e>
                                  </m:d>
                                </m:e>
                                <m:e>
                                  <m:r>
                                    <a:rPr lang="en-US" b="0" i="1" smtClean="0">
                                      <a:latin typeface="Cambria Math" panose="02040503050406030204" pitchFamily="18" charset="0"/>
                                    </a:rPr>
                                    <m:t>                                                                                  </m:t>
                                  </m:r>
                                  <m:r>
                                    <a:rPr lang="en-US" i="1">
                                      <a:latin typeface="Cambria Math" panose="02040503050406030204" pitchFamily="18" charset="0"/>
                                    </a:rPr>
                                    <m:t>−</m:t>
                                  </m:r>
                                  <m:sSubSup>
                                    <m:sSubSupPr>
                                      <m:ctrlPr>
                                        <a:rPr lang="en-US" i="1">
                                          <a:latin typeface="Cambria Math"/>
                                        </a:rPr>
                                      </m:ctrlPr>
                                    </m:sSubSupPr>
                                    <m:e>
                                      <m:r>
                                        <a:rPr lang="en-US" i="1">
                                          <a:latin typeface="Cambria Math" panose="02040503050406030204" pitchFamily="18" charset="0"/>
                                        </a:rPr>
                                        <m:t>𝐺</m:t>
                                      </m:r>
                                    </m:e>
                                    <m:sub>
                                      <m:r>
                                        <a:rPr lang="en-US" i="1">
                                          <a:latin typeface="Cambria Math" panose="02040503050406030204" pitchFamily="18" charset="0"/>
                                        </a:rPr>
                                        <m:t>0</m:t>
                                      </m:r>
                                    </m:sub>
                                    <m:sup>
                                      <m:r>
                                        <a:rPr lang="en-US" i="1">
                                          <a:latin typeface="Cambria Math" panose="02040503050406030204" pitchFamily="18" charset="0"/>
                                        </a:rPr>
                                        <m:t>+</m:t>
                                      </m:r>
                                    </m:sup>
                                  </m:sSubSup>
                                  <m:d>
                                    <m:dPr>
                                      <m:ctrlPr>
                                        <a:rPr lang="en-US" i="1">
                                          <a:latin typeface="Cambria Math"/>
                                        </a:rPr>
                                      </m:ctrlPr>
                                    </m:dPr>
                                    <m:e>
                                      <m:sSup>
                                        <m:sSupPr>
                                          <m:ctrlPr>
                                            <a:rPr lang="en-US" b="1" i="1">
                                              <a:latin typeface="Cambria Math"/>
                                            </a:rPr>
                                          </m:ctrlPr>
                                        </m:sSupPr>
                                        <m:e>
                                          <m:r>
                                            <a:rPr lang="en-US" b="1" i="1">
                                              <a:latin typeface="Cambria Math" panose="02040503050406030204" pitchFamily="18" charset="0"/>
                                            </a:rPr>
                                            <m:t>𝒓</m:t>
                                          </m:r>
                                        </m:e>
                                        <m:sup>
                                          <m:r>
                                            <a:rPr lang="en-US" b="1" i="1">
                                              <a:latin typeface="Cambria Math" panose="02040503050406030204" pitchFamily="18" charset="0"/>
                                            </a:rPr>
                                            <m:t>′</m:t>
                                          </m:r>
                                        </m:sup>
                                      </m:sSup>
                                      <m:r>
                                        <a:rPr lang="en-US" i="1">
                                          <a:latin typeface="Cambria Math" panose="02040503050406030204" pitchFamily="18" charset="0"/>
                                        </a:rPr>
                                        <m:t>,</m:t>
                                      </m:r>
                                      <m:r>
                                        <a:rPr lang="en-US" b="1" i="1">
                                          <a:latin typeface="Cambria Math" panose="02040503050406030204" pitchFamily="18" charset="0"/>
                                        </a:rPr>
                                        <m:t>𝒓</m:t>
                                      </m:r>
                                      <m:r>
                                        <a:rPr lang="en-US" i="1">
                                          <a:latin typeface="Cambria Math" panose="02040503050406030204" pitchFamily="18" charset="0"/>
                                        </a:rPr>
                                        <m:t>,</m:t>
                                      </m:r>
                                      <m:r>
                                        <a:rPr lang="el-GR" i="1">
                                          <a:latin typeface="Cambria Math" panose="02040503050406030204" pitchFamily="18" charset="0"/>
                                        </a:rPr>
                                        <m:t>𝜔</m:t>
                                      </m:r>
                                    </m:e>
                                  </m:d>
                                  <m:f>
                                    <m:fPr>
                                      <m:ctrlPr>
                                        <a:rPr lang="en-US" i="1" smtClean="0">
                                          <a:latin typeface="Cambria Math"/>
                                        </a:rPr>
                                      </m:ctrlPr>
                                    </m:fPr>
                                    <m:num>
                                      <m:r>
                                        <a:rPr lang="en-US" i="1" smtClean="0">
                                          <a:latin typeface="Cambria Math" panose="02040503050406030204" pitchFamily="18" charset="0"/>
                                        </a:rPr>
                                        <m:t>𝜕</m:t>
                                      </m:r>
                                    </m:num>
                                    <m:den>
                                      <m:r>
                                        <a:rPr lang="en-US" i="1" smtClean="0">
                                          <a:latin typeface="Cambria Math" panose="02040503050406030204" pitchFamily="18" charset="0"/>
                                        </a:rPr>
                                        <m:t>𝜕</m:t>
                                      </m:r>
                                      <m:sSup>
                                        <m:sSupPr>
                                          <m:ctrlPr>
                                            <a:rPr lang="en-US" b="0" i="1" smtClean="0">
                                              <a:latin typeface="Cambria Math"/>
                                            </a:rPr>
                                          </m:ctrlPr>
                                        </m:sSupPr>
                                        <m:e>
                                          <m:r>
                                            <a:rPr lang="en-US" b="0" i="1" smtClean="0">
                                              <a:latin typeface="Cambria Math" panose="02040503050406030204" pitchFamily="18" charset="0"/>
                                            </a:rPr>
                                            <m:t>𝑛</m:t>
                                          </m:r>
                                        </m:e>
                                        <m:sup>
                                          <m:r>
                                            <a:rPr lang="en-US" b="0" i="1" smtClean="0">
                                              <a:latin typeface="Cambria Math" panose="02040503050406030204" pitchFamily="18" charset="0"/>
                                            </a:rPr>
                                            <m:t>′</m:t>
                                          </m:r>
                                        </m:sup>
                                      </m:sSup>
                                    </m:den>
                                  </m:f>
                                  <m:r>
                                    <a:rPr lang="en-US" b="0" i="1" smtClean="0">
                                      <a:latin typeface="Cambria Math" panose="02040503050406030204" pitchFamily="18" charset="0"/>
                                    </a:rPr>
                                    <m:t>𝑃</m:t>
                                  </m:r>
                                  <m:d>
                                    <m:dPr>
                                      <m:ctrlPr>
                                        <a:rPr lang="en-US" i="1">
                                          <a:latin typeface="Cambria Math"/>
                                        </a:rPr>
                                      </m:ctrlPr>
                                    </m:dPr>
                                    <m:e>
                                      <m:sSup>
                                        <m:sSupPr>
                                          <m:ctrlPr>
                                            <a:rPr lang="en-US" b="1" i="1">
                                              <a:latin typeface="Cambria Math"/>
                                            </a:rPr>
                                          </m:ctrlPr>
                                        </m:sSupPr>
                                        <m:e>
                                          <m:r>
                                            <a:rPr lang="en-US" b="1" i="1">
                                              <a:latin typeface="Cambria Math" panose="02040503050406030204" pitchFamily="18" charset="0"/>
                                            </a:rPr>
                                            <m:t>𝒓</m:t>
                                          </m:r>
                                        </m:e>
                                        <m:sup>
                                          <m:r>
                                            <a:rPr lang="en-US" b="1" i="1">
                                              <a:latin typeface="Cambria Math" panose="02040503050406030204" pitchFamily="18" charset="0"/>
                                            </a:rPr>
                                            <m:t>′</m:t>
                                          </m:r>
                                        </m:sup>
                                      </m:sSup>
                                      <m:r>
                                        <a:rPr lang="en-US" i="1">
                                          <a:latin typeface="Cambria Math" panose="02040503050406030204" pitchFamily="18" charset="0"/>
                                        </a:rPr>
                                        <m:t>,</m:t>
                                      </m:r>
                                      <m:r>
                                        <a:rPr lang="en-US" b="1" i="1">
                                          <a:latin typeface="Cambria Math" panose="02040503050406030204" pitchFamily="18" charset="0"/>
                                        </a:rPr>
                                        <m:t>𝒓</m:t>
                                      </m:r>
                                      <m:r>
                                        <a:rPr lang="en-US" i="1" baseline="-25000">
                                          <a:latin typeface="Cambria Math" panose="02040503050406030204" pitchFamily="18" charset="0"/>
                                        </a:rPr>
                                        <m:t>𝑠</m:t>
                                      </m:r>
                                      <m:r>
                                        <a:rPr lang="en-US" i="1">
                                          <a:latin typeface="Cambria Math" panose="02040503050406030204" pitchFamily="18" charset="0"/>
                                        </a:rPr>
                                        <m:t>,</m:t>
                                      </m:r>
                                      <m:r>
                                        <a:rPr lang="el-GR" i="1">
                                          <a:latin typeface="Cambria Math" panose="02040503050406030204" pitchFamily="18" charset="0"/>
                                        </a:rPr>
                                        <m:t>𝜔</m:t>
                                      </m:r>
                                    </m:e>
                                  </m:d>
                                </m:e>
                              </m:eqArr>
                            </m:e>
                          </m:d>
                          <m:rad>
                            <m:radPr>
                              <m:degHide m:val="on"/>
                              <m:ctrlPr>
                                <a:rPr lang="el-GR" i="1" smtClean="0">
                                  <a:latin typeface="Cambria Math"/>
                                </a:rPr>
                              </m:ctrlPr>
                            </m:radPr>
                            <m:deg/>
                            <m:e>
                              <m:r>
                                <a:rPr lang="en-US" b="0" i="1" smtClean="0">
                                  <a:latin typeface="Cambria Math" panose="02040503050406030204" pitchFamily="18" charset="0"/>
                                </a:rPr>
                                <m:t>1+</m:t>
                              </m:r>
                              <m:sSup>
                                <m:sSupPr>
                                  <m:ctrlPr>
                                    <a:rPr lang="en-US" b="0" i="1" smtClean="0">
                                      <a:latin typeface="Cambria Math"/>
                                    </a:rPr>
                                  </m:ctrlPr>
                                </m:sSupPr>
                                <m:e>
                                  <m:d>
                                    <m:dPr>
                                      <m:ctrlPr>
                                        <a:rPr lang="en-US" b="0" i="1" smtClean="0">
                                          <a:latin typeface="Cambria Math"/>
                                        </a:rPr>
                                      </m:ctrlPr>
                                    </m:dPr>
                                    <m:e>
                                      <m:f>
                                        <m:fPr>
                                          <m:ctrlPr>
                                            <a:rPr lang="en-US" b="0" i="1" smtClean="0">
                                              <a:latin typeface="Cambria Math"/>
                                            </a:rPr>
                                          </m:ctrlPr>
                                        </m:fPr>
                                        <m:num>
                                          <m:r>
                                            <a:rPr lang="en-US" b="0" i="1" smtClean="0">
                                              <a:latin typeface="Cambria Math" panose="02040503050406030204" pitchFamily="18" charset="0"/>
                                            </a:rPr>
                                            <m:t>𝑑𝑧</m:t>
                                          </m:r>
                                          <m:r>
                                            <a:rPr lang="en-US" b="0" i="1" smtClean="0">
                                              <a:latin typeface="Cambria Math" panose="02040503050406030204" pitchFamily="18" charset="0"/>
                                            </a:rPr>
                                            <m:t>′</m:t>
                                          </m:r>
                                          <m:d>
                                            <m:dPr>
                                              <m:ctrlPr>
                                                <a:rPr lang="en-US" b="0" i="1" smtClean="0">
                                                  <a:latin typeface="Cambria Math"/>
                                                </a:rPr>
                                              </m:ctrlPr>
                                            </m:dPr>
                                            <m:e>
                                              <m:r>
                                                <a:rPr lang="en-US" b="0" i="1" smtClean="0">
                                                  <a:latin typeface="Cambria Math" panose="02040503050406030204" pitchFamily="18" charset="0"/>
                                                </a:rPr>
                                                <m:t>𝑥</m:t>
                                              </m:r>
                                              <m:r>
                                                <a:rPr lang="en-US" b="0" i="1" smtClean="0">
                                                  <a:latin typeface="Cambria Math" panose="02040503050406030204" pitchFamily="18" charset="0"/>
                                                </a:rPr>
                                                <m:t>′</m:t>
                                              </m:r>
                                            </m:e>
                                          </m:d>
                                        </m:num>
                                        <m:den>
                                          <m:r>
                                            <a:rPr lang="en-US" b="0" i="1" smtClean="0">
                                              <a:latin typeface="Cambria Math" panose="02040503050406030204" pitchFamily="18" charset="0"/>
                                            </a:rPr>
                                            <m:t>𝑑𝑥</m:t>
                                          </m:r>
                                          <m:r>
                                            <a:rPr lang="en-US" b="0" i="1" smtClean="0">
                                              <a:latin typeface="Cambria Math" panose="02040503050406030204" pitchFamily="18" charset="0"/>
                                            </a:rPr>
                                            <m:t>′</m:t>
                                          </m:r>
                                        </m:den>
                                      </m:f>
                                    </m:e>
                                  </m:d>
                                </m:e>
                                <m:sup>
                                  <m:r>
                                    <a:rPr lang="en-US" b="0" i="1" smtClean="0">
                                      <a:latin typeface="Cambria Math" panose="02040503050406030204" pitchFamily="18" charset="0"/>
                                    </a:rPr>
                                    <m:t>2</m:t>
                                  </m:r>
                                </m:sup>
                              </m:sSup>
                            </m:e>
                          </m:rad>
                          <m:r>
                            <a:rPr lang="en-US" b="0" i="1" smtClean="0">
                              <a:latin typeface="Cambria Math" panose="02040503050406030204" pitchFamily="18" charset="0"/>
                            </a:rPr>
                            <m:t>𝑑𝑥</m:t>
                          </m:r>
                          <m:r>
                            <a:rPr lang="en-US" b="0" i="1" smtClean="0">
                              <a:latin typeface="Cambria Math" panose="02040503050406030204" pitchFamily="18" charset="0"/>
                            </a:rPr>
                            <m:t>′</m:t>
                          </m:r>
                        </m:e>
                      </m:nary>
                    </m:oMath>
                  </m:oMathPara>
                </a14:m>
                <a:endParaRPr lang="en-US" dirty="0"/>
              </a:p>
            </p:txBody>
          </p:sp>
        </mc:Choice>
        <mc:Fallback xmlns="">
          <p:sp>
            <p:nvSpPr>
              <p:cNvPr id="24" name="TextBox 23"/>
              <p:cNvSpPr txBox="1">
                <a:spLocks noRot="1" noChangeAspect="1" noMove="1" noResize="1" noEditPoints="1" noAdjustHandles="1" noChangeArrowheads="1" noChangeShapeType="1" noTextEdit="1"/>
              </p:cNvSpPr>
              <p:nvPr/>
            </p:nvSpPr>
            <p:spPr>
              <a:xfrm>
                <a:off x="299468" y="4879009"/>
                <a:ext cx="11212941" cy="1905522"/>
              </a:xfrm>
              <a:prstGeom prst="rect">
                <a:avLst/>
              </a:prstGeom>
              <a:blipFill>
                <a:blip r:embed="rId4"/>
                <a:stretch>
                  <a:fillRect/>
                </a:stretch>
              </a:blipFill>
              <a:ln>
                <a:noFill/>
              </a:ln>
            </p:spPr>
            <p:txBody>
              <a:bodyPr/>
              <a:lstStyle/>
              <a:p>
                <a:r>
                  <a:rPr lang="en-US">
                    <a:noFill/>
                  </a:rPr>
                  <a:t> </a:t>
                </a:r>
              </a:p>
            </p:txBody>
          </p:sp>
        </mc:Fallback>
      </mc:AlternateContent>
      <p:sp>
        <p:nvSpPr>
          <p:cNvPr id="25" name="Rectangle 24"/>
          <p:cNvSpPr/>
          <p:nvPr/>
        </p:nvSpPr>
        <p:spPr>
          <a:xfrm>
            <a:off x="299468" y="2032000"/>
            <a:ext cx="4106277" cy="2031325"/>
          </a:xfrm>
          <a:prstGeom prst="rect">
            <a:avLst/>
          </a:prstGeom>
          <a:solidFill>
            <a:schemeClr val="bg1"/>
          </a:solidFill>
          <a:ln>
            <a:solidFill>
              <a:srgbClr val="FF0000"/>
            </a:solidFill>
          </a:ln>
          <a:effectLst>
            <a:outerShdw blurRad="50800" dist="38100" dir="2700000" algn="tl" rotWithShape="0">
              <a:prstClr val="black">
                <a:alpha val="40000"/>
              </a:prstClr>
            </a:outerShdw>
          </a:effectLst>
        </p:spPr>
        <p:txBody>
          <a:bodyPr wrap="square">
            <a:spAutoFit/>
          </a:bodyPr>
          <a:lstStyle/>
          <a:p>
            <a:pPr>
              <a:lnSpc>
                <a:spcPct val="150000"/>
              </a:lnSpc>
            </a:pPr>
            <a:r>
              <a:rPr lang="en-US" dirty="0">
                <a:latin typeface="+mj-lt"/>
                <a:ea typeface="新細明體" pitchFamily="18" charset="-120"/>
              </a:rPr>
              <a:t>Actual measurement surface</a:t>
            </a:r>
          </a:p>
          <a:p>
            <a:pPr>
              <a:lnSpc>
                <a:spcPct val="150000"/>
              </a:lnSpc>
            </a:pPr>
            <a:endParaRPr lang="en-US" dirty="0">
              <a:latin typeface="+mj-lt"/>
              <a:ea typeface="新細明體" pitchFamily="18" charset="-120"/>
            </a:endParaRPr>
          </a:p>
          <a:p>
            <a:pPr>
              <a:lnSpc>
                <a:spcPct val="150000"/>
              </a:lnSpc>
            </a:pPr>
            <a:r>
              <a:rPr lang="en-US" dirty="0">
                <a:latin typeface="+mj-lt"/>
                <a:ea typeface="新細明體" pitchFamily="18" charset="-120"/>
              </a:rPr>
              <a:t>Assumed measurement surface</a:t>
            </a:r>
          </a:p>
          <a:p>
            <a:r>
              <a:rPr lang="en-US" dirty="0">
                <a:latin typeface="+mj-lt"/>
                <a:ea typeface="新細明體" pitchFamily="18" charset="-120"/>
              </a:rPr>
              <a:t> (same as actual) in </a:t>
            </a:r>
            <a:r>
              <a:rPr lang="en-US" dirty="0" err="1">
                <a:latin typeface="+mj-lt"/>
                <a:ea typeface="新細明體" pitchFamily="18" charset="-120"/>
              </a:rPr>
              <a:t>deghosting</a:t>
            </a:r>
            <a:endParaRPr lang="en-US" dirty="0">
              <a:latin typeface="+mj-lt"/>
              <a:ea typeface="新細明體" pitchFamily="18" charset="-120"/>
            </a:endParaRPr>
          </a:p>
          <a:p>
            <a:pPr>
              <a:lnSpc>
                <a:spcPct val="150000"/>
              </a:lnSpc>
            </a:pPr>
            <a:endParaRPr lang="en-US" dirty="0">
              <a:latin typeface="+mj-lt"/>
            </a:endParaRPr>
          </a:p>
        </p:txBody>
      </p:sp>
      <p:pic>
        <p:nvPicPr>
          <p:cNvPr id="29" name="Picture 28"/>
          <p:cNvPicPr>
            <a:picLocks noChangeAspect="1"/>
          </p:cNvPicPr>
          <p:nvPr/>
        </p:nvPicPr>
        <p:blipFill>
          <a:blip r:embed="rId5"/>
          <a:stretch>
            <a:fillRect/>
          </a:stretch>
        </p:blipFill>
        <p:spPr>
          <a:xfrm>
            <a:off x="2506584" y="2546410"/>
            <a:ext cx="1750206" cy="393075"/>
          </a:xfrm>
          <a:prstGeom prst="rect">
            <a:avLst/>
          </a:prstGeom>
        </p:spPr>
      </p:pic>
      <p:pic>
        <p:nvPicPr>
          <p:cNvPr id="31" name="Picture 30"/>
          <p:cNvPicPr>
            <a:picLocks noChangeAspect="1"/>
          </p:cNvPicPr>
          <p:nvPr/>
        </p:nvPicPr>
        <p:blipFill>
          <a:blip r:embed="rId5"/>
          <a:stretch>
            <a:fillRect/>
          </a:stretch>
        </p:blipFill>
        <p:spPr>
          <a:xfrm>
            <a:off x="2506584" y="3631947"/>
            <a:ext cx="1750206" cy="393075"/>
          </a:xfrm>
          <a:prstGeom prst="rect">
            <a:avLst/>
          </a:prstGeom>
        </p:spPr>
      </p:pic>
    </p:spTree>
    <p:extLst>
      <p:ext uri="{BB962C8B-B14F-4D97-AF65-F5344CB8AC3E}">
        <p14:creationId xmlns:p14="http://schemas.microsoft.com/office/powerpoint/2010/main" val="3901128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Seismic research goals and </a:t>
            </a:r>
            <a:r>
              <a:rPr lang="en-US" dirty="0" smtClean="0"/>
              <a:t>objectives</a:t>
            </a:r>
            <a:endParaRPr lang="en-US" dirty="0"/>
          </a:p>
        </p:txBody>
      </p:sp>
      <p:sp>
        <p:nvSpPr>
          <p:cNvPr id="3" name="Content Placeholder 2"/>
          <p:cNvSpPr>
            <a:spLocks noGrp="1"/>
          </p:cNvSpPr>
          <p:nvPr>
            <p:ph idx="1"/>
          </p:nvPr>
        </p:nvSpPr>
        <p:spPr/>
        <p:txBody>
          <a:bodyPr/>
          <a:lstStyle/>
          <a:p>
            <a:r>
              <a:rPr lang="en-US" dirty="0" smtClean="0"/>
              <a:t>to </a:t>
            </a:r>
            <a:r>
              <a:rPr lang="en-US" dirty="0"/>
              <a:t>develop and deliver more capable methods</a:t>
            </a:r>
          </a:p>
          <a:p>
            <a:endParaRPr lang="en-US" dirty="0"/>
          </a:p>
          <a:p>
            <a:r>
              <a:rPr lang="en-US" dirty="0"/>
              <a:t>where progress and advancement are measured by the increase in effective drilling (exploration, appraisal and development) </a:t>
            </a:r>
            <a:r>
              <a:rPr lang="en-US" dirty="0" smtClean="0"/>
              <a:t>decisions </a:t>
            </a:r>
            <a:r>
              <a:rPr lang="en-US" dirty="0"/>
              <a:t>and avoiding dry holes and sub optimal development wells</a:t>
            </a:r>
          </a:p>
        </p:txBody>
      </p:sp>
      <p:sp>
        <p:nvSpPr>
          <p:cNvPr id="4" name="Slide Number Placeholder 3"/>
          <p:cNvSpPr>
            <a:spLocks noGrp="1"/>
          </p:cNvSpPr>
          <p:nvPr>
            <p:ph type="sldNum" sz="quarter" idx="12"/>
          </p:nvPr>
        </p:nvSpPr>
        <p:spPr/>
        <p:txBody>
          <a:bodyPr/>
          <a:lstStyle/>
          <a:p>
            <a:fld id="{0F7FF217-659E-FB41-8574-CC8F697A85F1}" type="slidenum">
              <a:rPr lang="en-US" smtClean="0"/>
              <a:pPr/>
              <a:t>5</a:t>
            </a:fld>
            <a:endParaRPr lang="en-US" dirty="0"/>
          </a:p>
        </p:txBody>
      </p:sp>
    </p:spTree>
    <p:extLst>
      <p:ext uri="{BB962C8B-B14F-4D97-AF65-F5344CB8AC3E}">
        <p14:creationId xmlns:p14="http://schemas.microsoft.com/office/powerpoint/2010/main" val="9359592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483C2E8C-EB6D-402D-AE20-C637535D5250}" type="slidenum">
              <a:rPr lang="en-US" smtClean="0"/>
              <a:pPr>
                <a:defRPr/>
              </a:pPr>
              <a:t>50</a:t>
            </a:fld>
            <a:endParaRPr lang="en-US" dirty="0"/>
          </a:p>
        </p:txBody>
      </p:sp>
      <p:sp>
        <p:nvSpPr>
          <p:cNvPr id="45" name="Rectangle 44"/>
          <p:cNvSpPr/>
          <p:nvPr/>
        </p:nvSpPr>
        <p:spPr>
          <a:xfrm>
            <a:off x="914400" y="1295400"/>
            <a:ext cx="3639651" cy="400110"/>
          </a:xfrm>
          <a:prstGeom prst="rect">
            <a:avLst/>
          </a:prstGeom>
        </p:spPr>
        <p:txBody>
          <a:bodyPr wrap="none">
            <a:spAutoFit/>
          </a:bodyPr>
          <a:lstStyle/>
          <a:p>
            <a:r>
              <a:rPr lang="en-US" sz="2000" b="1" dirty="0">
                <a:ea typeface="新細明體" pitchFamily="18" charset="-120"/>
              </a:rPr>
              <a:t>2. Periodically semicircular cable</a:t>
            </a:r>
          </a:p>
        </p:txBody>
      </p:sp>
      <p:cxnSp>
        <p:nvCxnSpPr>
          <p:cNvPr id="10" name="Straight Connector 9"/>
          <p:cNvCxnSpPr/>
          <p:nvPr/>
        </p:nvCxnSpPr>
        <p:spPr>
          <a:xfrm>
            <a:off x="722489" y="1041400"/>
            <a:ext cx="107899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p:nvPr>
        </p:nvSpPr>
        <p:spPr>
          <a:xfrm>
            <a:off x="822960" y="152400"/>
            <a:ext cx="12050976" cy="990600"/>
          </a:xfrm>
        </p:spPr>
        <p:txBody>
          <a:bodyPr>
            <a:normAutofit/>
          </a:bodyPr>
          <a:lstStyle/>
          <a:p>
            <a:pPr>
              <a:spcBef>
                <a:spcPts val="1800"/>
              </a:spcBef>
              <a:defRPr/>
            </a:pPr>
            <a:r>
              <a:rPr lang="en-US" sz="2400" b="1" dirty="0">
                <a:solidFill>
                  <a:srgbClr val="FF0000"/>
                </a:solidFill>
                <a:latin typeface="+mn-lt"/>
              </a:rPr>
              <a:t>Numerical example (2D source, 1D earth) of Green’s theorem receiver </a:t>
            </a:r>
            <a:r>
              <a:rPr lang="en-US" sz="2400" b="1" dirty="0" err="1">
                <a:solidFill>
                  <a:srgbClr val="FF0000"/>
                </a:solidFill>
                <a:latin typeface="+mn-lt"/>
              </a:rPr>
              <a:t>deghosting</a:t>
            </a:r>
            <a:endParaRPr lang="en-US" sz="2400" b="1" dirty="0">
              <a:solidFill>
                <a:srgbClr val="FF0000"/>
              </a:solidFill>
              <a:latin typeface="+mn-lt"/>
            </a:endParaRPr>
          </a:p>
        </p:txBody>
      </p:sp>
      <p:sp>
        <p:nvSpPr>
          <p:cNvPr id="11" name="Rectangle 10"/>
          <p:cNvSpPr/>
          <p:nvPr/>
        </p:nvSpPr>
        <p:spPr>
          <a:xfrm>
            <a:off x="3691890" y="4434840"/>
            <a:ext cx="8411256" cy="646331"/>
          </a:xfrm>
          <a:prstGeom prst="rect">
            <a:avLst/>
          </a:prstGeom>
        </p:spPr>
        <p:txBody>
          <a:bodyPr wrap="square">
            <a:spAutoFit/>
          </a:bodyPr>
          <a:lstStyle/>
          <a:p>
            <a:pPr algn="ctr"/>
            <a:r>
              <a:rPr lang="en-US" dirty="0">
                <a:latin typeface="+mj-lt"/>
                <a:ea typeface="新細明體" pitchFamily="18" charset="-120"/>
              </a:rPr>
              <a:t>Actual </a:t>
            </a:r>
            <a:r>
              <a:rPr lang="en-US" dirty="0" err="1">
                <a:latin typeface="+mj-lt"/>
                <a:ea typeface="新細明體" pitchFamily="18" charset="-120"/>
              </a:rPr>
              <a:t>upgoing</a:t>
            </a:r>
            <a:r>
              <a:rPr lang="en-US" dirty="0">
                <a:latin typeface="+mj-lt"/>
                <a:ea typeface="新細明體" pitchFamily="18" charset="-120"/>
              </a:rPr>
              <a:t> wave (primary, its source ghost and their free surface multiples) generated </a:t>
            </a:r>
            <a:r>
              <a:rPr lang="en-US" b="1" u="sng" dirty="0">
                <a:solidFill>
                  <a:srgbClr val="FF0000"/>
                </a:solidFill>
                <a:ea typeface="新細明體" pitchFamily="18" charset="-120"/>
              </a:rPr>
              <a:t>above the cable </a:t>
            </a:r>
            <a:r>
              <a:rPr lang="en-US" dirty="0">
                <a:latin typeface="+mj-lt"/>
                <a:ea typeface="新細明體" pitchFamily="18" charset="-120"/>
              </a:rPr>
              <a:t>(at z=95m) by the </a:t>
            </a:r>
            <a:r>
              <a:rPr lang="en-US" dirty="0" err="1">
                <a:latin typeface="+mj-lt"/>
                <a:ea typeface="新細明體" pitchFamily="18" charset="-120"/>
              </a:rPr>
              <a:t>Cagniard</a:t>
            </a:r>
            <a:r>
              <a:rPr lang="en-US" dirty="0">
                <a:latin typeface="+mj-lt"/>
                <a:ea typeface="新細明體" pitchFamily="18" charset="-120"/>
              </a:rPr>
              <a:t>-de Hoop method, for comparison</a:t>
            </a:r>
          </a:p>
        </p:txBody>
      </p:sp>
      <p:pic>
        <p:nvPicPr>
          <p:cNvPr id="13" name="Picture 12"/>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263640" y="1097280"/>
            <a:ext cx="4517136" cy="3200400"/>
          </a:xfrm>
          <a:prstGeom prst="rect">
            <a:avLst/>
          </a:prstGeom>
        </p:spPr>
      </p:pic>
    </p:spTree>
    <p:extLst>
      <p:ext uri="{BB962C8B-B14F-4D97-AF65-F5344CB8AC3E}">
        <p14:creationId xmlns:p14="http://schemas.microsoft.com/office/powerpoint/2010/main" val="404474046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4023359" y="2194560"/>
            <a:ext cx="4517136" cy="3200400"/>
          </a:xfrm>
          <a:prstGeom prst="rect">
            <a:avLst/>
          </a:prstGeom>
        </p:spPr>
      </p:pic>
      <p:sp>
        <p:nvSpPr>
          <p:cNvPr id="7" name="Slide Number Placeholder 6"/>
          <p:cNvSpPr>
            <a:spLocks noGrp="1"/>
          </p:cNvSpPr>
          <p:nvPr>
            <p:ph type="sldNum" sz="quarter" idx="12"/>
          </p:nvPr>
        </p:nvSpPr>
        <p:spPr/>
        <p:txBody>
          <a:bodyPr/>
          <a:lstStyle/>
          <a:p>
            <a:pPr>
              <a:defRPr/>
            </a:pPr>
            <a:fld id="{483C2E8C-EB6D-402D-AE20-C637535D5250}" type="slidenum">
              <a:rPr lang="en-US" smtClean="0"/>
              <a:pPr>
                <a:defRPr/>
              </a:pPr>
              <a:t>51</a:t>
            </a:fld>
            <a:endParaRPr lang="en-US" dirty="0"/>
          </a:p>
        </p:txBody>
      </p:sp>
      <p:sp>
        <p:nvSpPr>
          <p:cNvPr id="45" name="Rectangle 44"/>
          <p:cNvSpPr/>
          <p:nvPr/>
        </p:nvSpPr>
        <p:spPr>
          <a:xfrm>
            <a:off x="914400" y="1295400"/>
            <a:ext cx="3639651" cy="400110"/>
          </a:xfrm>
          <a:prstGeom prst="rect">
            <a:avLst/>
          </a:prstGeom>
        </p:spPr>
        <p:txBody>
          <a:bodyPr wrap="none">
            <a:spAutoFit/>
          </a:bodyPr>
          <a:lstStyle/>
          <a:p>
            <a:r>
              <a:rPr lang="en-US" sz="2000" b="1" dirty="0">
                <a:ea typeface="新細明體" pitchFamily="18" charset="-120"/>
              </a:rPr>
              <a:t>2. Periodically semicircular cable</a:t>
            </a:r>
          </a:p>
        </p:txBody>
      </p:sp>
      <p:cxnSp>
        <p:nvCxnSpPr>
          <p:cNvPr id="12" name="Straight Connector 11"/>
          <p:cNvCxnSpPr/>
          <p:nvPr/>
        </p:nvCxnSpPr>
        <p:spPr>
          <a:xfrm>
            <a:off x="722489" y="1041400"/>
            <a:ext cx="107899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itle 1"/>
          <p:cNvSpPr>
            <a:spLocks noGrp="1"/>
          </p:cNvSpPr>
          <p:nvPr>
            <p:ph type="title"/>
          </p:nvPr>
        </p:nvSpPr>
        <p:spPr>
          <a:xfrm>
            <a:off x="822960" y="152400"/>
            <a:ext cx="12050976" cy="990600"/>
          </a:xfrm>
        </p:spPr>
        <p:txBody>
          <a:bodyPr>
            <a:normAutofit/>
          </a:bodyPr>
          <a:lstStyle/>
          <a:p>
            <a:pPr>
              <a:spcBef>
                <a:spcPts val="1800"/>
              </a:spcBef>
              <a:defRPr/>
            </a:pPr>
            <a:r>
              <a:rPr lang="en-US" sz="2400" b="1" dirty="0">
                <a:solidFill>
                  <a:srgbClr val="FF0000"/>
                </a:solidFill>
                <a:latin typeface="+mn-lt"/>
              </a:rPr>
              <a:t>Numerical example (2D source, 1D earth) of Green’s theorem receiver </a:t>
            </a:r>
            <a:r>
              <a:rPr lang="en-US" sz="2400" b="1" dirty="0" err="1">
                <a:solidFill>
                  <a:srgbClr val="FF0000"/>
                </a:solidFill>
                <a:latin typeface="+mn-lt"/>
              </a:rPr>
              <a:t>deghosting</a:t>
            </a:r>
            <a:endParaRPr lang="en-US" sz="2400" b="1" dirty="0">
              <a:solidFill>
                <a:srgbClr val="FF0000"/>
              </a:solidFill>
              <a:latin typeface="+mn-lt"/>
            </a:endParaRPr>
          </a:p>
        </p:txBody>
      </p:sp>
      <p:sp>
        <p:nvSpPr>
          <p:cNvPr id="16" name="Rectangle 15"/>
          <p:cNvSpPr/>
          <p:nvPr/>
        </p:nvSpPr>
        <p:spPr>
          <a:xfrm>
            <a:off x="3749040" y="5314950"/>
            <a:ext cx="5357305" cy="646331"/>
          </a:xfrm>
          <a:prstGeom prst="rect">
            <a:avLst/>
          </a:prstGeom>
        </p:spPr>
        <p:txBody>
          <a:bodyPr wrap="square">
            <a:spAutoFit/>
          </a:bodyPr>
          <a:lstStyle/>
          <a:p>
            <a:pPr algn="ctr"/>
            <a:r>
              <a:rPr lang="en-US" dirty="0">
                <a:latin typeface="+mj-lt"/>
                <a:ea typeface="新細明體" pitchFamily="18" charset="-120"/>
              </a:rPr>
              <a:t>Receiver </a:t>
            </a:r>
            <a:r>
              <a:rPr lang="en-US" dirty="0" err="1">
                <a:latin typeface="+mj-lt"/>
                <a:ea typeface="新細明體" pitchFamily="18" charset="-120"/>
              </a:rPr>
              <a:t>deghosted</a:t>
            </a:r>
            <a:r>
              <a:rPr lang="en-US" dirty="0">
                <a:latin typeface="+mj-lt"/>
                <a:ea typeface="新細明體" pitchFamily="18" charset="-120"/>
              </a:rPr>
              <a:t> data predicted </a:t>
            </a:r>
            <a:r>
              <a:rPr lang="en-US" b="1" u="sng" dirty="0">
                <a:solidFill>
                  <a:srgbClr val="FF0000"/>
                </a:solidFill>
                <a:ea typeface="新細明體" pitchFamily="18" charset="-120"/>
              </a:rPr>
              <a:t>above the cable</a:t>
            </a:r>
          </a:p>
          <a:p>
            <a:pPr algn="ctr"/>
            <a:r>
              <a:rPr lang="en-US" dirty="0">
                <a:latin typeface="+mj-lt"/>
                <a:ea typeface="新細明體" pitchFamily="18" charset="-120"/>
              </a:rPr>
              <a:t>(at z=95m) </a:t>
            </a:r>
            <a:r>
              <a:rPr lang="en-US" b="1" u="sng" dirty="0">
                <a:ea typeface="新細明體" pitchFamily="18" charset="-120"/>
              </a:rPr>
              <a:t>assuming flat cable</a:t>
            </a:r>
            <a:r>
              <a:rPr lang="en-US" dirty="0">
                <a:latin typeface="+mj-lt"/>
                <a:ea typeface="新細明體" pitchFamily="18" charset="-120"/>
              </a:rPr>
              <a:t>, using formula below</a:t>
            </a:r>
          </a:p>
        </p:txBody>
      </p:sp>
      <mc:AlternateContent xmlns:mc="http://schemas.openxmlformats.org/markup-compatibility/2006" xmlns:a14="http://schemas.microsoft.com/office/drawing/2010/main">
        <mc:Choice Requires="a14">
          <p:sp>
            <p:nvSpPr>
              <p:cNvPr id="18" name="TextBox 17"/>
              <p:cNvSpPr txBox="1"/>
              <p:nvPr/>
            </p:nvSpPr>
            <p:spPr>
              <a:xfrm>
                <a:off x="2194560" y="6035040"/>
                <a:ext cx="8751370" cy="6524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a:latin typeface="Cambria Math"/>
                            </a:rPr>
                          </m:ctrlPr>
                        </m:sSupPr>
                        <m:e>
                          <m:r>
                            <a:rPr lang="en-US" i="1">
                              <a:latin typeface="Cambria Math" panose="02040503050406030204" pitchFamily="18" charset="0"/>
                            </a:rPr>
                            <m:t>𝑃</m:t>
                          </m:r>
                        </m:e>
                        <m:sup>
                          <m:r>
                            <a:rPr lang="en-US" i="1">
                              <a:latin typeface="Cambria Math" panose="02040503050406030204" pitchFamily="18" charset="0"/>
                            </a:rPr>
                            <m:t>𝑢𝑝</m:t>
                          </m:r>
                        </m:sup>
                      </m:sSup>
                      <m:d>
                        <m:dPr>
                          <m:ctrlPr>
                            <a:rPr lang="en-US" i="1">
                              <a:latin typeface="Cambria Math"/>
                            </a:rPr>
                          </m:ctrlPr>
                        </m:dPr>
                        <m:e>
                          <m:r>
                            <a:rPr lang="en-US" b="1" i="1">
                              <a:latin typeface="Cambria Math" panose="02040503050406030204" pitchFamily="18" charset="0"/>
                            </a:rPr>
                            <m:t>𝒓</m:t>
                          </m:r>
                          <m:r>
                            <a:rPr lang="en-US" i="1">
                              <a:latin typeface="Cambria Math" panose="02040503050406030204" pitchFamily="18" charset="0"/>
                            </a:rPr>
                            <m:t>,</m:t>
                          </m:r>
                          <m:r>
                            <a:rPr lang="en-US" b="1" i="1">
                              <a:latin typeface="Cambria Math" panose="02040503050406030204" pitchFamily="18" charset="0"/>
                            </a:rPr>
                            <m:t>𝒓</m:t>
                          </m:r>
                          <m:r>
                            <a:rPr lang="en-US" i="1" baseline="-25000">
                              <a:latin typeface="Cambria Math" panose="02040503050406030204" pitchFamily="18" charset="0"/>
                            </a:rPr>
                            <m:t>𝑠</m:t>
                          </m:r>
                          <m:r>
                            <a:rPr lang="en-US" i="1">
                              <a:latin typeface="Cambria Math" panose="02040503050406030204" pitchFamily="18" charset="0"/>
                            </a:rPr>
                            <m:t>,</m:t>
                          </m:r>
                          <m:r>
                            <m:rPr>
                              <m:sty m:val="p"/>
                            </m:rPr>
                            <a:rPr lang="el-GR" i="1">
                              <a:latin typeface="Cambria Math" panose="02040503050406030204" pitchFamily="18" charset="0"/>
                            </a:rPr>
                            <m:t>ω</m:t>
                          </m:r>
                        </m:e>
                      </m:d>
                      <m:r>
                        <a:rPr lang="en-US" i="1">
                          <a:latin typeface="Cambria Math" panose="02040503050406030204" pitchFamily="18" charset="0"/>
                        </a:rPr>
                        <m:t>=</m:t>
                      </m:r>
                      <m:nary>
                        <m:naryPr>
                          <m:ctrlPr>
                            <a:rPr lang="en-US" i="1">
                              <a:latin typeface="Cambria Math"/>
                            </a:rPr>
                          </m:ctrlPr>
                        </m:naryPr>
                        <m:sub>
                          <m:r>
                            <m:rPr>
                              <m:brk m:alnAt="23"/>
                            </m:rPr>
                            <a:rPr lang="en-US" i="1">
                              <a:latin typeface="Cambria Math" panose="02040503050406030204" pitchFamily="18" charset="0"/>
                            </a:rPr>
                            <m:t>𝑚</m:t>
                          </m:r>
                          <m:r>
                            <a:rPr lang="en-US" i="1">
                              <a:latin typeface="Cambria Math" panose="02040503050406030204" pitchFamily="18" charset="0"/>
                            </a:rPr>
                            <m:t>.</m:t>
                          </m:r>
                          <m:r>
                            <a:rPr lang="en-US" i="1">
                              <a:latin typeface="Cambria Math" panose="02040503050406030204" pitchFamily="18" charset="0"/>
                            </a:rPr>
                            <m:t>𝑙</m:t>
                          </m:r>
                          <m:r>
                            <a:rPr lang="en-US" i="1">
                              <a:latin typeface="Cambria Math" panose="02040503050406030204" pitchFamily="18" charset="0"/>
                            </a:rPr>
                            <m:t>.</m:t>
                          </m:r>
                        </m:sub>
                        <m:sup/>
                        <m:e>
                          <m:d>
                            <m:dPr>
                              <m:begChr m:val="["/>
                              <m:endChr m:val="]"/>
                              <m:ctrlPr>
                                <a:rPr lang="en-US" i="1">
                                  <a:latin typeface="Cambria Math"/>
                                </a:rPr>
                              </m:ctrlPr>
                            </m:dPr>
                            <m:e>
                              <m:r>
                                <a:rPr lang="en-US" i="1">
                                  <a:latin typeface="Cambria Math" panose="02040503050406030204" pitchFamily="18" charset="0"/>
                                </a:rPr>
                                <m:t>𝑃</m:t>
                              </m:r>
                              <m:d>
                                <m:dPr>
                                  <m:ctrlPr>
                                    <a:rPr lang="en-US" i="1">
                                      <a:latin typeface="Cambria Math"/>
                                    </a:rPr>
                                  </m:ctrlPr>
                                </m:dPr>
                                <m:e>
                                  <m:r>
                                    <a:rPr lang="en-US" b="1" i="1">
                                      <a:latin typeface="Cambria Math" panose="02040503050406030204" pitchFamily="18" charset="0"/>
                                    </a:rPr>
                                    <m:t>𝒓</m:t>
                                  </m:r>
                                  <m:r>
                                    <a:rPr lang="en-US" i="1">
                                      <a:latin typeface="Cambria Math" panose="02040503050406030204" pitchFamily="18" charset="0"/>
                                    </a:rPr>
                                    <m:t>′,</m:t>
                                  </m:r>
                                  <m:r>
                                    <a:rPr lang="en-US" b="1" i="1">
                                      <a:latin typeface="Cambria Math" panose="02040503050406030204" pitchFamily="18" charset="0"/>
                                    </a:rPr>
                                    <m:t>𝒓</m:t>
                                  </m:r>
                                  <m:r>
                                    <a:rPr lang="en-US" i="1" baseline="-25000">
                                      <a:latin typeface="Cambria Math" panose="02040503050406030204" pitchFamily="18" charset="0"/>
                                    </a:rPr>
                                    <m:t>𝑠</m:t>
                                  </m:r>
                                  <m:r>
                                    <a:rPr lang="en-US" i="1">
                                      <a:latin typeface="Cambria Math" panose="02040503050406030204" pitchFamily="18" charset="0"/>
                                    </a:rPr>
                                    <m:t>,</m:t>
                                  </m:r>
                                  <m:r>
                                    <m:rPr>
                                      <m:sty m:val="p"/>
                                    </m:rPr>
                                    <a:rPr lang="el-GR" i="1">
                                      <a:latin typeface="Cambria Math" panose="02040503050406030204" pitchFamily="18" charset="0"/>
                                    </a:rPr>
                                    <m:t>ω</m:t>
                                  </m:r>
                                </m:e>
                              </m:d>
                              <m:f>
                                <m:fPr>
                                  <m:ctrlPr>
                                    <a:rPr lang="en-US" i="1">
                                      <a:latin typeface="Cambria Math"/>
                                    </a:rPr>
                                  </m:ctrlPr>
                                </m:fPr>
                                <m:num>
                                  <m:r>
                                    <a:rPr lang="en-US" i="1">
                                      <a:latin typeface="Cambria Math" panose="02040503050406030204" pitchFamily="18" charset="0"/>
                                    </a:rPr>
                                    <m:t>𝜕</m:t>
                                  </m:r>
                                </m:num>
                                <m:den>
                                  <m:r>
                                    <a:rPr lang="en-US" i="1">
                                      <a:latin typeface="Cambria Math" panose="02040503050406030204" pitchFamily="18" charset="0"/>
                                    </a:rPr>
                                    <m:t>𝜕</m:t>
                                  </m:r>
                                  <m:r>
                                    <a:rPr lang="en-US" i="1">
                                      <a:latin typeface="Cambria Math" panose="02040503050406030204" pitchFamily="18" charset="0"/>
                                    </a:rPr>
                                    <m:t>𝑧</m:t>
                                  </m:r>
                                  <m:r>
                                    <a:rPr lang="en-US" i="1">
                                      <a:latin typeface="Cambria Math" panose="02040503050406030204" pitchFamily="18" charset="0"/>
                                    </a:rPr>
                                    <m:t>′</m:t>
                                  </m:r>
                                </m:den>
                              </m:f>
                              <m:sSubSup>
                                <m:sSubSupPr>
                                  <m:ctrlPr>
                                    <a:rPr lang="en-US" i="1">
                                      <a:latin typeface="Cambria Math"/>
                                    </a:rPr>
                                  </m:ctrlPr>
                                </m:sSubSupPr>
                                <m:e>
                                  <m:r>
                                    <a:rPr lang="en-US" i="1">
                                      <a:latin typeface="Cambria Math" panose="02040503050406030204" pitchFamily="18" charset="0"/>
                                    </a:rPr>
                                    <m:t>𝐺</m:t>
                                  </m:r>
                                </m:e>
                                <m:sub>
                                  <m:r>
                                    <a:rPr lang="en-US" i="1">
                                      <a:latin typeface="Cambria Math" panose="02040503050406030204" pitchFamily="18" charset="0"/>
                                    </a:rPr>
                                    <m:t>0</m:t>
                                  </m:r>
                                </m:sub>
                                <m:sup>
                                  <m:r>
                                    <a:rPr lang="en-US" i="1">
                                      <a:latin typeface="Cambria Math" panose="02040503050406030204" pitchFamily="18" charset="0"/>
                                    </a:rPr>
                                    <m:t>+</m:t>
                                  </m:r>
                                </m:sup>
                              </m:sSubSup>
                              <m:sSup>
                                <m:sSupPr>
                                  <m:ctrlPr>
                                    <a:rPr lang="en-US" i="1">
                                      <a:latin typeface="Cambria Math"/>
                                    </a:rPr>
                                  </m:ctrlPr>
                                </m:sSupPr>
                                <m:e>
                                  <m:r>
                                    <a:rPr lang="en-US" i="1">
                                      <a:latin typeface="Cambria Math" panose="02040503050406030204" pitchFamily="18" charset="0"/>
                                    </a:rPr>
                                    <m:t>𝑃</m:t>
                                  </m:r>
                                </m:e>
                                <m:sup>
                                  <m:r>
                                    <a:rPr lang="en-US" i="1">
                                      <a:latin typeface="Cambria Math" panose="02040503050406030204" pitchFamily="18" charset="0"/>
                                    </a:rPr>
                                    <m:t>𝑢𝑝</m:t>
                                  </m:r>
                                </m:sup>
                              </m:sSup>
                              <m:d>
                                <m:dPr>
                                  <m:ctrlPr>
                                    <a:rPr lang="en-US" i="1">
                                      <a:latin typeface="Cambria Math"/>
                                    </a:rPr>
                                  </m:ctrlPr>
                                </m:dPr>
                                <m:e>
                                  <m:r>
                                    <a:rPr lang="en-US" b="1" i="1">
                                      <a:latin typeface="Cambria Math" panose="02040503050406030204" pitchFamily="18" charset="0"/>
                                    </a:rPr>
                                    <m:t>𝒓</m:t>
                                  </m:r>
                                  <m:r>
                                    <a:rPr lang="en-US" b="1" i="1">
                                      <a:latin typeface="Cambria Math" panose="02040503050406030204" pitchFamily="18" charset="0"/>
                                    </a:rPr>
                                    <m:t>′</m:t>
                                  </m:r>
                                  <m:r>
                                    <a:rPr lang="en-US" i="1">
                                      <a:latin typeface="Cambria Math" panose="02040503050406030204" pitchFamily="18" charset="0"/>
                                    </a:rPr>
                                    <m:t>,</m:t>
                                  </m:r>
                                  <m:r>
                                    <a:rPr lang="en-US" b="1" i="1">
                                      <a:latin typeface="Cambria Math" panose="02040503050406030204" pitchFamily="18" charset="0"/>
                                    </a:rPr>
                                    <m:t>𝒓</m:t>
                                  </m:r>
                                  <m:r>
                                    <a:rPr lang="en-US" i="1">
                                      <a:latin typeface="Cambria Math" panose="02040503050406030204" pitchFamily="18" charset="0"/>
                                    </a:rPr>
                                    <m:t>,</m:t>
                                  </m:r>
                                  <m:r>
                                    <m:rPr>
                                      <m:sty m:val="p"/>
                                    </m:rPr>
                                    <a:rPr lang="el-GR" i="1">
                                      <a:latin typeface="Cambria Math" panose="02040503050406030204" pitchFamily="18" charset="0"/>
                                    </a:rPr>
                                    <m:t>ω</m:t>
                                  </m:r>
                                </m:e>
                              </m:d>
                              <m:r>
                                <a:rPr lang="en-US" i="1">
                                  <a:latin typeface="Cambria Math" panose="02040503050406030204" pitchFamily="18" charset="0"/>
                                </a:rPr>
                                <m:t>−</m:t>
                              </m:r>
                              <m:sSubSup>
                                <m:sSubSupPr>
                                  <m:ctrlPr>
                                    <a:rPr lang="en-US" i="1">
                                      <a:latin typeface="Cambria Math"/>
                                    </a:rPr>
                                  </m:ctrlPr>
                                </m:sSubSupPr>
                                <m:e>
                                  <m:r>
                                    <a:rPr lang="en-US" i="1">
                                      <a:latin typeface="Cambria Math" panose="02040503050406030204" pitchFamily="18" charset="0"/>
                                    </a:rPr>
                                    <m:t>𝐺</m:t>
                                  </m:r>
                                </m:e>
                                <m:sub>
                                  <m:r>
                                    <a:rPr lang="en-US" i="1">
                                      <a:latin typeface="Cambria Math" panose="02040503050406030204" pitchFamily="18" charset="0"/>
                                    </a:rPr>
                                    <m:t>0</m:t>
                                  </m:r>
                                </m:sub>
                                <m:sup>
                                  <m:r>
                                    <a:rPr lang="en-US" i="1">
                                      <a:latin typeface="Cambria Math" panose="02040503050406030204" pitchFamily="18" charset="0"/>
                                    </a:rPr>
                                    <m:t>+</m:t>
                                  </m:r>
                                </m:sup>
                              </m:sSubSup>
                              <m:d>
                                <m:dPr>
                                  <m:ctrlPr>
                                    <a:rPr lang="en-US" i="1">
                                      <a:latin typeface="Cambria Math"/>
                                    </a:rPr>
                                  </m:ctrlPr>
                                </m:dPr>
                                <m:e>
                                  <m:r>
                                    <a:rPr lang="en-US" b="1" i="1">
                                      <a:latin typeface="Cambria Math" panose="02040503050406030204" pitchFamily="18" charset="0"/>
                                    </a:rPr>
                                    <m:t>𝒓</m:t>
                                  </m:r>
                                  <m:r>
                                    <a:rPr lang="en-US" b="1" i="1">
                                      <a:latin typeface="Cambria Math" panose="02040503050406030204" pitchFamily="18" charset="0"/>
                                    </a:rPr>
                                    <m:t>′</m:t>
                                  </m:r>
                                  <m:r>
                                    <a:rPr lang="en-US" i="1">
                                      <a:latin typeface="Cambria Math" panose="02040503050406030204" pitchFamily="18" charset="0"/>
                                    </a:rPr>
                                    <m:t>,</m:t>
                                  </m:r>
                                  <m:r>
                                    <a:rPr lang="en-US" b="1" i="1">
                                      <a:latin typeface="Cambria Math" panose="02040503050406030204" pitchFamily="18" charset="0"/>
                                    </a:rPr>
                                    <m:t>𝒓</m:t>
                                  </m:r>
                                  <m:r>
                                    <a:rPr lang="en-US" i="1">
                                      <a:latin typeface="Cambria Math" panose="02040503050406030204" pitchFamily="18" charset="0"/>
                                    </a:rPr>
                                    <m:t>,</m:t>
                                  </m:r>
                                  <m:r>
                                    <m:rPr>
                                      <m:sty m:val="p"/>
                                    </m:rPr>
                                    <a:rPr lang="el-GR" i="1">
                                      <a:latin typeface="Cambria Math" panose="02040503050406030204" pitchFamily="18" charset="0"/>
                                    </a:rPr>
                                    <m:t>ω</m:t>
                                  </m:r>
                                </m:e>
                              </m:d>
                              <m:sSup>
                                <m:sSupPr>
                                  <m:ctrlPr>
                                    <a:rPr lang="en-US" i="1">
                                      <a:latin typeface="Cambria Math"/>
                                    </a:rPr>
                                  </m:ctrlPr>
                                </m:sSupPr>
                                <m:e>
                                  <m:f>
                                    <m:fPr>
                                      <m:ctrlPr>
                                        <a:rPr lang="en-US" i="1">
                                          <a:latin typeface="Cambria Math"/>
                                        </a:rPr>
                                      </m:ctrlPr>
                                    </m:fPr>
                                    <m:num>
                                      <m:r>
                                        <a:rPr lang="en-US" i="1">
                                          <a:latin typeface="Cambria Math" panose="02040503050406030204" pitchFamily="18" charset="0"/>
                                        </a:rPr>
                                        <m:t>𝜕</m:t>
                                      </m:r>
                                    </m:num>
                                    <m:den>
                                      <m:r>
                                        <a:rPr lang="en-US" i="1">
                                          <a:latin typeface="Cambria Math" panose="02040503050406030204" pitchFamily="18" charset="0"/>
                                        </a:rPr>
                                        <m:t>𝜕</m:t>
                                      </m:r>
                                      <m:r>
                                        <a:rPr lang="en-US" i="1">
                                          <a:latin typeface="Cambria Math" panose="02040503050406030204" pitchFamily="18" charset="0"/>
                                        </a:rPr>
                                        <m:t>𝑧</m:t>
                                      </m:r>
                                      <m:r>
                                        <a:rPr lang="en-US" i="1">
                                          <a:latin typeface="Cambria Math" panose="02040503050406030204" pitchFamily="18" charset="0"/>
                                        </a:rPr>
                                        <m:t>′</m:t>
                                      </m:r>
                                    </m:den>
                                  </m:f>
                                  <m:r>
                                    <a:rPr lang="en-US" i="1">
                                      <a:latin typeface="Cambria Math" panose="02040503050406030204" pitchFamily="18" charset="0"/>
                                    </a:rPr>
                                    <m:t>𝑃</m:t>
                                  </m:r>
                                </m:e>
                                <m:sup>
                                  <m:r>
                                    <a:rPr lang="en-US" i="1">
                                      <a:latin typeface="Cambria Math" panose="02040503050406030204" pitchFamily="18" charset="0"/>
                                    </a:rPr>
                                    <m:t>𝑢𝑝</m:t>
                                  </m:r>
                                </m:sup>
                              </m:sSup>
                              <m:d>
                                <m:dPr>
                                  <m:ctrlPr>
                                    <a:rPr lang="en-US" i="1">
                                      <a:latin typeface="Cambria Math"/>
                                    </a:rPr>
                                  </m:ctrlPr>
                                </m:dPr>
                                <m:e>
                                  <m:r>
                                    <a:rPr lang="en-US" b="1" i="1">
                                      <a:latin typeface="Cambria Math" panose="02040503050406030204" pitchFamily="18" charset="0"/>
                                    </a:rPr>
                                    <m:t>𝒓</m:t>
                                  </m:r>
                                  <m:r>
                                    <a:rPr lang="en-US" i="1">
                                      <a:latin typeface="Cambria Math" panose="02040503050406030204" pitchFamily="18" charset="0"/>
                                    </a:rPr>
                                    <m:t>′,</m:t>
                                  </m:r>
                                  <m:r>
                                    <a:rPr lang="en-US" b="1" i="1">
                                      <a:latin typeface="Cambria Math" panose="02040503050406030204" pitchFamily="18" charset="0"/>
                                    </a:rPr>
                                    <m:t>𝒓</m:t>
                                  </m:r>
                                  <m:r>
                                    <a:rPr lang="en-US" i="1" baseline="-25000">
                                      <a:latin typeface="Cambria Math" panose="02040503050406030204" pitchFamily="18" charset="0"/>
                                    </a:rPr>
                                    <m:t>𝑠</m:t>
                                  </m:r>
                                  <m:r>
                                    <a:rPr lang="en-US" i="1">
                                      <a:latin typeface="Cambria Math" panose="02040503050406030204" pitchFamily="18" charset="0"/>
                                    </a:rPr>
                                    <m:t>,</m:t>
                                  </m:r>
                                  <m:r>
                                    <m:rPr>
                                      <m:sty m:val="p"/>
                                    </m:rPr>
                                    <a:rPr lang="el-GR" i="1">
                                      <a:latin typeface="Cambria Math" panose="02040503050406030204" pitchFamily="18" charset="0"/>
                                    </a:rPr>
                                    <m:t>ω</m:t>
                                  </m:r>
                                </m:e>
                              </m:d>
                            </m:e>
                          </m:d>
                          <m:r>
                            <a:rPr lang="en-US" i="1">
                              <a:latin typeface="Cambria Math" panose="02040503050406030204" pitchFamily="18" charset="0"/>
                            </a:rPr>
                            <m:t>𝑑𝑥</m:t>
                          </m:r>
                          <m:r>
                            <a:rPr lang="en-US" i="1">
                              <a:latin typeface="Cambria Math" panose="02040503050406030204" pitchFamily="18" charset="0"/>
                            </a:rPr>
                            <m:t>′</m:t>
                          </m:r>
                        </m:e>
                      </m:nary>
                    </m:oMath>
                  </m:oMathPara>
                </a14:m>
                <a:endParaRPr lang="en-US" dirty="0"/>
              </a:p>
            </p:txBody>
          </p:sp>
        </mc:Choice>
        <mc:Fallback xmlns="">
          <p:sp>
            <p:nvSpPr>
              <p:cNvPr id="18" name="TextBox 17"/>
              <p:cNvSpPr txBox="1">
                <a:spLocks noRot="1" noChangeAspect="1" noMove="1" noResize="1" noEditPoints="1" noAdjustHandles="1" noChangeArrowheads="1" noChangeShapeType="1" noTextEdit="1"/>
              </p:cNvSpPr>
              <p:nvPr/>
            </p:nvSpPr>
            <p:spPr>
              <a:xfrm>
                <a:off x="2194560" y="6035040"/>
                <a:ext cx="8751370" cy="652486"/>
              </a:xfrm>
              <a:prstGeom prst="rect">
                <a:avLst/>
              </a:prstGeom>
              <a:blipFill>
                <a:blip r:embed="rId4"/>
                <a:stretch>
                  <a:fillRect/>
                </a:stretch>
              </a:blipFill>
            </p:spPr>
            <p:txBody>
              <a:bodyPr/>
              <a:lstStyle/>
              <a:p>
                <a:r>
                  <a:rPr lang="en-US">
                    <a:noFill/>
                  </a:rPr>
                  <a:t> </a:t>
                </a:r>
              </a:p>
            </p:txBody>
          </p:sp>
        </mc:Fallback>
      </mc:AlternateContent>
      <p:sp>
        <p:nvSpPr>
          <p:cNvPr id="25" name="Rectangle 24"/>
          <p:cNvSpPr/>
          <p:nvPr/>
        </p:nvSpPr>
        <p:spPr>
          <a:xfrm>
            <a:off x="3657600" y="2103119"/>
            <a:ext cx="5611091" cy="3823871"/>
          </a:xfrm>
          <a:prstGeom prst="rect">
            <a:avLst/>
          </a:prstGeom>
          <a:no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0000"/>
              </a:solidFill>
            </a:endParaRPr>
          </a:p>
        </p:txBody>
      </p:sp>
      <p:sp>
        <p:nvSpPr>
          <p:cNvPr id="26" name="Rectangle 25"/>
          <p:cNvSpPr/>
          <p:nvPr/>
        </p:nvSpPr>
        <p:spPr>
          <a:xfrm>
            <a:off x="4743873" y="1110221"/>
            <a:ext cx="6734766" cy="923330"/>
          </a:xfrm>
          <a:prstGeom prst="rect">
            <a:avLst/>
          </a:prstGeom>
          <a:solidFill>
            <a:schemeClr val="bg1"/>
          </a:solidFill>
          <a:ln>
            <a:solidFill>
              <a:srgbClr val="FF0000"/>
            </a:solidFill>
          </a:ln>
          <a:effectLst>
            <a:outerShdw blurRad="50800" dist="38100" dir="2700000" algn="tl" rotWithShape="0">
              <a:prstClr val="black">
                <a:alpha val="40000"/>
              </a:prstClr>
            </a:outerShdw>
          </a:effectLst>
        </p:spPr>
        <p:txBody>
          <a:bodyPr wrap="square">
            <a:spAutoFit/>
          </a:bodyPr>
          <a:lstStyle/>
          <a:p>
            <a:pPr>
              <a:lnSpc>
                <a:spcPct val="150000"/>
              </a:lnSpc>
            </a:pPr>
            <a:r>
              <a:rPr lang="en-US" dirty="0">
                <a:ea typeface="新細明體" pitchFamily="18" charset="-120"/>
              </a:rPr>
              <a:t>		             </a:t>
            </a:r>
            <a:r>
              <a:rPr lang="en-US" dirty="0">
                <a:latin typeface="+mj-lt"/>
                <a:ea typeface="新細明體" pitchFamily="18" charset="-120"/>
              </a:rPr>
              <a:t>Actual measurement surface</a:t>
            </a:r>
          </a:p>
          <a:p>
            <a:pPr>
              <a:lnSpc>
                <a:spcPct val="150000"/>
              </a:lnSpc>
            </a:pPr>
            <a:r>
              <a:rPr lang="en-US" dirty="0">
                <a:latin typeface="+mj-lt"/>
                <a:ea typeface="新細明體" pitchFamily="18" charset="-120"/>
              </a:rPr>
              <a:t>Assumed measurement surface (z=100m) in </a:t>
            </a:r>
            <a:r>
              <a:rPr lang="en-US" dirty="0" err="1">
                <a:latin typeface="+mj-lt"/>
                <a:ea typeface="新細明體" pitchFamily="18" charset="-120"/>
              </a:rPr>
              <a:t>deghosting</a:t>
            </a:r>
            <a:endParaRPr lang="en-US" dirty="0">
              <a:latin typeface="+mj-lt"/>
            </a:endParaRPr>
          </a:p>
        </p:txBody>
      </p:sp>
      <p:cxnSp>
        <p:nvCxnSpPr>
          <p:cNvPr id="28" name="Straight Connector 27"/>
          <p:cNvCxnSpPr/>
          <p:nvPr/>
        </p:nvCxnSpPr>
        <p:spPr>
          <a:xfrm>
            <a:off x="10229886" y="1802948"/>
            <a:ext cx="105958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5"/>
          <a:stretch>
            <a:fillRect/>
          </a:stretch>
        </p:blipFill>
        <p:spPr>
          <a:xfrm>
            <a:off x="10111594" y="1240168"/>
            <a:ext cx="1296164" cy="291103"/>
          </a:xfrm>
          <a:prstGeom prst="rect">
            <a:avLst/>
          </a:prstGeom>
        </p:spPr>
      </p:pic>
    </p:spTree>
    <p:extLst>
      <p:ext uri="{BB962C8B-B14F-4D97-AF65-F5344CB8AC3E}">
        <p14:creationId xmlns:p14="http://schemas.microsoft.com/office/powerpoint/2010/main" val="316492962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7FF217-659E-FB41-8574-CC8F697A85F1}" type="slidenum">
              <a:rPr lang="en-US" smtClean="0"/>
              <a:t>52</a:t>
            </a:fld>
            <a:endParaRPr lang="en-US"/>
          </a:p>
        </p:txBody>
      </p:sp>
      <p:pic>
        <p:nvPicPr>
          <p:cNvPr id="952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1738" y="-46038"/>
            <a:ext cx="9791700" cy="6956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1081825" y="4842456"/>
            <a:ext cx="1815921" cy="1300767"/>
          </a:xfrm>
          <a:prstGeom prst="round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226036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3"/>
          <p:cNvSpPr>
            <a:spLocks noChangeArrowheads="1"/>
          </p:cNvSpPr>
          <p:nvPr/>
        </p:nvSpPr>
        <p:spPr bwMode="auto">
          <a:xfrm>
            <a:off x="0" y="3733800"/>
            <a:ext cx="12192000" cy="1752600"/>
          </a:xfrm>
          <a:prstGeom prst="rect">
            <a:avLst/>
          </a:prstGeom>
          <a:solidFill>
            <a:srgbClr val="FFFF99"/>
          </a:solidFill>
          <a:ln w="9525">
            <a:noFill/>
            <a:miter lim="800000"/>
            <a:headEnd/>
            <a:tailEnd/>
          </a:ln>
        </p:spPr>
        <p:txBody>
          <a:bodyPr wrap="none" anchor="ctr">
            <a:prstTxWarp prst="textNoShape">
              <a:avLst/>
            </a:prstTxWarp>
          </a:bodyPr>
          <a:lstStyle/>
          <a:p>
            <a:pPr algn="ctr"/>
            <a:r>
              <a:rPr lang="en-US" altLang="zh-CN" sz="2400" dirty="0" smtClean="0">
                <a:solidFill>
                  <a:prstClr val="black"/>
                </a:solidFill>
              </a:rPr>
              <a:t>Arthur B. Weglein</a:t>
            </a:r>
            <a:endParaRPr lang="en-US" altLang="zh-CN" sz="2400" dirty="0">
              <a:solidFill>
                <a:prstClr val="black"/>
              </a:solidFill>
            </a:endParaRPr>
          </a:p>
        </p:txBody>
      </p:sp>
      <p:sp>
        <p:nvSpPr>
          <p:cNvPr id="146435" name="Rectangle 4"/>
          <p:cNvSpPr>
            <a:spLocks noChangeArrowheads="1"/>
          </p:cNvSpPr>
          <p:nvPr/>
        </p:nvSpPr>
        <p:spPr bwMode="auto">
          <a:xfrm>
            <a:off x="0" y="1447800"/>
            <a:ext cx="12192000" cy="2308324"/>
          </a:xfrm>
          <a:prstGeom prst="rect">
            <a:avLst/>
          </a:prstGeom>
          <a:solidFill>
            <a:srgbClr val="99CCFF"/>
          </a:solidFill>
          <a:ln w="9525">
            <a:noFill/>
            <a:miter lim="800000"/>
            <a:headEnd/>
            <a:tailEnd/>
          </a:ln>
        </p:spPr>
        <p:txBody>
          <a:bodyPr wrap="none" anchor="ctr">
            <a:prstTxWarp prst="textNoShape">
              <a:avLst/>
            </a:prstTxWarp>
          </a:bodyPr>
          <a:lstStyle/>
          <a:p>
            <a:pPr algn="ctr"/>
            <a:r>
              <a:rPr lang="en-US" altLang="zh-CN" sz="3000" dirty="0" smtClean="0">
                <a:solidFill>
                  <a:prstClr val="black"/>
                </a:solidFill>
              </a:rPr>
              <a:t>Green’s theorem tutorial part II:</a:t>
            </a:r>
          </a:p>
          <a:p>
            <a:pPr algn="ctr"/>
            <a:r>
              <a:rPr lang="en-US" altLang="zh-CN" sz="3000" dirty="0" smtClean="0">
                <a:solidFill>
                  <a:prstClr val="black"/>
                </a:solidFill>
                <a:ea typeface="Arial Unicode MS" charset="0"/>
                <a:cs typeface="Arial Unicode MS" charset="0"/>
              </a:rPr>
              <a:t>Wave field prediction</a:t>
            </a:r>
            <a:endParaRPr lang="en-US" altLang="zh-CN" sz="3000" dirty="0">
              <a:solidFill>
                <a:srgbClr val="0000CC"/>
              </a:solidFill>
              <a:ea typeface="Arial Unicode MS" charset="0"/>
              <a:cs typeface="Arial Unicode MS" charset="0"/>
            </a:endParaRPr>
          </a:p>
        </p:txBody>
      </p:sp>
      <p:sp>
        <p:nvSpPr>
          <p:cNvPr id="146441" name="Rectangle 7"/>
          <p:cNvSpPr>
            <a:spLocks noChangeArrowheads="1"/>
          </p:cNvSpPr>
          <p:nvPr/>
        </p:nvSpPr>
        <p:spPr bwMode="auto">
          <a:xfrm>
            <a:off x="3454400" y="5715003"/>
            <a:ext cx="5181600" cy="830997"/>
          </a:xfrm>
          <a:prstGeom prst="rect">
            <a:avLst/>
          </a:prstGeom>
          <a:noFill/>
          <a:ln w="9525">
            <a:noFill/>
            <a:miter lim="800000"/>
            <a:headEnd/>
            <a:tailEnd/>
          </a:ln>
        </p:spPr>
        <p:txBody>
          <a:bodyPr wrap="square">
            <a:prstTxWarp prst="textNoShape">
              <a:avLst/>
            </a:prstTxWarp>
            <a:spAutoFit/>
          </a:bodyPr>
          <a:lstStyle/>
          <a:p>
            <a:pPr algn="ctr"/>
            <a:r>
              <a:rPr lang="en-US" altLang="zh-CN" sz="2400" dirty="0" smtClean="0">
                <a:solidFill>
                  <a:prstClr val="black"/>
                </a:solidFill>
              </a:rPr>
              <a:t>June 8, 2016</a:t>
            </a:r>
          </a:p>
          <a:p>
            <a:pPr algn="ctr"/>
            <a:r>
              <a:rPr lang="en-US" altLang="zh-CN" sz="2400" dirty="0" smtClean="0">
                <a:solidFill>
                  <a:prstClr val="black"/>
                </a:solidFill>
              </a:rPr>
              <a:t>Houston, Texas</a:t>
            </a:r>
            <a:endParaRPr lang="zh-CN" altLang="en-US" sz="2400" dirty="0">
              <a:solidFill>
                <a:prstClr val="black"/>
              </a:solidFill>
            </a:endParaRPr>
          </a:p>
        </p:txBody>
      </p:sp>
      <p:pic>
        <p:nvPicPr>
          <p:cNvPr id="49154" name="Picture 2" descr="http://i1209.photobucket.com/albums/cc382/illwauk/houston_uh.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4" r="52829" b="50000"/>
          <a:stretch/>
        </p:blipFill>
        <p:spPr bwMode="auto">
          <a:xfrm>
            <a:off x="10261601" y="76200"/>
            <a:ext cx="1656433" cy="1238250"/>
          </a:xfrm>
          <a:prstGeom prst="rect">
            <a:avLst/>
          </a:prstGeom>
          <a:noFill/>
          <a:extLst>
            <a:ext uri="{909E8E84-426E-40DD-AFC4-6F175D3DCCD1}">
              <a14:hiddenFill xmlns:a14="http://schemas.microsoft.com/office/drawing/2010/main">
                <a:solidFill>
                  <a:srgbClr val="FFFFFF"/>
                </a:solidFill>
              </a14:hiddenFill>
            </a:ext>
          </a:extLst>
        </p:spPr>
      </p:pic>
      <p:pic>
        <p:nvPicPr>
          <p:cNvPr id="49156" name="Picture 4" descr="M-OSR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435" y="152400"/>
            <a:ext cx="5626100" cy="94297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35609914-7307-48EC-ADAC-3DF785EAD580}" type="slidenum">
              <a:rPr lang="en-US" smtClean="0">
                <a:solidFill>
                  <a:prstClr val="black">
                    <a:tint val="75000"/>
                  </a:prstClr>
                </a:solidFill>
              </a:rPr>
              <a:pPr/>
              <a:t>53</a:t>
            </a:fld>
            <a:endParaRPr lang="en-US">
              <a:solidFill>
                <a:prstClr val="black">
                  <a:tint val="75000"/>
                </a:prstClr>
              </a:solidFill>
            </a:endParaRPr>
          </a:p>
        </p:txBody>
      </p:sp>
    </p:spTree>
    <p:extLst>
      <p:ext uri="{BB962C8B-B14F-4D97-AF65-F5344CB8AC3E}">
        <p14:creationId xmlns:p14="http://schemas.microsoft.com/office/powerpoint/2010/main" val="167593970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4" name="Rectangle 4"/>
          <p:cNvSpPr>
            <a:spLocks noChangeArrowheads="1"/>
          </p:cNvSpPr>
          <p:nvPr/>
        </p:nvSpPr>
        <p:spPr bwMode="auto">
          <a:xfrm>
            <a:off x="0" y="1033147"/>
            <a:ext cx="12192000" cy="3013323"/>
          </a:xfrm>
          <a:prstGeom prst="rect">
            <a:avLst/>
          </a:prstGeom>
          <a:solidFill>
            <a:srgbClr val="99CCFF"/>
          </a:solidFill>
          <a:ln w="9525" algn="ctr">
            <a:noFill/>
            <a:miter lim="800000"/>
            <a:headEnd/>
            <a:tailEnd/>
          </a:ln>
        </p:spPr>
        <p:txBody>
          <a:bodyPr wrap="none" anchor="ctr"/>
          <a:lstStyle/>
          <a:p>
            <a:endParaRPr lang="zh-CN" altLang="en-US">
              <a:solidFill>
                <a:prstClr val="black"/>
              </a:solidFill>
              <a:latin typeface="Arial"/>
              <a:cs typeface="Arial"/>
            </a:endParaRPr>
          </a:p>
        </p:txBody>
      </p:sp>
      <p:sp>
        <p:nvSpPr>
          <p:cNvPr id="5" name="Rectangle 7"/>
          <p:cNvSpPr>
            <a:spLocks noChangeArrowheads="1"/>
          </p:cNvSpPr>
          <p:nvPr/>
        </p:nvSpPr>
        <p:spPr bwMode="auto">
          <a:xfrm>
            <a:off x="7477" y="1092488"/>
            <a:ext cx="12192000" cy="2733056"/>
          </a:xfrm>
          <a:prstGeom prst="rect">
            <a:avLst/>
          </a:prstGeom>
          <a:noFill/>
          <a:ln w="9525">
            <a:noFill/>
            <a:miter lim="800000"/>
            <a:headEnd/>
            <a:tailEnd/>
          </a:ln>
        </p:spPr>
        <p:txBody>
          <a:bodyPr wrap="square">
            <a:spAutoFit/>
          </a:bodyPr>
          <a:lstStyle/>
          <a:p>
            <a:pPr algn="ctr">
              <a:lnSpc>
                <a:spcPct val="130000"/>
              </a:lnSpc>
            </a:pPr>
            <a:r>
              <a:rPr lang="en-US" sz="4400" dirty="0">
                <a:solidFill>
                  <a:prstClr val="black"/>
                </a:solidFill>
              </a:rPr>
              <a:t>T</a:t>
            </a:r>
            <a:r>
              <a:rPr lang="en-US" sz="4400" dirty="0" smtClean="0">
                <a:solidFill>
                  <a:prstClr val="black"/>
                </a:solidFill>
              </a:rPr>
              <a:t>he </a:t>
            </a:r>
            <a:r>
              <a:rPr lang="en-US" sz="4400" dirty="0">
                <a:solidFill>
                  <a:prstClr val="black"/>
                </a:solidFill>
              </a:rPr>
              <a:t>first migration method that's equally effective for all acquired frequencies for imaging and inverting at the </a:t>
            </a:r>
            <a:r>
              <a:rPr lang="en-US" sz="4400" dirty="0" smtClean="0">
                <a:solidFill>
                  <a:prstClr val="black"/>
                </a:solidFill>
              </a:rPr>
              <a:t>target and reservoir</a:t>
            </a:r>
            <a:endParaRPr lang="en-US" sz="4400" dirty="0" smtClean="0">
              <a:solidFill>
                <a:prstClr val="black"/>
              </a:solidFill>
              <a:latin typeface="Arial"/>
              <a:cs typeface="Arial"/>
            </a:endParaRPr>
          </a:p>
        </p:txBody>
      </p:sp>
      <p:sp>
        <p:nvSpPr>
          <p:cNvPr id="9" name="Rectangle 3"/>
          <p:cNvSpPr>
            <a:spLocks noChangeArrowheads="1"/>
          </p:cNvSpPr>
          <p:nvPr/>
        </p:nvSpPr>
        <p:spPr bwMode="auto">
          <a:xfrm>
            <a:off x="0" y="4043307"/>
            <a:ext cx="12192000" cy="2134019"/>
          </a:xfrm>
          <a:prstGeom prst="rect">
            <a:avLst/>
          </a:prstGeom>
          <a:solidFill>
            <a:srgbClr val="FFFF99"/>
          </a:solidFill>
          <a:ln w="9525" algn="ctr">
            <a:noFill/>
            <a:miter lim="800000"/>
            <a:headEnd/>
            <a:tailEnd/>
          </a:ln>
        </p:spPr>
        <p:txBody>
          <a:bodyPr wrap="none" anchor="ctr"/>
          <a:lstStyle/>
          <a:p>
            <a:pPr algn="ctr"/>
            <a:endParaRPr lang="en-US" altLang="zh-CN" sz="3200" b="1" dirty="0">
              <a:solidFill>
                <a:prstClr val="black"/>
              </a:solidFill>
              <a:latin typeface="Tahoma" pitchFamily="34" charset="0"/>
            </a:endParaRPr>
          </a:p>
        </p:txBody>
      </p:sp>
      <p:sp>
        <p:nvSpPr>
          <p:cNvPr id="10" name="Rectangle 7"/>
          <p:cNvSpPr>
            <a:spLocks noChangeArrowheads="1"/>
          </p:cNvSpPr>
          <p:nvPr/>
        </p:nvSpPr>
        <p:spPr bwMode="auto">
          <a:xfrm>
            <a:off x="2654395" y="4333861"/>
            <a:ext cx="6896484" cy="1569660"/>
          </a:xfrm>
          <a:prstGeom prst="rect">
            <a:avLst/>
          </a:prstGeom>
          <a:noFill/>
          <a:ln w="9525">
            <a:noFill/>
            <a:miter lim="800000"/>
            <a:headEnd/>
            <a:tailEnd/>
          </a:ln>
        </p:spPr>
        <p:txBody>
          <a:bodyPr wrap="square">
            <a:prstTxWarp prst="textNoShape">
              <a:avLst/>
            </a:prstTxWarp>
            <a:spAutoFit/>
          </a:bodyPr>
          <a:lstStyle/>
          <a:p>
            <a:pPr algn="ctr"/>
            <a:r>
              <a:rPr lang="en-US" altLang="zh-CN" sz="3200" dirty="0" smtClean="0">
                <a:solidFill>
                  <a:prstClr val="black"/>
                </a:solidFill>
                <a:cs typeface="Arial"/>
              </a:rPr>
              <a:t>Arthur B. </a:t>
            </a:r>
            <a:r>
              <a:rPr lang="en-US" altLang="zh-CN" sz="3200" dirty="0" err="1" smtClean="0">
                <a:solidFill>
                  <a:prstClr val="black"/>
                </a:solidFill>
                <a:cs typeface="Arial"/>
              </a:rPr>
              <a:t>Weglein</a:t>
            </a:r>
            <a:endParaRPr lang="en-US" altLang="zh-CN" sz="3200" dirty="0" smtClean="0">
              <a:solidFill>
                <a:prstClr val="black"/>
              </a:solidFill>
              <a:cs typeface="Arial"/>
            </a:endParaRPr>
          </a:p>
          <a:p>
            <a:pPr algn="ctr"/>
            <a:r>
              <a:rPr lang="en-US" altLang="zh-CN" sz="3200" dirty="0" smtClean="0">
                <a:solidFill>
                  <a:prstClr val="black"/>
                </a:solidFill>
                <a:cs typeface="Arial"/>
              </a:rPr>
              <a:t>Houston,</a:t>
            </a:r>
            <a:r>
              <a:rPr lang="zh-CN" altLang="en-US" sz="3200" dirty="0" smtClean="0">
                <a:solidFill>
                  <a:prstClr val="black"/>
                </a:solidFill>
                <a:cs typeface="Arial"/>
              </a:rPr>
              <a:t> </a:t>
            </a:r>
            <a:r>
              <a:rPr lang="en-US" altLang="zh-CN" sz="3200" dirty="0" smtClean="0">
                <a:solidFill>
                  <a:prstClr val="black"/>
                </a:solidFill>
                <a:cs typeface="Arial"/>
              </a:rPr>
              <a:t>Texas</a:t>
            </a:r>
          </a:p>
          <a:p>
            <a:pPr algn="ctr"/>
            <a:r>
              <a:rPr lang="en-US" altLang="zh-CN" sz="3200" dirty="0" smtClean="0">
                <a:solidFill>
                  <a:prstClr val="black"/>
                </a:solidFill>
                <a:cs typeface="Arial"/>
              </a:rPr>
              <a:t>July 13,</a:t>
            </a:r>
            <a:r>
              <a:rPr lang="zh-CN" altLang="en-US" sz="3200" dirty="0" smtClean="0">
                <a:solidFill>
                  <a:prstClr val="black"/>
                </a:solidFill>
                <a:cs typeface="Arial"/>
              </a:rPr>
              <a:t> </a:t>
            </a:r>
            <a:r>
              <a:rPr lang="en-US" altLang="zh-CN" sz="3200" dirty="0" smtClean="0">
                <a:solidFill>
                  <a:prstClr val="black"/>
                </a:solidFill>
                <a:cs typeface="Arial"/>
              </a:rPr>
              <a:t>2016</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810" y="101340"/>
            <a:ext cx="3745815" cy="837101"/>
          </a:xfrm>
          <a:prstGeom prst="rect">
            <a:avLst/>
          </a:prstGeom>
        </p:spPr>
      </p:pic>
    </p:spTree>
    <p:extLst>
      <p:ext uri="{BB962C8B-B14F-4D97-AF65-F5344CB8AC3E}">
        <p14:creationId xmlns:p14="http://schemas.microsoft.com/office/powerpoint/2010/main" val="3350336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9403" y="548689"/>
            <a:ext cx="9217024" cy="1015663"/>
          </a:xfrm>
          <a:prstGeom prst="rect">
            <a:avLst/>
          </a:prstGeom>
          <a:noFill/>
        </p:spPr>
        <p:txBody>
          <a:bodyPr wrap="square" rtlCol="0">
            <a:spAutoFit/>
          </a:bodyPr>
          <a:lstStyle/>
          <a:p>
            <a:r>
              <a:rPr lang="en-US" sz="6000" dirty="0" smtClean="0">
                <a:solidFill>
                  <a:prstClr val="black"/>
                </a:solidFill>
              </a:rPr>
              <a:t>Migration</a:t>
            </a:r>
            <a:endParaRPr lang="en-US" sz="6000" dirty="0">
              <a:solidFill>
                <a:prstClr val="black"/>
              </a:solidFill>
            </a:endParaRPr>
          </a:p>
        </p:txBody>
      </p:sp>
      <p:sp>
        <p:nvSpPr>
          <p:cNvPr id="4" name="TextBox 3"/>
          <p:cNvSpPr txBox="1"/>
          <p:nvPr/>
        </p:nvSpPr>
        <p:spPr>
          <a:xfrm>
            <a:off x="719403" y="2394703"/>
            <a:ext cx="10081120" cy="1323439"/>
          </a:xfrm>
          <a:prstGeom prst="rect">
            <a:avLst/>
          </a:prstGeom>
          <a:noFill/>
        </p:spPr>
        <p:txBody>
          <a:bodyPr wrap="square" rtlCol="0">
            <a:spAutoFit/>
          </a:bodyPr>
          <a:lstStyle/>
          <a:p>
            <a:r>
              <a:rPr lang="en-US" sz="4000" dirty="0" smtClean="0">
                <a:solidFill>
                  <a:prstClr val="black"/>
                </a:solidFill>
              </a:rPr>
              <a:t>was </a:t>
            </a:r>
            <a:r>
              <a:rPr lang="en-US" sz="4000" dirty="0">
                <a:solidFill>
                  <a:prstClr val="black"/>
                </a:solidFill>
              </a:rPr>
              <a:t>originally </a:t>
            </a:r>
            <a:r>
              <a:rPr lang="en-US" sz="4000" dirty="0" smtClean="0">
                <a:solidFill>
                  <a:prstClr val="black"/>
                </a:solidFill>
              </a:rPr>
              <a:t>(and remains </a:t>
            </a:r>
            <a:r>
              <a:rPr lang="en-US" sz="4000" dirty="0">
                <a:solidFill>
                  <a:prstClr val="black"/>
                </a:solidFill>
              </a:rPr>
              <a:t>today</a:t>
            </a:r>
            <a:r>
              <a:rPr lang="en-US" sz="4000" dirty="0" smtClean="0">
                <a:solidFill>
                  <a:prstClr val="black"/>
                </a:solidFill>
              </a:rPr>
              <a:t>) only meaningful for primaries</a:t>
            </a:r>
            <a:endParaRPr lang="en-US" sz="4000" dirty="0">
              <a:solidFill>
                <a:prstClr val="black"/>
              </a:solidFill>
            </a:endParaRPr>
          </a:p>
        </p:txBody>
      </p:sp>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102229030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38200" y="788284"/>
            <a:ext cx="10515600" cy="5388687"/>
          </a:xfrm>
        </p:spPr>
        <p:txBody>
          <a:bodyPr/>
          <a:lstStyle/>
          <a:p>
            <a:r>
              <a:rPr lang="en-US" dirty="0" smtClean="0"/>
              <a:t>The original purpose of migration was to map an event on a time section in (</a:t>
            </a:r>
            <a:r>
              <a:rPr lang="en-US" dirty="0" err="1" smtClean="0"/>
              <a:t>x,t</a:t>
            </a:r>
            <a:r>
              <a:rPr lang="en-US" dirty="0" smtClean="0"/>
              <a:t>) to a point on a structure map. That is, to a point on a reflector in </a:t>
            </a:r>
            <a:r>
              <a:rPr lang="en-US" dirty="0" err="1" smtClean="0"/>
              <a:t>x,z</a:t>
            </a:r>
            <a:r>
              <a:rPr lang="en-US" dirty="0"/>
              <a:t/>
            </a:r>
            <a:br>
              <a:rPr lang="en-US" dirty="0"/>
            </a:br>
            <a:r>
              <a:rPr lang="en-US" dirty="0" smtClean="0"/>
              <a:t>That concept only has meaning for primaries.</a:t>
            </a:r>
          </a:p>
          <a:p>
            <a:r>
              <a:rPr lang="en-US" dirty="0" smtClean="0"/>
              <a:t>We will show that </a:t>
            </a:r>
            <a:r>
              <a:rPr lang="en-US" altLang="zh-CN" dirty="0" smtClean="0"/>
              <a:t>that</a:t>
            </a:r>
            <a:r>
              <a:rPr lang="en-US" dirty="0" smtClean="0"/>
              <a:t> remains the meaning of migration today.</a:t>
            </a:r>
          </a:p>
        </p:txBody>
      </p:sp>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4851066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4855" y="1907628"/>
            <a:ext cx="10767848" cy="2308324"/>
          </a:xfrm>
          <a:prstGeom prst="rect">
            <a:avLst/>
          </a:prstGeom>
          <a:noFill/>
        </p:spPr>
        <p:txBody>
          <a:bodyPr wrap="square" rtlCol="0">
            <a:spAutoFit/>
          </a:bodyPr>
          <a:lstStyle/>
          <a:p>
            <a:r>
              <a:rPr lang="en-US" sz="3600" dirty="0" smtClean="0">
                <a:solidFill>
                  <a:prstClr val="black"/>
                </a:solidFill>
              </a:rPr>
              <a:t>Wave theory methods used to migrate seismic data have two components</a:t>
            </a:r>
          </a:p>
          <a:p>
            <a:pPr marL="800100" lvl="1" indent="-342900">
              <a:buFont typeface="+mj-lt"/>
              <a:buAutoNum type="arabicPeriod"/>
            </a:pPr>
            <a:r>
              <a:rPr lang="en-US" sz="3600" dirty="0" smtClean="0">
                <a:solidFill>
                  <a:prstClr val="black"/>
                </a:solidFill>
              </a:rPr>
              <a:t> A wave propagation component</a:t>
            </a:r>
          </a:p>
          <a:p>
            <a:pPr marL="800100" lvl="1" indent="-342900">
              <a:buFont typeface="+mj-lt"/>
              <a:buAutoNum type="arabicPeriod"/>
            </a:pPr>
            <a:r>
              <a:rPr lang="en-US" sz="3600" dirty="0" smtClean="0">
                <a:solidFill>
                  <a:prstClr val="black"/>
                </a:solidFill>
              </a:rPr>
              <a:t> An imaging condition</a:t>
            </a:r>
            <a:endParaRPr lang="en-US" sz="3600" dirty="0">
              <a:solidFill>
                <a:prstClr val="black"/>
              </a:solidFill>
            </a:endParaRPr>
          </a:p>
        </p:txBody>
      </p:sp>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76136622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6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1" y="685800"/>
            <a:ext cx="111125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380400471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629819" y="1398158"/>
            <a:ext cx="4259115" cy="523220"/>
          </a:xfrm>
          <a:prstGeom prst="rect">
            <a:avLst/>
          </a:prstGeom>
          <a:noFill/>
        </p:spPr>
        <p:txBody>
          <a:bodyPr wrap="none" rtlCol="0">
            <a:spAutoFit/>
          </a:bodyPr>
          <a:lstStyle/>
          <a:p>
            <a:r>
              <a:rPr lang="en-US" sz="2800" b="1" dirty="0" smtClean="0">
                <a:solidFill>
                  <a:srgbClr val="FF0000"/>
                </a:solidFill>
              </a:rPr>
              <a:t>6) </a:t>
            </a:r>
            <a:r>
              <a:rPr lang="en-US" sz="2800" dirty="0" smtClean="0">
                <a:solidFill>
                  <a:prstClr val="black"/>
                </a:solidFill>
              </a:rPr>
              <a:t>Inverse Fourier transform</a:t>
            </a:r>
            <a:endParaRPr lang="en-US" sz="2800" dirty="0">
              <a:solidFill>
                <a:prstClr val="black"/>
              </a:solidFill>
            </a:endParaRPr>
          </a:p>
        </p:txBody>
      </p:sp>
      <p:graphicFrame>
        <p:nvGraphicFramePr>
          <p:cNvPr id="16" name="Object 15"/>
          <p:cNvGraphicFramePr>
            <a:graphicFrameLocks noChangeAspect="1"/>
          </p:cNvGraphicFramePr>
          <p:nvPr>
            <p:extLst>
              <p:ext uri="{D42A27DB-BD31-4B8C-83A1-F6EECF244321}">
                <p14:modId xmlns:p14="http://schemas.microsoft.com/office/powerpoint/2010/main" val="3267281511"/>
              </p:ext>
            </p:extLst>
          </p:nvPr>
        </p:nvGraphicFramePr>
        <p:xfrm>
          <a:off x="1211068" y="2129110"/>
          <a:ext cx="2286000" cy="398463"/>
        </p:xfrm>
        <a:graphic>
          <a:graphicData uri="http://schemas.openxmlformats.org/presentationml/2006/ole">
            <mc:AlternateContent xmlns:mc="http://schemas.openxmlformats.org/markup-compatibility/2006">
              <mc:Choice xmlns:v="urn:schemas-microsoft-com:vml" Requires="v">
                <p:oleObj spid="_x0000_s74786" name="Equation" r:id="rId3" imgW="1193760" imgH="228600" progId="Equation.DSMT4">
                  <p:embed/>
                </p:oleObj>
              </mc:Choice>
              <mc:Fallback>
                <p:oleObj name="Equation" r:id="rId3" imgW="1193760" imgH="228600" progId="Equation.DSMT4">
                  <p:embed/>
                  <p:pic>
                    <p:nvPicPr>
                      <p:cNvPr id="0" name=""/>
                      <p:cNvPicPr>
                        <a:picLocks noChangeAspect="1" noChangeArrowheads="1"/>
                      </p:cNvPicPr>
                      <p:nvPr/>
                    </p:nvPicPr>
                    <p:blipFill>
                      <a:blip r:embed="rId4"/>
                      <a:srcRect/>
                      <a:stretch>
                        <a:fillRect/>
                      </a:stretch>
                    </p:blipFill>
                    <p:spPr bwMode="auto">
                      <a:xfrm>
                        <a:off x="1211068" y="2129110"/>
                        <a:ext cx="22860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 name="Rectangle 16"/>
          <p:cNvSpPr/>
          <p:nvPr/>
        </p:nvSpPr>
        <p:spPr>
          <a:xfrm>
            <a:off x="1121297" y="2681613"/>
            <a:ext cx="8300983" cy="461665"/>
          </a:xfrm>
          <a:prstGeom prst="rect">
            <a:avLst/>
          </a:prstGeom>
        </p:spPr>
        <p:txBody>
          <a:bodyPr wrap="square">
            <a:spAutoFit/>
          </a:bodyPr>
          <a:lstStyle/>
          <a:p>
            <a:r>
              <a:rPr lang="en-US" sz="2400" dirty="0">
                <a:solidFill>
                  <a:prstClr val="black"/>
                </a:solidFill>
              </a:rPr>
              <a:t>Set </a:t>
            </a:r>
            <a:r>
              <a:rPr lang="en-US" sz="2400" dirty="0" err="1" smtClean="0">
                <a:solidFill>
                  <a:prstClr val="black"/>
                </a:solidFill>
              </a:rPr>
              <a:t>x</a:t>
            </a:r>
            <a:r>
              <a:rPr lang="en-US" sz="2400" baseline="-25000" dirty="0" err="1" smtClean="0">
                <a:solidFill>
                  <a:prstClr val="black"/>
                </a:solidFill>
              </a:rPr>
              <a:t>g</a:t>
            </a:r>
            <a:r>
              <a:rPr lang="en-US" sz="2400" dirty="0" smtClean="0">
                <a:solidFill>
                  <a:prstClr val="black"/>
                </a:solidFill>
              </a:rPr>
              <a:t>=</a:t>
            </a:r>
            <a:r>
              <a:rPr lang="en-US" sz="2400" dirty="0" err="1" smtClean="0">
                <a:solidFill>
                  <a:prstClr val="black"/>
                </a:solidFill>
              </a:rPr>
              <a:t>x</a:t>
            </a:r>
            <a:r>
              <a:rPr lang="en-US" sz="2400" baseline="-25000" dirty="0" err="1" smtClean="0">
                <a:solidFill>
                  <a:prstClr val="black"/>
                </a:solidFill>
              </a:rPr>
              <a:t>s</a:t>
            </a:r>
            <a:r>
              <a:rPr lang="en-US" sz="2400" dirty="0" smtClean="0">
                <a:solidFill>
                  <a:prstClr val="black"/>
                </a:solidFill>
              </a:rPr>
              <a:t>=x (</a:t>
            </a:r>
            <a:r>
              <a:rPr lang="en-US" sz="2400" dirty="0" err="1" smtClean="0">
                <a:solidFill>
                  <a:prstClr val="black"/>
                </a:solidFill>
              </a:rPr>
              <a:t>x</a:t>
            </a:r>
            <a:r>
              <a:rPr lang="en-US" sz="2400" baseline="-25000" dirty="0" err="1" smtClean="0">
                <a:solidFill>
                  <a:prstClr val="black"/>
                </a:solidFill>
              </a:rPr>
              <a:t>m</a:t>
            </a:r>
            <a:r>
              <a:rPr lang="en-US" sz="2400" dirty="0" smtClean="0">
                <a:solidFill>
                  <a:prstClr val="black"/>
                </a:solidFill>
              </a:rPr>
              <a:t>=x</a:t>
            </a:r>
            <a:r>
              <a:rPr lang="en-US" sz="2400" dirty="0">
                <a:solidFill>
                  <a:prstClr val="black"/>
                </a:solidFill>
              </a:rPr>
              <a:t>; </a:t>
            </a:r>
            <a:r>
              <a:rPr lang="en-US" sz="2400" dirty="0" err="1">
                <a:solidFill>
                  <a:prstClr val="black"/>
                </a:solidFill>
              </a:rPr>
              <a:t>x</a:t>
            </a:r>
            <a:r>
              <a:rPr lang="en-US" sz="2400" baseline="-25000" dirty="0" err="1">
                <a:solidFill>
                  <a:prstClr val="black"/>
                </a:solidFill>
              </a:rPr>
              <a:t>h</a:t>
            </a:r>
            <a:r>
              <a:rPr lang="en-US" sz="2400" dirty="0">
                <a:solidFill>
                  <a:prstClr val="black"/>
                </a:solidFill>
              </a:rPr>
              <a:t>=0 </a:t>
            </a:r>
            <a:r>
              <a:rPr lang="en-US" sz="2400" dirty="0" smtClean="0">
                <a:solidFill>
                  <a:prstClr val="black"/>
                </a:solidFill>
              </a:rPr>
              <a:t>) </a:t>
            </a:r>
            <a:r>
              <a:rPr lang="en-US" sz="2400" dirty="0">
                <a:solidFill>
                  <a:prstClr val="black"/>
                </a:solidFill>
              </a:rPr>
              <a:t>original </a:t>
            </a:r>
            <a:r>
              <a:rPr lang="en-US" sz="2400" dirty="0" err="1">
                <a:solidFill>
                  <a:prstClr val="black"/>
                </a:solidFill>
              </a:rPr>
              <a:t>Stolt</a:t>
            </a:r>
            <a:r>
              <a:rPr lang="en-US" sz="2400" dirty="0">
                <a:solidFill>
                  <a:prstClr val="black"/>
                </a:solidFill>
              </a:rPr>
              <a:t> </a:t>
            </a:r>
            <a:r>
              <a:rPr lang="en-US" sz="2400" dirty="0" smtClean="0">
                <a:solidFill>
                  <a:prstClr val="black"/>
                </a:solidFill>
              </a:rPr>
              <a:t>migration (</a:t>
            </a:r>
            <a:r>
              <a:rPr lang="en-US" sz="2400" dirty="0" err="1">
                <a:solidFill>
                  <a:prstClr val="black"/>
                </a:solidFill>
              </a:rPr>
              <a:t>Claerbout</a:t>
            </a:r>
            <a:r>
              <a:rPr lang="en-US" sz="2400" dirty="0">
                <a:solidFill>
                  <a:prstClr val="black"/>
                </a:solidFill>
              </a:rPr>
              <a:t> III)</a:t>
            </a:r>
          </a:p>
        </p:txBody>
      </p:sp>
      <p:sp>
        <p:nvSpPr>
          <p:cNvPr id="18" name="Rectangle 17"/>
          <p:cNvSpPr/>
          <p:nvPr/>
        </p:nvSpPr>
        <p:spPr>
          <a:xfrm>
            <a:off x="1030856" y="4591718"/>
            <a:ext cx="11296432" cy="461665"/>
          </a:xfrm>
          <a:prstGeom prst="rect">
            <a:avLst/>
          </a:prstGeom>
        </p:spPr>
        <p:txBody>
          <a:bodyPr wrap="square">
            <a:spAutoFit/>
          </a:bodyPr>
          <a:lstStyle/>
          <a:p>
            <a:r>
              <a:rPr lang="en-US" sz="2400" dirty="0">
                <a:solidFill>
                  <a:prstClr val="black"/>
                </a:solidFill>
              </a:rPr>
              <a:t>angle average plane wave reflection coefficient by summing over </a:t>
            </a:r>
            <a:r>
              <a:rPr lang="en-US" sz="2400" dirty="0" err="1">
                <a:solidFill>
                  <a:prstClr val="black"/>
                </a:solidFill>
              </a:rPr>
              <a:t>k</a:t>
            </a:r>
            <a:r>
              <a:rPr lang="en-US" sz="2400" baseline="-25000" dirty="0" err="1">
                <a:solidFill>
                  <a:prstClr val="black"/>
                </a:solidFill>
              </a:rPr>
              <a:t>h</a:t>
            </a:r>
            <a:endParaRPr lang="en-US" sz="2400" baseline="-25000" dirty="0">
              <a:solidFill>
                <a:prstClr val="black"/>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958288068"/>
              </p:ext>
            </p:extLst>
          </p:nvPr>
        </p:nvGraphicFramePr>
        <p:xfrm>
          <a:off x="1143951" y="3469508"/>
          <a:ext cx="2844800" cy="1019175"/>
        </p:xfrm>
        <a:graphic>
          <a:graphicData uri="http://schemas.openxmlformats.org/presentationml/2006/ole">
            <mc:AlternateContent xmlns:mc="http://schemas.openxmlformats.org/markup-compatibility/2006">
              <mc:Choice xmlns:v="urn:schemas-microsoft-com:vml" Requires="v">
                <p:oleObj spid="_x0000_s74787" name="Equation" r:id="rId5" imgW="1485720" imgH="583920" progId="Equation.DSMT4">
                  <p:embed/>
                </p:oleObj>
              </mc:Choice>
              <mc:Fallback>
                <p:oleObj name="Equation" r:id="rId5" imgW="1485720" imgH="583920" progId="Equation.DSMT4">
                  <p:embed/>
                  <p:pic>
                    <p:nvPicPr>
                      <p:cNvPr id="0" name=""/>
                      <p:cNvPicPr>
                        <a:picLocks noChangeAspect="1" noChangeArrowheads="1"/>
                      </p:cNvPicPr>
                      <p:nvPr/>
                    </p:nvPicPr>
                    <p:blipFill>
                      <a:blip r:embed="rId6"/>
                      <a:srcRect/>
                      <a:stretch>
                        <a:fillRect/>
                      </a:stretch>
                    </p:blipFill>
                    <p:spPr bwMode="auto">
                      <a:xfrm>
                        <a:off x="1143951" y="3469508"/>
                        <a:ext cx="28448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Rectangle 8"/>
          <p:cNvSpPr/>
          <p:nvPr/>
        </p:nvSpPr>
        <p:spPr>
          <a:xfrm>
            <a:off x="976370" y="3436544"/>
            <a:ext cx="10239271" cy="1758461"/>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1" name="TextBox 15"/>
          <p:cNvSpPr txBox="1"/>
          <p:nvPr/>
        </p:nvSpPr>
        <p:spPr>
          <a:xfrm>
            <a:off x="195991" y="416917"/>
            <a:ext cx="11800025" cy="70788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dirty="0" smtClean="0">
                <a:solidFill>
                  <a:prstClr val="black"/>
                </a:solidFill>
              </a:rPr>
              <a:t>2D Claerbout III in the Fourier domain (Stolt migration)  </a:t>
            </a:r>
            <a:endParaRPr lang="en-US" sz="4000" dirty="0">
              <a:solidFill>
                <a:prstClr val="black"/>
              </a:solidFill>
            </a:endParaRPr>
          </a:p>
        </p:txBody>
      </p:sp>
    </p:spTree>
    <p:extLst>
      <p:ext uri="{BB962C8B-B14F-4D97-AF65-F5344CB8AC3E}">
        <p14:creationId xmlns:p14="http://schemas.microsoft.com/office/powerpoint/2010/main" val="20641397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998679" y="4929970"/>
            <a:ext cx="1256273" cy="584776"/>
          </a:xfrm>
          <a:prstGeom prst="rect">
            <a:avLst/>
          </a:prstGeom>
        </p:spPr>
        <p:txBody>
          <a:bodyPr wrap="none">
            <a:spAutoFit/>
          </a:bodyPr>
          <a:lstStyle/>
          <a:p>
            <a:pPr algn="ctr"/>
            <a:r>
              <a:rPr lang="en-US" sz="3200" dirty="0" smtClean="0">
                <a:solidFill>
                  <a:srgbClr val="0000FF"/>
                </a:solidFill>
                <a:latin typeface="Arial"/>
                <a:cs typeface="Arial"/>
              </a:rPr>
              <a:t>Direct</a:t>
            </a:r>
            <a:endParaRPr lang="en-US" sz="3200" dirty="0">
              <a:solidFill>
                <a:srgbClr val="0000FF"/>
              </a:solidFill>
              <a:latin typeface="Arial"/>
              <a:cs typeface="Arial"/>
            </a:endParaRPr>
          </a:p>
        </p:txBody>
      </p:sp>
      <p:grpSp>
        <p:nvGrpSpPr>
          <p:cNvPr id="14" name="Group 13"/>
          <p:cNvGrpSpPr/>
          <p:nvPr/>
        </p:nvGrpSpPr>
        <p:grpSpPr>
          <a:xfrm>
            <a:off x="3039777" y="1785008"/>
            <a:ext cx="5951938" cy="3572986"/>
            <a:chOff x="2279833" y="1884218"/>
            <a:chExt cx="4463953" cy="3572986"/>
          </a:xfrm>
        </p:grpSpPr>
        <p:sp>
          <p:nvSpPr>
            <p:cNvPr id="6" name="TextBox 5"/>
            <p:cNvSpPr txBox="1"/>
            <p:nvPr/>
          </p:nvSpPr>
          <p:spPr>
            <a:xfrm>
              <a:off x="2279833" y="1884218"/>
              <a:ext cx="4036291" cy="1569660"/>
            </a:xfrm>
            <a:prstGeom prst="rect">
              <a:avLst/>
            </a:prstGeom>
            <a:noFill/>
          </p:spPr>
          <p:txBody>
            <a:bodyPr wrap="square" rtlCol="0">
              <a:spAutoFit/>
            </a:bodyPr>
            <a:lstStyle/>
            <a:p>
              <a:pPr marL="457200" indent="-457200" algn="ctr">
                <a:buFont typeface="Arial"/>
                <a:buChar char="•"/>
              </a:pPr>
              <a:r>
                <a:rPr lang="en-US" altLang="zh-CN" sz="3200" dirty="0" smtClean="0">
                  <a:solidFill>
                    <a:prstClr val="black"/>
                  </a:solidFill>
                  <a:latin typeface="Arial"/>
                  <a:cs typeface="Arial"/>
                </a:rPr>
                <a:t>Modeling</a:t>
              </a:r>
              <a:endParaRPr lang="en-US" sz="3200" dirty="0" smtClean="0">
                <a:solidFill>
                  <a:prstClr val="black"/>
                </a:solidFill>
                <a:latin typeface="Arial"/>
                <a:cs typeface="Arial"/>
              </a:endParaRPr>
            </a:p>
            <a:p>
              <a:pPr marL="457200" indent="-457200" algn="ctr">
                <a:buFont typeface="Arial"/>
                <a:buChar char="•"/>
              </a:pPr>
              <a:endParaRPr lang="en-US" sz="3200" dirty="0">
                <a:solidFill>
                  <a:prstClr val="black"/>
                </a:solidFill>
                <a:latin typeface="Arial"/>
                <a:cs typeface="Arial"/>
              </a:endParaRPr>
            </a:p>
            <a:p>
              <a:pPr marL="457200" indent="-457200" algn="ctr">
                <a:buFont typeface="Arial"/>
                <a:buChar char="•"/>
              </a:pPr>
              <a:r>
                <a:rPr lang="en-US" sz="3200" dirty="0" smtClean="0">
                  <a:solidFill>
                    <a:prstClr val="black"/>
                  </a:solidFill>
                  <a:latin typeface="Arial"/>
                  <a:cs typeface="Arial"/>
                </a:rPr>
                <a:t>Inversion</a:t>
              </a:r>
            </a:p>
          </p:txBody>
        </p:sp>
        <p:cxnSp>
          <p:nvCxnSpPr>
            <p:cNvPr id="8" name="Straight Arrow Connector 7"/>
            <p:cNvCxnSpPr/>
            <p:nvPr/>
          </p:nvCxnSpPr>
          <p:spPr>
            <a:xfrm flipH="1">
              <a:off x="2743201" y="3740727"/>
              <a:ext cx="1339273" cy="738909"/>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4821384" y="3740727"/>
              <a:ext cx="1348508" cy="738909"/>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5595996" y="4872428"/>
              <a:ext cx="1147790" cy="584776"/>
            </a:xfrm>
            <a:prstGeom prst="rect">
              <a:avLst/>
            </a:prstGeom>
          </p:spPr>
          <p:txBody>
            <a:bodyPr wrap="none">
              <a:spAutoFit/>
            </a:bodyPr>
            <a:lstStyle/>
            <a:p>
              <a:pPr algn="ctr"/>
              <a:r>
                <a:rPr lang="en-US" sz="3200" dirty="0" smtClean="0">
                  <a:solidFill>
                    <a:srgbClr val="0000FF"/>
                  </a:solidFill>
                  <a:latin typeface="Arial"/>
                  <a:cs typeface="Arial"/>
                </a:rPr>
                <a:t>Indirect</a:t>
              </a:r>
              <a:endParaRPr lang="en-US" sz="3200" dirty="0">
                <a:solidFill>
                  <a:srgbClr val="0000FF"/>
                </a:solidFill>
                <a:latin typeface="Arial"/>
                <a:cs typeface="Arial"/>
              </a:endParaRPr>
            </a:p>
          </p:txBody>
        </p:sp>
      </p:grpSp>
      <p:sp>
        <p:nvSpPr>
          <p:cNvPr id="3" name="Slide Number Placeholder 2"/>
          <p:cNvSpPr>
            <a:spLocks noGrp="1"/>
          </p:cNvSpPr>
          <p:nvPr>
            <p:ph type="sldNum" sz="quarter" idx="12"/>
          </p:nvPr>
        </p:nvSpPr>
        <p:spPr/>
        <p:txBody>
          <a:bodyPr/>
          <a:lstStyle/>
          <a:p>
            <a:fld id="{FC733198-011E-4E74-9CBE-D2138561C345}"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423516956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7864" y="882873"/>
            <a:ext cx="11824136" cy="1569660"/>
          </a:xfrm>
          <a:prstGeom prst="rect">
            <a:avLst/>
          </a:prstGeom>
        </p:spPr>
        <p:txBody>
          <a:bodyPr wrap="square">
            <a:spAutoFit/>
          </a:bodyPr>
          <a:lstStyle/>
          <a:p>
            <a:pPr marL="285750" indent="-285750">
              <a:buFont typeface="Arial" panose="020B0604020202020204" pitchFamily="34" charset="0"/>
              <a:buChar char="•"/>
            </a:pPr>
            <a:r>
              <a:rPr lang="en-US" sz="3200" dirty="0" smtClean="0">
                <a:solidFill>
                  <a:prstClr val="black"/>
                </a:solidFill>
              </a:rPr>
              <a:t>Stolt extended </a:t>
            </a:r>
            <a:r>
              <a:rPr lang="en-US" sz="3200" dirty="0">
                <a:solidFill>
                  <a:prstClr val="black"/>
                </a:solidFill>
              </a:rPr>
              <a:t>(Claerbout III</a:t>
            </a:r>
            <a:r>
              <a:rPr lang="en-US" sz="3200" dirty="0" smtClean="0">
                <a:solidFill>
                  <a:prstClr val="black"/>
                </a:solidFill>
              </a:rPr>
              <a:t>) migration </a:t>
            </a:r>
            <a:r>
              <a:rPr lang="en-US" sz="3200" dirty="0">
                <a:solidFill>
                  <a:prstClr val="black"/>
                </a:solidFill>
              </a:rPr>
              <a:t>retains </a:t>
            </a:r>
            <a:r>
              <a:rPr lang="en-US" sz="3200" dirty="0" err="1">
                <a:solidFill>
                  <a:prstClr val="black"/>
                </a:solidFill>
              </a:rPr>
              <a:t>k</a:t>
            </a:r>
            <a:r>
              <a:rPr lang="en-US" sz="3200" baseline="-25000" dirty="0" err="1">
                <a:solidFill>
                  <a:prstClr val="black"/>
                </a:solidFill>
              </a:rPr>
              <a:t>h</a:t>
            </a:r>
            <a:r>
              <a:rPr lang="en-US" sz="3200" baseline="-25000" dirty="0">
                <a:solidFill>
                  <a:prstClr val="black"/>
                </a:solidFill>
              </a:rPr>
              <a:t> </a:t>
            </a:r>
            <a:r>
              <a:rPr lang="en-US" sz="3200" dirty="0" smtClean="0">
                <a:solidFill>
                  <a:prstClr val="black"/>
                </a:solidFill>
              </a:rPr>
              <a:t>information at depth z, D(</a:t>
            </a:r>
            <a:r>
              <a:rPr lang="en-US" sz="3200" dirty="0" err="1" smtClean="0">
                <a:solidFill>
                  <a:prstClr val="black"/>
                </a:solidFill>
              </a:rPr>
              <a:t>km,kh,kz</a:t>
            </a:r>
            <a:r>
              <a:rPr lang="en-US" sz="3200" dirty="0" smtClean="0">
                <a:solidFill>
                  <a:prstClr val="black"/>
                </a:solidFill>
              </a:rPr>
              <a:t>) and that </a:t>
            </a:r>
            <a:r>
              <a:rPr lang="en-US" sz="3200" dirty="0">
                <a:solidFill>
                  <a:prstClr val="black"/>
                </a:solidFill>
              </a:rPr>
              <a:t>provides </a:t>
            </a:r>
            <a:r>
              <a:rPr lang="en-US" sz="3200" dirty="0" smtClean="0">
                <a:solidFill>
                  <a:prstClr val="black"/>
                </a:solidFill>
              </a:rPr>
              <a:t>the plane </a:t>
            </a:r>
            <a:r>
              <a:rPr lang="en-US" sz="3200" dirty="0">
                <a:solidFill>
                  <a:prstClr val="black"/>
                </a:solidFill>
              </a:rPr>
              <a:t>wave reflection </a:t>
            </a:r>
            <a:r>
              <a:rPr lang="en-US" sz="3200" dirty="0" smtClean="0">
                <a:solidFill>
                  <a:prstClr val="black"/>
                </a:solidFill>
              </a:rPr>
              <a:t>coefficient at a specular reflector</a:t>
            </a:r>
            <a:endParaRPr lang="en-US" sz="3200" dirty="0">
              <a:solidFill>
                <a:prstClr val="black"/>
              </a:solidFill>
            </a:endParaRPr>
          </a:p>
        </p:txBody>
      </p:sp>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383430427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7870" y="882873"/>
            <a:ext cx="11730351" cy="4585871"/>
          </a:xfrm>
          <a:prstGeom prst="rect">
            <a:avLst/>
          </a:prstGeom>
        </p:spPr>
        <p:txBody>
          <a:bodyPr wrap="square">
            <a:spAutoFit/>
          </a:bodyPr>
          <a:lstStyle/>
          <a:p>
            <a:pPr marL="285750" indent="-285750">
              <a:buFont typeface="Arial" panose="020B0604020202020204" pitchFamily="34" charset="0"/>
              <a:buChar char="•"/>
            </a:pPr>
            <a:r>
              <a:rPr lang="en-US" sz="3200" dirty="0" smtClean="0">
                <a:solidFill>
                  <a:prstClr val="black"/>
                </a:solidFill>
              </a:rPr>
              <a:t>Stolt extended </a:t>
            </a:r>
            <a:r>
              <a:rPr lang="en-US" sz="3200" dirty="0">
                <a:solidFill>
                  <a:prstClr val="black"/>
                </a:solidFill>
              </a:rPr>
              <a:t>(Claerbout III</a:t>
            </a:r>
            <a:r>
              <a:rPr lang="en-US" sz="3200" dirty="0" smtClean="0">
                <a:solidFill>
                  <a:prstClr val="black"/>
                </a:solidFill>
              </a:rPr>
              <a:t>) migration </a:t>
            </a:r>
            <a:r>
              <a:rPr lang="en-US" sz="3200" dirty="0">
                <a:solidFill>
                  <a:prstClr val="black"/>
                </a:solidFill>
              </a:rPr>
              <a:t>retains </a:t>
            </a:r>
            <a:r>
              <a:rPr lang="en-US" sz="3200" dirty="0" err="1">
                <a:solidFill>
                  <a:prstClr val="black"/>
                </a:solidFill>
              </a:rPr>
              <a:t>k</a:t>
            </a:r>
            <a:r>
              <a:rPr lang="en-US" sz="3200" baseline="-25000" dirty="0" err="1">
                <a:solidFill>
                  <a:prstClr val="black"/>
                </a:solidFill>
              </a:rPr>
              <a:t>h</a:t>
            </a:r>
            <a:r>
              <a:rPr lang="en-US" sz="3200" baseline="-25000" dirty="0">
                <a:solidFill>
                  <a:prstClr val="black"/>
                </a:solidFill>
              </a:rPr>
              <a:t> </a:t>
            </a:r>
            <a:r>
              <a:rPr lang="en-US" sz="3200" dirty="0" smtClean="0">
                <a:solidFill>
                  <a:prstClr val="black"/>
                </a:solidFill>
              </a:rPr>
              <a:t>information at depth z, D(</a:t>
            </a:r>
            <a:r>
              <a:rPr lang="en-US" sz="3200" dirty="0" err="1" smtClean="0">
                <a:solidFill>
                  <a:prstClr val="black"/>
                </a:solidFill>
              </a:rPr>
              <a:t>km,kh,kz</a:t>
            </a:r>
            <a:r>
              <a:rPr lang="en-US" sz="3200" dirty="0" smtClean="0">
                <a:solidFill>
                  <a:prstClr val="black"/>
                </a:solidFill>
              </a:rPr>
              <a:t>) and that </a:t>
            </a:r>
            <a:r>
              <a:rPr lang="en-US" sz="3200" dirty="0">
                <a:solidFill>
                  <a:prstClr val="black"/>
                </a:solidFill>
              </a:rPr>
              <a:t>provides </a:t>
            </a:r>
            <a:r>
              <a:rPr lang="en-US" sz="3200" dirty="0" smtClean="0">
                <a:solidFill>
                  <a:prstClr val="black"/>
                </a:solidFill>
              </a:rPr>
              <a:t>the plane </a:t>
            </a:r>
            <a:r>
              <a:rPr lang="en-US" sz="3200" dirty="0">
                <a:solidFill>
                  <a:prstClr val="black"/>
                </a:solidFill>
              </a:rPr>
              <a:t>wave reflection </a:t>
            </a:r>
            <a:r>
              <a:rPr lang="en-US" sz="3200" dirty="0" smtClean="0">
                <a:solidFill>
                  <a:prstClr val="black"/>
                </a:solidFill>
              </a:rPr>
              <a:t>coefficient at a specular reflector</a:t>
            </a:r>
          </a:p>
          <a:p>
            <a:pPr marL="285750" indent="-285750">
              <a:buFont typeface="Arial" panose="020B0604020202020204" pitchFamily="34" charset="0"/>
              <a:buChar char="•"/>
            </a:pPr>
            <a:endParaRPr lang="en-US" sz="3200" dirty="0">
              <a:solidFill>
                <a:prstClr val="black"/>
              </a:solidFill>
            </a:endParaRPr>
          </a:p>
          <a:p>
            <a:pPr marL="285750" indent="-285750">
              <a:buFont typeface="Arial" panose="020B0604020202020204" pitchFamily="34" charset="0"/>
              <a:buChar char="•"/>
            </a:pPr>
            <a:r>
              <a:rPr lang="en-US" sz="3200" dirty="0" smtClean="0">
                <a:solidFill>
                  <a:prstClr val="black"/>
                </a:solidFill>
              </a:rPr>
              <a:t>Stolt </a:t>
            </a:r>
            <a:r>
              <a:rPr lang="en-US" sz="3200" dirty="0">
                <a:solidFill>
                  <a:prstClr val="black"/>
                </a:solidFill>
              </a:rPr>
              <a:t>and collaborators </a:t>
            </a:r>
            <a:r>
              <a:rPr lang="en-US" sz="3200" dirty="0" smtClean="0">
                <a:solidFill>
                  <a:prstClr val="black"/>
                </a:solidFill>
              </a:rPr>
              <a:t>further </a:t>
            </a:r>
            <a:r>
              <a:rPr lang="en-US" sz="3200" dirty="0">
                <a:solidFill>
                  <a:prstClr val="black"/>
                </a:solidFill>
              </a:rPr>
              <a:t>extended </a:t>
            </a:r>
            <a:r>
              <a:rPr lang="en-US" sz="3200" dirty="0" smtClean="0">
                <a:solidFill>
                  <a:prstClr val="black"/>
                </a:solidFill>
              </a:rPr>
              <a:t>Claerbout III </a:t>
            </a:r>
            <a:r>
              <a:rPr lang="en-US" sz="3200" dirty="0">
                <a:solidFill>
                  <a:prstClr val="black"/>
                </a:solidFill>
              </a:rPr>
              <a:t>to provide </a:t>
            </a:r>
            <a:r>
              <a:rPr lang="en-US" sz="3200" dirty="0" smtClean="0">
                <a:solidFill>
                  <a:prstClr val="black"/>
                </a:solidFill>
              </a:rPr>
              <a:t>a point reflectivity model that automatically images </a:t>
            </a:r>
            <a:r>
              <a:rPr lang="en-US" sz="3200" dirty="0">
                <a:solidFill>
                  <a:prstClr val="black"/>
                </a:solidFill>
              </a:rPr>
              <a:t>specular and </a:t>
            </a:r>
            <a:r>
              <a:rPr lang="en-US" sz="3200" dirty="0" smtClean="0">
                <a:solidFill>
                  <a:prstClr val="black"/>
                </a:solidFill>
              </a:rPr>
              <a:t>non-specular reflections.</a:t>
            </a:r>
          </a:p>
          <a:p>
            <a:pPr marL="285750" indent="-285750">
              <a:buFont typeface="Arial" panose="020B0604020202020204" pitchFamily="34" charset="0"/>
              <a:buChar char="•"/>
            </a:pPr>
            <a:endParaRPr lang="en-US" sz="2000" dirty="0" smtClean="0">
              <a:solidFill>
                <a:prstClr val="black"/>
              </a:solidFill>
            </a:endParaRPr>
          </a:p>
          <a:p>
            <a:pPr marL="285750" indent="-285750">
              <a:buFont typeface="Arial" panose="020B0604020202020204" pitchFamily="34" charset="0"/>
              <a:buChar char="•"/>
            </a:pPr>
            <a:r>
              <a:rPr lang="en-US" sz="2400" i="1" dirty="0" smtClean="0">
                <a:solidFill>
                  <a:prstClr val="black"/>
                </a:solidFill>
              </a:rPr>
              <a:t>R. H. Stolt and A. B. Weglein, ‘Seismic Imaging and Inversion: Application of Linear Inverse Theory’, Chapter 8, (2012), Cambridge University Press (volume 1)</a:t>
            </a:r>
          </a:p>
        </p:txBody>
      </p:sp>
      <p:sp>
        <p:nvSpPr>
          <p:cNvPr id="4" name="Rectangle 3"/>
          <p:cNvSpPr/>
          <p:nvPr/>
        </p:nvSpPr>
        <p:spPr>
          <a:xfrm>
            <a:off x="603453" y="2728126"/>
            <a:ext cx="11352963" cy="307577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252039842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7869" y="882872"/>
            <a:ext cx="11448999" cy="5016758"/>
          </a:xfrm>
          <a:prstGeom prst="rect">
            <a:avLst/>
          </a:prstGeom>
        </p:spPr>
        <p:txBody>
          <a:bodyPr wrap="square">
            <a:spAutoFit/>
          </a:bodyPr>
          <a:lstStyle/>
          <a:p>
            <a:pPr marL="285750" indent="-285750">
              <a:buFont typeface="Arial" panose="020B0604020202020204" pitchFamily="34" charset="0"/>
              <a:buChar char="•"/>
            </a:pPr>
            <a:r>
              <a:rPr lang="en-US" sz="3200" dirty="0" smtClean="0">
                <a:solidFill>
                  <a:prstClr val="black"/>
                </a:solidFill>
              </a:rPr>
              <a:t>Stolt extended </a:t>
            </a:r>
            <a:r>
              <a:rPr lang="en-US" sz="3200" dirty="0">
                <a:solidFill>
                  <a:prstClr val="black"/>
                </a:solidFill>
              </a:rPr>
              <a:t>(Claerbout III</a:t>
            </a:r>
            <a:r>
              <a:rPr lang="en-US" sz="3200" dirty="0" smtClean="0">
                <a:solidFill>
                  <a:prstClr val="black"/>
                </a:solidFill>
              </a:rPr>
              <a:t>) migration </a:t>
            </a:r>
            <a:r>
              <a:rPr lang="en-US" sz="3200" dirty="0">
                <a:solidFill>
                  <a:prstClr val="black"/>
                </a:solidFill>
              </a:rPr>
              <a:t>retains </a:t>
            </a:r>
            <a:r>
              <a:rPr lang="en-US" sz="3200" dirty="0" err="1">
                <a:solidFill>
                  <a:prstClr val="black"/>
                </a:solidFill>
              </a:rPr>
              <a:t>k</a:t>
            </a:r>
            <a:r>
              <a:rPr lang="en-US" sz="3200" baseline="-25000" dirty="0" err="1">
                <a:solidFill>
                  <a:prstClr val="black"/>
                </a:solidFill>
              </a:rPr>
              <a:t>h</a:t>
            </a:r>
            <a:r>
              <a:rPr lang="en-US" sz="3200" baseline="-25000" dirty="0">
                <a:solidFill>
                  <a:prstClr val="black"/>
                </a:solidFill>
              </a:rPr>
              <a:t> </a:t>
            </a:r>
            <a:r>
              <a:rPr lang="en-US" sz="3200" dirty="0" smtClean="0">
                <a:solidFill>
                  <a:prstClr val="black"/>
                </a:solidFill>
              </a:rPr>
              <a:t>information at depth z, D(</a:t>
            </a:r>
            <a:r>
              <a:rPr lang="en-US" sz="3200" dirty="0" err="1" smtClean="0">
                <a:solidFill>
                  <a:prstClr val="black"/>
                </a:solidFill>
              </a:rPr>
              <a:t>km,kh,kz</a:t>
            </a:r>
            <a:r>
              <a:rPr lang="en-US" sz="3200" dirty="0" smtClean="0">
                <a:solidFill>
                  <a:prstClr val="black"/>
                </a:solidFill>
              </a:rPr>
              <a:t>) and that </a:t>
            </a:r>
            <a:r>
              <a:rPr lang="en-US" sz="3200" dirty="0">
                <a:solidFill>
                  <a:prstClr val="black"/>
                </a:solidFill>
              </a:rPr>
              <a:t>provides </a:t>
            </a:r>
            <a:r>
              <a:rPr lang="en-US" sz="3200" dirty="0" smtClean="0">
                <a:solidFill>
                  <a:prstClr val="black"/>
                </a:solidFill>
              </a:rPr>
              <a:t>the plane </a:t>
            </a:r>
            <a:r>
              <a:rPr lang="en-US" sz="3200" dirty="0">
                <a:solidFill>
                  <a:prstClr val="black"/>
                </a:solidFill>
              </a:rPr>
              <a:t>wave reflection </a:t>
            </a:r>
            <a:r>
              <a:rPr lang="en-US" sz="3200" dirty="0" smtClean="0">
                <a:solidFill>
                  <a:prstClr val="black"/>
                </a:solidFill>
              </a:rPr>
              <a:t>coefficient at a specular reflector</a:t>
            </a:r>
          </a:p>
          <a:p>
            <a:pPr marL="285750" indent="-285750">
              <a:buFont typeface="Arial" panose="020B0604020202020204" pitchFamily="34" charset="0"/>
              <a:buChar char="•"/>
            </a:pPr>
            <a:endParaRPr lang="en-US" sz="3200" dirty="0">
              <a:solidFill>
                <a:prstClr val="black"/>
              </a:solidFill>
            </a:endParaRPr>
          </a:p>
          <a:p>
            <a:pPr marL="285750" indent="-285750">
              <a:buFont typeface="Arial" panose="020B0604020202020204" pitchFamily="34" charset="0"/>
              <a:buChar char="•"/>
            </a:pPr>
            <a:r>
              <a:rPr lang="en-US" sz="3200" dirty="0" smtClean="0">
                <a:solidFill>
                  <a:prstClr val="black"/>
                </a:solidFill>
              </a:rPr>
              <a:t>Stolt </a:t>
            </a:r>
            <a:r>
              <a:rPr lang="en-US" sz="3200" dirty="0">
                <a:solidFill>
                  <a:prstClr val="black"/>
                </a:solidFill>
              </a:rPr>
              <a:t>and collaborators </a:t>
            </a:r>
            <a:r>
              <a:rPr lang="en-US" sz="3200" dirty="0" smtClean="0">
                <a:solidFill>
                  <a:prstClr val="black"/>
                </a:solidFill>
              </a:rPr>
              <a:t>further </a:t>
            </a:r>
            <a:r>
              <a:rPr lang="en-US" sz="3200" dirty="0">
                <a:solidFill>
                  <a:prstClr val="black"/>
                </a:solidFill>
              </a:rPr>
              <a:t>extended </a:t>
            </a:r>
            <a:r>
              <a:rPr lang="en-US" sz="3200" dirty="0" smtClean="0">
                <a:solidFill>
                  <a:prstClr val="black"/>
                </a:solidFill>
              </a:rPr>
              <a:t>Claerbout III </a:t>
            </a:r>
            <a:r>
              <a:rPr lang="en-US" sz="3200" dirty="0">
                <a:solidFill>
                  <a:prstClr val="black"/>
                </a:solidFill>
              </a:rPr>
              <a:t>to provide </a:t>
            </a:r>
            <a:r>
              <a:rPr lang="en-US" sz="3200" dirty="0" smtClean="0">
                <a:solidFill>
                  <a:prstClr val="black"/>
                </a:solidFill>
              </a:rPr>
              <a:t>a point reflectivity model that automatically images </a:t>
            </a:r>
            <a:r>
              <a:rPr lang="en-US" sz="3200" dirty="0">
                <a:solidFill>
                  <a:prstClr val="black"/>
                </a:solidFill>
              </a:rPr>
              <a:t>specular and </a:t>
            </a:r>
            <a:r>
              <a:rPr lang="en-US" sz="3200" dirty="0" smtClean="0">
                <a:solidFill>
                  <a:prstClr val="black"/>
                </a:solidFill>
              </a:rPr>
              <a:t>non-specular </a:t>
            </a:r>
            <a:r>
              <a:rPr lang="en-US" sz="3200" dirty="0">
                <a:solidFill>
                  <a:prstClr val="black"/>
                </a:solidFill>
              </a:rPr>
              <a:t>reflections</a:t>
            </a:r>
            <a:r>
              <a:rPr lang="en-US" sz="3200" dirty="0" smtClean="0">
                <a:solidFill>
                  <a:prstClr val="black"/>
                </a:solidFill>
              </a:rPr>
              <a:t>.</a:t>
            </a:r>
          </a:p>
          <a:p>
            <a:pPr marL="285750" indent="-285750">
              <a:buFont typeface="Arial" panose="020B0604020202020204" pitchFamily="34" charset="0"/>
              <a:buChar char="•"/>
            </a:pPr>
            <a:endParaRPr lang="en-US" sz="3200" dirty="0">
              <a:solidFill>
                <a:prstClr val="black"/>
              </a:solidFill>
            </a:endParaRPr>
          </a:p>
          <a:p>
            <a:pPr marL="285750" indent="-285750">
              <a:buFont typeface="Arial" panose="020B0604020202020204" pitchFamily="34" charset="0"/>
              <a:buChar char="•"/>
            </a:pPr>
            <a:r>
              <a:rPr lang="en-US" sz="3200" u="sng" dirty="0">
                <a:solidFill>
                  <a:prstClr val="black"/>
                </a:solidFill>
              </a:rPr>
              <a:t>The latter is only possible for extensions/generalizations of </a:t>
            </a:r>
            <a:r>
              <a:rPr lang="en-US" sz="3200" u="sng" dirty="0" err="1">
                <a:solidFill>
                  <a:prstClr val="black"/>
                </a:solidFill>
              </a:rPr>
              <a:t>Claerbout</a:t>
            </a:r>
            <a:r>
              <a:rPr lang="en-US" sz="3200" u="sng" dirty="0">
                <a:solidFill>
                  <a:prstClr val="black"/>
                </a:solidFill>
              </a:rPr>
              <a:t> III(not for </a:t>
            </a:r>
            <a:r>
              <a:rPr lang="en-US" sz="3200" u="sng" dirty="0" err="1">
                <a:solidFill>
                  <a:prstClr val="black"/>
                </a:solidFill>
              </a:rPr>
              <a:t>Claerbout</a:t>
            </a:r>
            <a:r>
              <a:rPr lang="en-US" sz="3200" u="sng" dirty="0">
                <a:solidFill>
                  <a:prstClr val="black"/>
                </a:solidFill>
              </a:rPr>
              <a:t> II) </a:t>
            </a:r>
          </a:p>
        </p:txBody>
      </p:sp>
      <p:sp>
        <p:nvSpPr>
          <p:cNvPr id="4" name="Rectangle 3"/>
          <p:cNvSpPr/>
          <p:nvPr/>
        </p:nvSpPr>
        <p:spPr>
          <a:xfrm>
            <a:off x="654822" y="4644857"/>
            <a:ext cx="10239271" cy="1386673"/>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113801453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a:spLocks noChangeArrowheads="1"/>
          </p:cNvSpPr>
          <p:nvPr/>
        </p:nvSpPr>
        <p:spPr bwMode="auto">
          <a:xfrm>
            <a:off x="950485" y="1202493"/>
            <a:ext cx="89271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r>
              <a:rPr lang="en-US" altLang="en-US" sz="3600" dirty="0" smtClean="0">
                <a:solidFill>
                  <a:prstClr val="black"/>
                </a:solidFill>
                <a:latin typeface="Calibri"/>
              </a:rPr>
              <a:t>Claerbout II imaging (A typical form) </a:t>
            </a:r>
            <a:endParaRPr lang="en-US" altLang="en-US" sz="3600" dirty="0">
              <a:solidFill>
                <a:prstClr val="black"/>
              </a:solidFill>
              <a:latin typeface="Calibri"/>
            </a:endParaRPr>
          </a:p>
        </p:txBody>
      </p:sp>
      <p:graphicFrame>
        <p:nvGraphicFramePr>
          <p:cNvPr id="6" name="Object 2"/>
          <p:cNvGraphicFramePr>
            <a:graphicFrameLocks noChangeAspect="1"/>
          </p:cNvGraphicFramePr>
          <p:nvPr>
            <p:extLst>
              <p:ext uri="{D42A27DB-BD31-4B8C-83A1-F6EECF244321}">
                <p14:modId xmlns:p14="http://schemas.microsoft.com/office/powerpoint/2010/main" val="503348259"/>
              </p:ext>
            </p:extLst>
          </p:nvPr>
        </p:nvGraphicFramePr>
        <p:xfrm>
          <a:off x="1073152" y="2062163"/>
          <a:ext cx="5789613" cy="1039812"/>
        </p:xfrm>
        <a:graphic>
          <a:graphicData uri="http://schemas.openxmlformats.org/presentationml/2006/ole">
            <mc:AlternateContent xmlns:mc="http://schemas.openxmlformats.org/markup-compatibility/2006">
              <mc:Choice xmlns:v="urn:schemas-microsoft-com:vml" Requires="v">
                <p:oleObj spid="_x0000_s75794" name="Equation" r:id="rId3" imgW="2120900" imgH="381000" progId="Equation.DSMT4">
                  <p:embed/>
                </p:oleObj>
              </mc:Choice>
              <mc:Fallback>
                <p:oleObj name="Equation" r:id="rId3" imgW="2120900" imgH="381000" progId="Equation.DSMT4">
                  <p:embed/>
                  <p:pic>
                    <p:nvPicPr>
                      <p:cNvPr id="0" name=""/>
                      <p:cNvPicPr/>
                      <p:nvPr/>
                    </p:nvPicPr>
                    <p:blipFill>
                      <a:blip r:embed="rId4"/>
                      <a:stretch>
                        <a:fillRect/>
                      </a:stretch>
                    </p:blipFill>
                    <p:spPr>
                      <a:xfrm>
                        <a:off x="1073152" y="2062163"/>
                        <a:ext cx="5789613" cy="1039812"/>
                      </a:xfrm>
                      <a:prstGeom prst="rect">
                        <a:avLst/>
                      </a:prstGeom>
                    </p:spPr>
                  </p:pic>
                </p:oleObj>
              </mc:Fallback>
            </mc:AlternateContent>
          </a:graphicData>
        </a:graphic>
      </p:graphicFrame>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63</a:t>
            </a:fld>
            <a:endParaRPr lang="en-US" dirty="0">
              <a:solidFill>
                <a:prstClr val="black"/>
              </a:solidFill>
            </a:endParaRPr>
          </a:p>
        </p:txBody>
      </p:sp>
      <p:sp>
        <p:nvSpPr>
          <p:cNvPr id="7" name="TextBox 6"/>
          <p:cNvSpPr txBox="1"/>
          <p:nvPr/>
        </p:nvSpPr>
        <p:spPr>
          <a:xfrm>
            <a:off x="1371605" y="3487480"/>
            <a:ext cx="6868633" cy="830997"/>
          </a:xfrm>
          <a:prstGeom prst="rect">
            <a:avLst/>
          </a:prstGeom>
          <a:noFill/>
        </p:spPr>
        <p:txBody>
          <a:bodyPr wrap="square" rtlCol="0">
            <a:spAutoFit/>
          </a:bodyPr>
          <a:lstStyle/>
          <a:p>
            <a:r>
              <a:rPr lang="en-US" sz="2400" dirty="0" smtClean="0">
                <a:solidFill>
                  <a:prstClr val="black"/>
                </a:solidFill>
              </a:rPr>
              <a:t>Where R is the reflection data (for a shot record), run backwards, and S is the source wavefield.</a:t>
            </a:r>
            <a:endParaRPr lang="en-US" sz="2400" dirty="0">
              <a:solidFill>
                <a:prstClr val="black"/>
              </a:solidFill>
            </a:endParaRPr>
          </a:p>
        </p:txBody>
      </p:sp>
    </p:spTree>
    <p:extLst>
      <p:ext uri="{BB962C8B-B14F-4D97-AF65-F5344CB8AC3E}">
        <p14:creationId xmlns:p14="http://schemas.microsoft.com/office/powerpoint/2010/main" val="208586058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a:spLocks noChangeArrowheads="1"/>
          </p:cNvSpPr>
          <p:nvPr/>
        </p:nvSpPr>
        <p:spPr bwMode="auto">
          <a:xfrm>
            <a:off x="950490" y="1202495"/>
            <a:ext cx="64430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r>
              <a:rPr lang="en-US" altLang="en-US" sz="3600" dirty="0" smtClean="0">
                <a:solidFill>
                  <a:prstClr val="black"/>
                </a:solidFill>
                <a:latin typeface="Calibri"/>
              </a:rPr>
              <a:t>Claerbout II imaging</a:t>
            </a:r>
            <a:endParaRPr lang="en-US" altLang="en-US" sz="3600" dirty="0">
              <a:solidFill>
                <a:prstClr val="black"/>
              </a:solidFill>
              <a:latin typeface="Calibri"/>
            </a:endParaRPr>
          </a:p>
        </p:txBody>
      </p:sp>
      <p:sp>
        <p:nvSpPr>
          <p:cNvPr id="4" name="TextBox 8"/>
          <p:cNvSpPr txBox="1">
            <a:spLocks noChangeArrowheads="1"/>
          </p:cNvSpPr>
          <p:nvPr/>
        </p:nvSpPr>
        <p:spPr bwMode="auto">
          <a:xfrm>
            <a:off x="1090188" y="3085270"/>
            <a:ext cx="80315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r>
              <a:rPr lang="en-US" altLang="en-US" sz="3600" dirty="0" smtClean="0">
                <a:solidFill>
                  <a:prstClr val="black"/>
                </a:solidFill>
                <a:latin typeface="Calibri"/>
              </a:rPr>
              <a:t>Claerbout III imaging</a:t>
            </a:r>
            <a:endParaRPr lang="en-US" altLang="en-US" sz="3600" dirty="0">
              <a:solidFill>
                <a:prstClr val="black"/>
              </a:solidFill>
              <a:latin typeface="Calibri"/>
            </a:endParaRPr>
          </a:p>
        </p:txBody>
      </p:sp>
      <p:graphicFrame>
        <p:nvGraphicFramePr>
          <p:cNvPr id="6" name="Object 2"/>
          <p:cNvGraphicFramePr>
            <a:graphicFrameLocks noChangeAspect="1"/>
          </p:cNvGraphicFramePr>
          <p:nvPr>
            <p:extLst>
              <p:ext uri="{D42A27DB-BD31-4B8C-83A1-F6EECF244321}">
                <p14:modId xmlns:p14="http://schemas.microsoft.com/office/powerpoint/2010/main" val="1038074627"/>
              </p:ext>
            </p:extLst>
          </p:nvPr>
        </p:nvGraphicFramePr>
        <p:xfrm>
          <a:off x="1073152" y="2062163"/>
          <a:ext cx="5789613" cy="1039812"/>
        </p:xfrm>
        <a:graphic>
          <a:graphicData uri="http://schemas.openxmlformats.org/presentationml/2006/ole">
            <mc:AlternateContent xmlns:mc="http://schemas.openxmlformats.org/markup-compatibility/2006">
              <mc:Choice xmlns:v="urn:schemas-microsoft-com:vml" Requires="v">
                <p:oleObj spid="_x0000_s76834" name="Equation" r:id="rId3" imgW="2120900" imgH="381000" progId="Equation.DSMT4">
                  <p:embed/>
                </p:oleObj>
              </mc:Choice>
              <mc:Fallback>
                <p:oleObj name="Equation" r:id="rId3" imgW="2120900" imgH="381000" progId="Equation.DSMT4">
                  <p:embed/>
                  <p:pic>
                    <p:nvPicPr>
                      <p:cNvPr id="0" name=""/>
                      <p:cNvPicPr/>
                      <p:nvPr/>
                    </p:nvPicPr>
                    <p:blipFill>
                      <a:blip r:embed="rId4"/>
                      <a:stretch>
                        <a:fillRect/>
                      </a:stretch>
                    </p:blipFill>
                    <p:spPr>
                      <a:xfrm>
                        <a:off x="1073152" y="2062163"/>
                        <a:ext cx="5789613" cy="1039812"/>
                      </a:xfrm>
                      <a:prstGeom prst="rect">
                        <a:avLst/>
                      </a:prstGeom>
                    </p:spPr>
                  </p:pic>
                </p:oleObj>
              </mc:Fallback>
            </mc:AlternateContent>
          </a:graphicData>
        </a:graphic>
      </p:graphicFrame>
      <p:graphicFrame>
        <p:nvGraphicFramePr>
          <p:cNvPr id="7" name="Object 3"/>
          <p:cNvGraphicFramePr>
            <a:graphicFrameLocks noChangeAspect="1"/>
          </p:cNvGraphicFramePr>
          <p:nvPr>
            <p:extLst>
              <p:ext uri="{D42A27DB-BD31-4B8C-83A1-F6EECF244321}">
                <p14:modId xmlns:p14="http://schemas.microsoft.com/office/powerpoint/2010/main" val="215881271"/>
              </p:ext>
            </p:extLst>
          </p:nvPr>
        </p:nvGraphicFramePr>
        <p:xfrm>
          <a:off x="950490" y="3734615"/>
          <a:ext cx="10116367" cy="1795237"/>
        </p:xfrm>
        <a:graphic>
          <a:graphicData uri="http://schemas.openxmlformats.org/presentationml/2006/ole">
            <mc:AlternateContent xmlns:mc="http://schemas.openxmlformats.org/markup-compatibility/2006">
              <mc:Choice xmlns:v="urn:schemas-microsoft-com:vml" Requires="v">
                <p:oleObj spid="_x0000_s76835" name="Equation" r:id="rId5" imgW="4292280" imgH="761760" progId="Equation.DSMT4">
                  <p:embed/>
                </p:oleObj>
              </mc:Choice>
              <mc:Fallback>
                <p:oleObj name="Equation" r:id="rId5" imgW="4292280" imgH="761760" progId="Equation.DSMT4">
                  <p:embed/>
                  <p:pic>
                    <p:nvPicPr>
                      <p:cNvPr id="0" name=""/>
                      <p:cNvPicPr>
                        <a:picLocks noChangeAspect="1" noChangeArrowheads="1"/>
                      </p:cNvPicPr>
                      <p:nvPr/>
                    </p:nvPicPr>
                    <p:blipFill>
                      <a:blip r:embed="rId6"/>
                      <a:srcRect/>
                      <a:stretch>
                        <a:fillRect/>
                      </a:stretch>
                    </p:blipFill>
                    <p:spPr bwMode="auto">
                      <a:xfrm>
                        <a:off x="950490" y="3734615"/>
                        <a:ext cx="10116367" cy="1795237"/>
                      </a:xfrm>
                      <a:prstGeom prst="rect">
                        <a:avLst/>
                      </a:prstGeom>
                      <a:noFill/>
                      <a:ln>
                        <a:noFill/>
                      </a:ln>
                    </p:spPr>
                  </p:pic>
                </p:oleObj>
              </mc:Fallback>
            </mc:AlternateContent>
          </a:graphicData>
        </a:graphic>
      </p:graphicFrame>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293292521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extBox 2"/>
          <p:cNvSpPr txBox="1">
            <a:spLocks noChangeArrowheads="1"/>
          </p:cNvSpPr>
          <p:nvPr/>
        </p:nvSpPr>
        <p:spPr bwMode="auto">
          <a:xfrm>
            <a:off x="791638" y="2244696"/>
            <a:ext cx="1056216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r>
              <a:rPr lang="en-US" altLang="en-US" sz="3600" dirty="0">
                <a:solidFill>
                  <a:prstClr val="black"/>
                </a:solidFill>
                <a:latin typeface="Calibri"/>
              </a:rPr>
              <a:t>Let’s examine </a:t>
            </a:r>
            <a:r>
              <a:rPr lang="en-US" altLang="en-US" sz="3600" dirty="0" smtClean="0">
                <a:solidFill>
                  <a:prstClr val="black"/>
                </a:solidFill>
                <a:latin typeface="Calibri"/>
              </a:rPr>
              <a:t>Claerbout II </a:t>
            </a:r>
            <a:r>
              <a:rPr lang="en-US" altLang="en-US" sz="3600" dirty="0">
                <a:solidFill>
                  <a:prstClr val="black"/>
                </a:solidFill>
                <a:latin typeface="Calibri"/>
              </a:rPr>
              <a:t>and III where only the imaging condition is the issue</a:t>
            </a:r>
          </a:p>
        </p:txBody>
      </p:sp>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1588798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854413" y="1762493"/>
            <a:ext cx="6360763" cy="3691825"/>
          </a:xfrm>
          <a:prstGeom prst="rect">
            <a:avLst/>
          </a:prstGeom>
        </p:spPr>
      </p:pic>
      <p:sp>
        <p:nvSpPr>
          <p:cNvPr id="4" name="TextBox 3"/>
          <p:cNvSpPr txBox="1"/>
          <p:nvPr/>
        </p:nvSpPr>
        <p:spPr>
          <a:xfrm>
            <a:off x="5999711" y="5497924"/>
            <a:ext cx="350295" cy="369332"/>
          </a:xfrm>
          <a:prstGeom prst="rect">
            <a:avLst/>
          </a:prstGeom>
          <a:noFill/>
        </p:spPr>
        <p:txBody>
          <a:bodyPr wrap="square" rtlCol="0">
            <a:spAutoFit/>
          </a:bodyPr>
          <a:lstStyle/>
          <a:p>
            <a:r>
              <a:rPr lang="en-US" dirty="0">
                <a:solidFill>
                  <a:prstClr val="black"/>
                </a:solidFill>
              </a:rPr>
              <a:t>X</a:t>
            </a:r>
          </a:p>
        </p:txBody>
      </p:sp>
      <p:sp>
        <p:nvSpPr>
          <p:cNvPr id="5" name="Rectangle 4"/>
          <p:cNvSpPr/>
          <p:nvPr/>
        </p:nvSpPr>
        <p:spPr>
          <a:xfrm>
            <a:off x="2474308" y="3648061"/>
            <a:ext cx="292068" cy="369332"/>
          </a:xfrm>
          <a:prstGeom prst="rect">
            <a:avLst/>
          </a:prstGeom>
        </p:spPr>
        <p:txBody>
          <a:bodyPr wrap="none">
            <a:spAutoFit/>
          </a:bodyPr>
          <a:lstStyle/>
          <a:p>
            <a:r>
              <a:rPr lang="en-US" dirty="0">
                <a:solidFill>
                  <a:prstClr val="black"/>
                </a:solidFill>
              </a:rPr>
              <a:t>Z</a:t>
            </a:r>
          </a:p>
        </p:txBody>
      </p:sp>
      <p:sp>
        <p:nvSpPr>
          <p:cNvPr id="7" name="Rectangle 6"/>
          <p:cNvSpPr/>
          <p:nvPr/>
        </p:nvSpPr>
        <p:spPr>
          <a:xfrm>
            <a:off x="239349" y="188644"/>
            <a:ext cx="11617291" cy="1200329"/>
          </a:xfrm>
          <a:prstGeom prst="rect">
            <a:avLst/>
          </a:prstGeom>
        </p:spPr>
        <p:txBody>
          <a:bodyPr wrap="square">
            <a:spAutoFit/>
          </a:bodyPr>
          <a:lstStyle/>
          <a:p>
            <a:pPr algn="ctr"/>
            <a:r>
              <a:rPr lang="en-US" sz="2400" b="1" dirty="0">
                <a:solidFill>
                  <a:prstClr val="black"/>
                </a:solidFill>
              </a:rPr>
              <a:t>A numerical example of Claerbout II imaging </a:t>
            </a:r>
          </a:p>
          <a:p>
            <a:pPr algn="ctr"/>
            <a:r>
              <a:rPr lang="en-US" sz="2400" b="1" dirty="0">
                <a:solidFill>
                  <a:prstClr val="black"/>
                </a:solidFill>
              </a:rPr>
              <a:t>(current leading edge RTM) for a single </a:t>
            </a:r>
            <a:r>
              <a:rPr lang="en-US" sz="2400" b="1" dirty="0" smtClean="0">
                <a:solidFill>
                  <a:prstClr val="black"/>
                </a:solidFill>
              </a:rPr>
              <a:t>reflector with a homogeneous velocity model </a:t>
            </a:r>
          </a:p>
          <a:p>
            <a:pPr algn="ctr"/>
            <a:r>
              <a:rPr lang="en-US" sz="2400" b="1" dirty="0" smtClean="0">
                <a:solidFill>
                  <a:prstClr val="black"/>
                </a:solidFill>
              </a:rPr>
              <a:t>(</a:t>
            </a:r>
            <a:r>
              <a:rPr lang="en-US" sz="2400" b="1" dirty="0">
                <a:solidFill>
                  <a:prstClr val="black"/>
                </a:solidFill>
              </a:rPr>
              <a:t>one shot gather)</a:t>
            </a:r>
          </a:p>
        </p:txBody>
      </p:sp>
      <p:sp>
        <p:nvSpPr>
          <p:cNvPr id="9" name="TextBox 3"/>
          <p:cNvSpPr txBox="1">
            <a:spLocks noChangeArrowheads="1"/>
          </p:cNvSpPr>
          <p:nvPr/>
        </p:nvSpPr>
        <p:spPr bwMode="auto">
          <a:xfrm>
            <a:off x="4233115" y="6228435"/>
            <a:ext cx="41275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a:r>
              <a:rPr lang="en-US" altLang="en-US" dirty="0" smtClean="0">
                <a:solidFill>
                  <a:srgbClr val="000000"/>
                </a:solidFill>
              </a:rPr>
              <a:t>Yanglei Zou </a:t>
            </a:r>
            <a:r>
              <a:rPr lang="en-US" altLang="en-US" dirty="0">
                <a:solidFill>
                  <a:srgbClr val="000000"/>
                </a:solidFill>
              </a:rPr>
              <a:t>and </a:t>
            </a:r>
            <a:r>
              <a:rPr lang="en-US" altLang="en-US" dirty="0" err="1">
                <a:solidFill>
                  <a:srgbClr val="000000"/>
                </a:solidFill>
              </a:rPr>
              <a:t>Weglein</a:t>
            </a:r>
            <a:r>
              <a:rPr lang="en-US" altLang="en-US" dirty="0">
                <a:solidFill>
                  <a:srgbClr val="000000"/>
                </a:solidFill>
              </a:rPr>
              <a:t>, 2014</a:t>
            </a:r>
          </a:p>
        </p:txBody>
      </p:sp>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338015306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p:cNvPicPr>
          <p:nvPr/>
        </p:nvPicPr>
        <p:blipFill>
          <a:blip r:embed="rId3"/>
          <a:stretch>
            <a:fillRect/>
          </a:stretch>
        </p:blipFill>
        <p:spPr>
          <a:xfrm>
            <a:off x="0" y="1409163"/>
            <a:ext cx="12192000" cy="1828800"/>
          </a:xfrm>
          <a:prstGeom prst="rect">
            <a:avLst/>
          </a:prstGeom>
        </p:spPr>
      </p:pic>
      <p:pic>
        <p:nvPicPr>
          <p:cNvPr id="5" name="Picture 4"/>
          <p:cNvPicPr preferRelativeResize="0">
            <a:picLocks/>
          </p:cNvPicPr>
          <p:nvPr/>
        </p:nvPicPr>
        <p:blipFill>
          <a:blip r:embed="rId4"/>
          <a:stretch>
            <a:fillRect/>
          </a:stretch>
        </p:blipFill>
        <p:spPr>
          <a:xfrm>
            <a:off x="1403685" y="3865528"/>
            <a:ext cx="9758947" cy="1936385"/>
          </a:xfrm>
          <a:prstGeom prst="rect">
            <a:avLst/>
          </a:prstGeom>
        </p:spPr>
      </p:pic>
      <p:sp>
        <p:nvSpPr>
          <p:cNvPr id="9" name="TextBox 8"/>
          <p:cNvSpPr txBox="1"/>
          <p:nvPr/>
        </p:nvSpPr>
        <p:spPr>
          <a:xfrm>
            <a:off x="5832275" y="3075166"/>
            <a:ext cx="609462" cy="369332"/>
          </a:xfrm>
          <a:prstGeom prst="rect">
            <a:avLst/>
          </a:prstGeom>
          <a:noFill/>
        </p:spPr>
        <p:txBody>
          <a:bodyPr wrap="none" rtlCol="0">
            <a:spAutoFit/>
          </a:bodyPr>
          <a:lstStyle/>
          <a:p>
            <a:r>
              <a:rPr lang="en-US" dirty="0" smtClean="0">
                <a:solidFill>
                  <a:prstClr val="black"/>
                </a:solidFill>
              </a:rPr>
              <a:t>x(m)</a:t>
            </a:r>
            <a:endParaRPr lang="en-US" dirty="0">
              <a:solidFill>
                <a:prstClr val="black"/>
              </a:solidFill>
            </a:endParaRPr>
          </a:p>
        </p:txBody>
      </p:sp>
      <p:sp>
        <p:nvSpPr>
          <p:cNvPr id="10" name="TextBox 9"/>
          <p:cNvSpPr txBox="1"/>
          <p:nvPr/>
        </p:nvSpPr>
        <p:spPr>
          <a:xfrm>
            <a:off x="5829645" y="5873324"/>
            <a:ext cx="609462" cy="369332"/>
          </a:xfrm>
          <a:prstGeom prst="rect">
            <a:avLst/>
          </a:prstGeom>
          <a:noFill/>
        </p:spPr>
        <p:txBody>
          <a:bodyPr wrap="none" rtlCol="0">
            <a:spAutoFit/>
          </a:bodyPr>
          <a:lstStyle/>
          <a:p>
            <a:r>
              <a:rPr lang="en-US" dirty="0" smtClean="0">
                <a:solidFill>
                  <a:prstClr val="black"/>
                </a:solidFill>
              </a:rPr>
              <a:t>x(m)</a:t>
            </a:r>
            <a:endParaRPr lang="en-US" dirty="0">
              <a:solidFill>
                <a:prstClr val="black"/>
              </a:solidFill>
            </a:endParaRPr>
          </a:p>
        </p:txBody>
      </p:sp>
      <p:sp>
        <p:nvSpPr>
          <p:cNvPr id="11" name="TextBox 10"/>
          <p:cNvSpPr txBox="1"/>
          <p:nvPr/>
        </p:nvSpPr>
        <p:spPr>
          <a:xfrm>
            <a:off x="712112" y="2061887"/>
            <a:ext cx="601447" cy="369332"/>
          </a:xfrm>
          <a:prstGeom prst="rect">
            <a:avLst/>
          </a:prstGeom>
          <a:noFill/>
        </p:spPr>
        <p:txBody>
          <a:bodyPr wrap="none" rtlCol="0">
            <a:spAutoFit/>
          </a:bodyPr>
          <a:lstStyle/>
          <a:p>
            <a:r>
              <a:rPr lang="en-US" dirty="0" smtClean="0">
                <a:solidFill>
                  <a:prstClr val="black"/>
                </a:solidFill>
              </a:rPr>
              <a:t>z(m)</a:t>
            </a:r>
            <a:endParaRPr lang="en-US" dirty="0">
              <a:solidFill>
                <a:prstClr val="black"/>
              </a:solidFill>
            </a:endParaRPr>
          </a:p>
        </p:txBody>
      </p:sp>
      <p:sp>
        <p:nvSpPr>
          <p:cNvPr id="12" name="TextBox 11"/>
          <p:cNvSpPr txBox="1"/>
          <p:nvPr/>
        </p:nvSpPr>
        <p:spPr>
          <a:xfrm>
            <a:off x="708770" y="4595302"/>
            <a:ext cx="601447" cy="369332"/>
          </a:xfrm>
          <a:prstGeom prst="rect">
            <a:avLst/>
          </a:prstGeom>
          <a:noFill/>
        </p:spPr>
        <p:txBody>
          <a:bodyPr wrap="none" rtlCol="0">
            <a:spAutoFit/>
          </a:bodyPr>
          <a:lstStyle/>
          <a:p>
            <a:r>
              <a:rPr lang="en-US" dirty="0" smtClean="0">
                <a:solidFill>
                  <a:prstClr val="black"/>
                </a:solidFill>
              </a:rPr>
              <a:t>z(m)</a:t>
            </a:r>
            <a:endParaRPr lang="en-US" dirty="0">
              <a:solidFill>
                <a:prstClr val="black"/>
              </a:solidFill>
            </a:endParaRPr>
          </a:p>
        </p:txBody>
      </p:sp>
      <p:sp>
        <p:nvSpPr>
          <p:cNvPr id="14" name="TextBox 13"/>
          <p:cNvSpPr txBox="1"/>
          <p:nvPr/>
        </p:nvSpPr>
        <p:spPr>
          <a:xfrm>
            <a:off x="3317569" y="3399192"/>
            <a:ext cx="5846792" cy="400110"/>
          </a:xfrm>
          <a:prstGeom prst="rect">
            <a:avLst/>
          </a:prstGeom>
          <a:noFill/>
        </p:spPr>
        <p:txBody>
          <a:bodyPr wrap="none" rtlCol="0">
            <a:spAutoFit/>
          </a:bodyPr>
          <a:lstStyle/>
          <a:p>
            <a:pPr algn="ctr"/>
            <a:r>
              <a:rPr lang="en-US" altLang="zh-CN" sz="2000" dirty="0" smtClean="0">
                <a:solidFill>
                  <a:prstClr val="black"/>
                </a:solidFill>
              </a:rPr>
              <a:t>Zoom of the figure above (from x=1250m to x=1950m)</a:t>
            </a:r>
            <a:endParaRPr lang="en-US" sz="2000" dirty="0">
              <a:solidFill>
                <a:prstClr val="black"/>
              </a:solidFill>
            </a:endParaRPr>
          </a:p>
        </p:txBody>
      </p:sp>
      <p:sp>
        <p:nvSpPr>
          <p:cNvPr id="13" name="Rectangle 12"/>
          <p:cNvSpPr/>
          <p:nvPr/>
        </p:nvSpPr>
        <p:spPr>
          <a:xfrm>
            <a:off x="239349" y="188644"/>
            <a:ext cx="11617291" cy="1200329"/>
          </a:xfrm>
          <a:prstGeom prst="rect">
            <a:avLst/>
          </a:prstGeom>
        </p:spPr>
        <p:txBody>
          <a:bodyPr wrap="square">
            <a:spAutoFit/>
          </a:bodyPr>
          <a:lstStyle/>
          <a:p>
            <a:pPr algn="ctr"/>
            <a:r>
              <a:rPr lang="en-US" sz="2400" b="1" dirty="0">
                <a:solidFill>
                  <a:prstClr val="black"/>
                </a:solidFill>
              </a:rPr>
              <a:t>A numerical example of Claerbout II imaging </a:t>
            </a:r>
          </a:p>
          <a:p>
            <a:pPr algn="ctr"/>
            <a:r>
              <a:rPr lang="en-US" sz="2400" b="1" dirty="0">
                <a:solidFill>
                  <a:prstClr val="black"/>
                </a:solidFill>
              </a:rPr>
              <a:t>(current leading edge RTM) for a single reflector with a </a:t>
            </a:r>
            <a:r>
              <a:rPr lang="en-US" sz="2400" b="1" u="sng" dirty="0">
                <a:solidFill>
                  <a:prstClr val="black"/>
                </a:solidFill>
              </a:rPr>
              <a:t>homogeneous</a:t>
            </a:r>
            <a:r>
              <a:rPr lang="en-US" sz="2400" b="1" dirty="0">
                <a:solidFill>
                  <a:prstClr val="black"/>
                </a:solidFill>
              </a:rPr>
              <a:t> velocity model </a:t>
            </a:r>
            <a:endParaRPr lang="en-US" sz="2400" b="1" dirty="0" smtClean="0">
              <a:solidFill>
                <a:prstClr val="black"/>
              </a:solidFill>
            </a:endParaRPr>
          </a:p>
          <a:p>
            <a:pPr algn="ctr"/>
            <a:r>
              <a:rPr lang="en-US" sz="2400" b="1" dirty="0" smtClean="0">
                <a:solidFill>
                  <a:prstClr val="black"/>
                </a:solidFill>
              </a:rPr>
              <a:t>(</a:t>
            </a:r>
            <a:r>
              <a:rPr lang="en-US" sz="2400" b="1" dirty="0">
                <a:solidFill>
                  <a:prstClr val="black"/>
                </a:solidFill>
              </a:rPr>
              <a:t>one shot gather</a:t>
            </a:r>
            <a:r>
              <a:rPr lang="en-US" sz="2400" b="1" dirty="0" smtClean="0">
                <a:solidFill>
                  <a:prstClr val="black"/>
                </a:solidFill>
              </a:rPr>
              <a:t>)</a:t>
            </a:r>
            <a:endParaRPr lang="en-US" sz="2400" b="1" dirty="0">
              <a:solidFill>
                <a:prstClr val="black"/>
              </a:solidFill>
            </a:endParaRPr>
          </a:p>
        </p:txBody>
      </p:sp>
      <p:sp>
        <p:nvSpPr>
          <p:cNvPr id="16" name="TextBox 3"/>
          <p:cNvSpPr txBox="1">
            <a:spLocks noChangeArrowheads="1"/>
          </p:cNvSpPr>
          <p:nvPr/>
        </p:nvSpPr>
        <p:spPr bwMode="auto">
          <a:xfrm>
            <a:off x="4233115" y="6228435"/>
            <a:ext cx="41275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a:r>
              <a:rPr lang="en-US" altLang="en-US" dirty="0" smtClean="0">
                <a:solidFill>
                  <a:srgbClr val="000000"/>
                </a:solidFill>
              </a:rPr>
              <a:t>Yanglei Zou </a:t>
            </a:r>
            <a:r>
              <a:rPr lang="en-US" altLang="en-US" dirty="0">
                <a:solidFill>
                  <a:srgbClr val="000000"/>
                </a:solidFill>
              </a:rPr>
              <a:t>and </a:t>
            </a:r>
            <a:r>
              <a:rPr lang="en-US" altLang="en-US" dirty="0" err="1">
                <a:solidFill>
                  <a:srgbClr val="000000"/>
                </a:solidFill>
              </a:rPr>
              <a:t>Weglein</a:t>
            </a:r>
            <a:r>
              <a:rPr lang="en-US" altLang="en-US" dirty="0">
                <a:solidFill>
                  <a:srgbClr val="000000"/>
                </a:solidFill>
              </a:rPr>
              <a:t>, 2014</a:t>
            </a:r>
          </a:p>
        </p:txBody>
      </p:sp>
    </p:spTree>
    <p:extLst>
      <p:ext uri="{BB962C8B-B14F-4D97-AF65-F5344CB8AC3E}">
        <p14:creationId xmlns:p14="http://schemas.microsoft.com/office/powerpoint/2010/main" val="252244309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referRelativeResize="0">
            <a:picLocks/>
          </p:cNvPicPr>
          <p:nvPr/>
        </p:nvPicPr>
        <p:blipFill>
          <a:blip r:embed="rId3"/>
          <a:stretch>
            <a:fillRect/>
          </a:stretch>
        </p:blipFill>
        <p:spPr>
          <a:xfrm>
            <a:off x="1463040" y="3752983"/>
            <a:ext cx="9753600" cy="1861757"/>
          </a:xfrm>
          <a:prstGeom prst="rect">
            <a:avLst/>
          </a:prstGeom>
        </p:spPr>
      </p:pic>
      <p:pic>
        <p:nvPicPr>
          <p:cNvPr id="7" name="Picture 6"/>
          <p:cNvPicPr preferRelativeResize="0">
            <a:picLocks/>
          </p:cNvPicPr>
          <p:nvPr/>
        </p:nvPicPr>
        <p:blipFill>
          <a:blip r:embed="rId4"/>
          <a:stretch>
            <a:fillRect/>
          </a:stretch>
        </p:blipFill>
        <p:spPr>
          <a:xfrm>
            <a:off x="1470525" y="1309884"/>
            <a:ext cx="9692107" cy="1463040"/>
          </a:xfrm>
          <a:prstGeom prst="rect">
            <a:avLst/>
          </a:prstGeom>
        </p:spPr>
      </p:pic>
      <p:sp>
        <p:nvSpPr>
          <p:cNvPr id="10" name="TextBox 9"/>
          <p:cNvSpPr txBox="1"/>
          <p:nvPr/>
        </p:nvSpPr>
        <p:spPr>
          <a:xfrm>
            <a:off x="5757335" y="2719450"/>
            <a:ext cx="609462" cy="369332"/>
          </a:xfrm>
          <a:prstGeom prst="rect">
            <a:avLst/>
          </a:prstGeom>
          <a:noFill/>
        </p:spPr>
        <p:txBody>
          <a:bodyPr wrap="none" rtlCol="0">
            <a:spAutoFit/>
          </a:bodyPr>
          <a:lstStyle/>
          <a:p>
            <a:r>
              <a:rPr lang="en-US" dirty="0" smtClean="0">
                <a:solidFill>
                  <a:prstClr val="black"/>
                </a:solidFill>
              </a:rPr>
              <a:t>x(m)</a:t>
            </a:r>
            <a:endParaRPr lang="en-US" dirty="0">
              <a:solidFill>
                <a:prstClr val="black"/>
              </a:solidFill>
            </a:endParaRPr>
          </a:p>
        </p:txBody>
      </p:sp>
      <p:sp>
        <p:nvSpPr>
          <p:cNvPr id="11" name="TextBox 10"/>
          <p:cNvSpPr txBox="1"/>
          <p:nvPr/>
        </p:nvSpPr>
        <p:spPr>
          <a:xfrm>
            <a:off x="5829645" y="5670681"/>
            <a:ext cx="609462" cy="369332"/>
          </a:xfrm>
          <a:prstGeom prst="rect">
            <a:avLst/>
          </a:prstGeom>
          <a:noFill/>
        </p:spPr>
        <p:txBody>
          <a:bodyPr wrap="none" rtlCol="0">
            <a:spAutoFit/>
          </a:bodyPr>
          <a:lstStyle/>
          <a:p>
            <a:r>
              <a:rPr lang="en-US" dirty="0" smtClean="0">
                <a:solidFill>
                  <a:prstClr val="black"/>
                </a:solidFill>
              </a:rPr>
              <a:t>x(m)</a:t>
            </a:r>
            <a:endParaRPr lang="en-US" dirty="0">
              <a:solidFill>
                <a:prstClr val="black"/>
              </a:solidFill>
            </a:endParaRPr>
          </a:p>
        </p:txBody>
      </p:sp>
      <p:sp>
        <p:nvSpPr>
          <p:cNvPr id="12" name="TextBox 11"/>
          <p:cNvSpPr txBox="1"/>
          <p:nvPr/>
        </p:nvSpPr>
        <p:spPr>
          <a:xfrm>
            <a:off x="609849" y="1771630"/>
            <a:ext cx="601447" cy="369332"/>
          </a:xfrm>
          <a:prstGeom prst="rect">
            <a:avLst/>
          </a:prstGeom>
          <a:noFill/>
        </p:spPr>
        <p:txBody>
          <a:bodyPr wrap="none" rtlCol="0">
            <a:spAutoFit/>
          </a:bodyPr>
          <a:lstStyle/>
          <a:p>
            <a:r>
              <a:rPr lang="en-US" dirty="0" smtClean="0">
                <a:solidFill>
                  <a:prstClr val="black"/>
                </a:solidFill>
              </a:rPr>
              <a:t>z(m)</a:t>
            </a:r>
            <a:endParaRPr lang="en-US" dirty="0">
              <a:solidFill>
                <a:prstClr val="black"/>
              </a:solidFill>
            </a:endParaRPr>
          </a:p>
        </p:txBody>
      </p:sp>
      <p:sp>
        <p:nvSpPr>
          <p:cNvPr id="13" name="TextBox 12"/>
          <p:cNvSpPr txBox="1"/>
          <p:nvPr/>
        </p:nvSpPr>
        <p:spPr>
          <a:xfrm>
            <a:off x="601822" y="4379152"/>
            <a:ext cx="601447" cy="369332"/>
          </a:xfrm>
          <a:prstGeom prst="rect">
            <a:avLst/>
          </a:prstGeom>
          <a:noFill/>
        </p:spPr>
        <p:txBody>
          <a:bodyPr wrap="none" rtlCol="0">
            <a:spAutoFit/>
          </a:bodyPr>
          <a:lstStyle/>
          <a:p>
            <a:r>
              <a:rPr lang="en-US" dirty="0" smtClean="0">
                <a:solidFill>
                  <a:prstClr val="black"/>
                </a:solidFill>
              </a:rPr>
              <a:t>z(m)</a:t>
            </a:r>
            <a:endParaRPr lang="en-US" dirty="0">
              <a:solidFill>
                <a:prstClr val="black"/>
              </a:solidFill>
            </a:endParaRPr>
          </a:p>
        </p:txBody>
      </p:sp>
      <p:sp>
        <p:nvSpPr>
          <p:cNvPr id="14" name="TextBox 13"/>
          <p:cNvSpPr txBox="1"/>
          <p:nvPr/>
        </p:nvSpPr>
        <p:spPr>
          <a:xfrm>
            <a:off x="3290832" y="3247879"/>
            <a:ext cx="5846792" cy="400110"/>
          </a:xfrm>
          <a:prstGeom prst="rect">
            <a:avLst/>
          </a:prstGeom>
          <a:noFill/>
        </p:spPr>
        <p:txBody>
          <a:bodyPr wrap="none" rtlCol="0">
            <a:spAutoFit/>
          </a:bodyPr>
          <a:lstStyle/>
          <a:p>
            <a:pPr algn="ctr"/>
            <a:r>
              <a:rPr lang="en-US" altLang="zh-CN" sz="2000" dirty="0" smtClean="0">
                <a:solidFill>
                  <a:prstClr val="black"/>
                </a:solidFill>
              </a:rPr>
              <a:t>Zoom of the figure above (from x=1250m to x=1950m)</a:t>
            </a:r>
            <a:endParaRPr lang="en-US" sz="2000" dirty="0">
              <a:solidFill>
                <a:prstClr val="black"/>
              </a:solidFill>
            </a:endParaRPr>
          </a:p>
        </p:txBody>
      </p:sp>
      <p:sp>
        <p:nvSpPr>
          <p:cNvPr id="15" name="Rectangle 14"/>
          <p:cNvSpPr/>
          <p:nvPr/>
        </p:nvSpPr>
        <p:spPr>
          <a:xfrm>
            <a:off x="732771" y="219801"/>
            <a:ext cx="10657184" cy="830997"/>
          </a:xfrm>
          <a:prstGeom prst="rect">
            <a:avLst/>
          </a:prstGeom>
        </p:spPr>
        <p:txBody>
          <a:bodyPr wrap="square">
            <a:spAutoFit/>
          </a:bodyPr>
          <a:lstStyle/>
          <a:p>
            <a:pPr algn="ctr"/>
            <a:r>
              <a:rPr lang="en-US" sz="2400" b="1" dirty="0">
                <a:solidFill>
                  <a:prstClr val="black"/>
                </a:solidFill>
              </a:rPr>
              <a:t>A numerical example of </a:t>
            </a:r>
            <a:r>
              <a:rPr lang="en-US" sz="2400" b="1" dirty="0" err="1">
                <a:solidFill>
                  <a:prstClr val="black"/>
                </a:solidFill>
              </a:rPr>
              <a:t>Claerbout</a:t>
            </a:r>
            <a:r>
              <a:rPr lang="en-US" sz="2400" b="1" dirty="0">
                <a:solidFill>
                  <a:prstClr val="black"/>
                </a:solidFill>
              </a:rPr>
              <a:t> III </a:t>
            </a:r>
            <a:r>
              <a:rPr lang="en-US" sz="2400" b="1" dirty="0" err="1">
                <a:solidFill>
                  <a:prstClr val="black"/>
                </a:solidFill>
              </a:rPr>
              <a:t>Stolt</a:t>
            </a:r>
            <a:r>
              <a:rPr lang="en-US" sz="2400" b="1" dirty="0">
                <a:solidFill>
                  <a:prstClr val="black"/>
                </a:solidFill>
              </a:rPr>
              <a:t> </a:t>
            </a:r>
            <a:r>
              <a:rPr lang="en-US" sz="2400" b="1" dirty="0" smtClean="0">
                <a:solidFill>
                  <a:prstClr val="black"/>
                </a:solidFill>
              </a:rPr>
              <a:t>migration </a:t>
            </a:r>
          </a:p>
          <a:p>
            <a:pPr algn="ctr"/>
            <a:r>
              <a:rPr lang="en-US" sz="2400" b="1" dirty="0" smtClean="0">
                <a:solidFill>
                  <a:prstClr val="black"/>
                </a:solidFill>
              </a:rPr>
              <a:t>for </a:t>
            </a:r>
            <a:r>
              <a:rPr lang="en-US" sz="2400" b="1" dirty="0">
                <a:solidFill>
                  <a:prstClr val="black"/>
                </a:solidFill>
              </a:rPr>
              <a:t>a single </a:t>
            </a:r>
            <a:r>
              <a:rPr lang="en-US" sz="2400" b="1" dirty="0" smtClean="0">
                <a:solidFill>
                  <a:prstClr val="black"/>
                </a:solidFill>
              </a:rPr>
              <a:t>reflector</a:t>
            </a:r>
          </a:p>
        </p:txBody>
      </p:sp>
      <p:sp>
        <p:nvSpPr>
          <p:cNvPr id="16" name="TextBox 3"/>
          <p:cNvSpPr txBox="1">
            <a:spLocks noChangeArrowheads="1"/>
          </p:cNvSpPr>
          <p:nvPr/>
        </p:nvSpPr>
        <p:spPr bwMode="auto">
          <a:xfrm>
            <a:off x="4233115" y="6228435"/>
            <a:ext cx="41275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a:r>
              <a:rPr lang="en-US" altLang="en-US" dirty="0" smtClean="0">
                <a:solidFill>
                  <a:srgbClr val="000000"/>
                </a:solidFill>
              </a:rPr>
              <a:t>Yanglei Zou </a:t>
            </a:r>
            <a:r>
              <a:rPr lang="en-US" altLang="en-US" dirty="0">
                <a:solidFill>
                  <a:srgbClr val="000000"/>
                </a:solidFill>
              </a:rPr>
              <a:t>and </a:t>
            </a:r>
            <a:r>
              <a:rPr lang="en-US" altLang="en-US" dirty="0" err="1">
                <a:solidFill>
                  <a:srgbClr val="000000"/>
                </a:solidFill>
              </a:rPr>
              <a:t>Weglein</a:t>
            </a:r>
            <a:r>
              <a:rPr lang="en-US" altLang="en-US" dirty="0">
                <a:solidFill>
                  <a:srgbClr val="000000"/>
                </a:solidFill>
              </a:rPr>
              <a:t>, 2014</a:t>
            </a:r>
          </a:p>
        </p:txBody>
      </p:sp>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198104887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imgfile.gif"/>
          <p:cNvPicPr>
            <a:picLocks noGrp="1" noChangeAspect="1"/>
          </p:cNvPicPr>
          <p:nvPr>
            <p:ph idx="1"/>
          </p:nvPr>
        </p:nvPicPr>
        <p:blipFill>
          <a:blip r:embed="rId2" cstate="print"/>
          <a:stretch>
            <a:fillRect/>
          </a:stretch>
        </p:blipFill>
        <p:spPr>
          <a:xfrm>
            <a:off x="2194280" y="1524000"/>
            <a:ext cx="7803445" cy="4389438"/>
          </a:xfrm>
        </p:spPr>
      </p:pic>
      <p:sp>
        <p:nvSpPr>
          <p:cNvPr id="6" name="TextBox 5"/>
          <p:cNvSpPr txBox="1"/>
          <p:nvPr/>
        </p:nvSpPr>
        <p:spPr>
          <a:xfrm>
            <a:off x="7518400" y="5715009"/>
            <a:ext cx="4470400" cy="646331"/>
          </a:xfrm>
          <a:prstGeom prst="rect">
            <a:avLst/>
          </a:prstGeom>
          <a:noFill/>
        </p:spPr>
        <p:txBody>
          <a:bodyPr wrap="square" rtlCol="0">
            <a:spAutoFit/>
          </a:bodyPr>
          <a:lstStyle/>
          <a:p>
            <a:r>
              <a:rPr lang="en-US" dirty="0" smtClean="0">
                <a:solidFill>
                  <a:prstClr val="black"/>
                </a:solidFill>
              </a:rPr>
              <a:t>Light color – image from above </a:t>
            </a:r>
          </a:p>
          <a:p>
            <a:r>
              <a:rPr lang="en-US" dirty="0" smtClean="0">
                <a:solidFill>
                  <a:prstClr val="black"/>
                </a:solidFill>
              </a:rPr>
              <a:t>Dark color – image from below </a:t>
            </a:r>
            <a:endParaRPr lang="en-US" dirty="0">
              <a:solidFill>
                <a:prstClr val="black"/>
              </a:solidFill>
            </a:endParaRPr>
          </a:p>
        </p:txBody>
      </p:sp>
      <p:sp>
        <p:nvSpPr>
          <p:cNvPr id="7" name="TextBox 6"/>
          <p:cNvSpPr txBox="1"/>
          <p:nvPr/>
        </p:nvSpPr>
        <p:spPr>
          <a:xfrm>
            <a:off x="5837275" y="5486400"/>
            <a:ext cx="1828800" cy="381000"/>
          </a:xfrm>
          <a:prstGeom prst="rect">
            <a:avLst/>
          </a:prstGeom>
          <a:noFill/>
        </p:spPr>
        <p:txBody>
          <a:bodyPr wrap="square" rtlCol="0">
            <a:spAutoFit/>
          </a:bodyPr>
          <a:lstStyle/>
          <a:p>
            <a:r>
              <a:rPr lang="en-US" dirty="0" err="1" smtClean="0">
                <a:solidFill>
                  <a:prstClr val="black"/>
                </a:solidFill>
              </a:rPr>
              <a:t>Qiang</a:t>
            </a:r>
            <a:r>
              <a:rPr lang="en-US" dirty="0" smtClean="0">
                <a:solidFill>
                  <a:prstClr val="black"/>
                </a:solidFill>
              </a:rPr>
              <a:t> Fu</a:t>
            </a:r>
            <a:endParaRPr lang="en-US" dirty="0">
              <a:solidFill>
                <a:prstClr val="black"/>
              </a:solidFill>
            </a:endParaRPr>
          </a:p>
        </p:txBody>
      </p:sp>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69</a:t>
            </a:fld>
            <a:endParaRPr lang="en-US">
              <a:solidFill>
                <a:prstClr val="black"/>
              </a:solidFill>
            </a:endParaRPr>
          </a:p>
        </p:txBody>
      </p:sp>
      <p:sp>
        <p:nvSpPr>
          <p:cNvPr id="3" name="Title 2"/>
          <p:cNvSpPr>
            <a:spLocks noGrp="1"/>
          </p:cNvSpPr>
          <p:nvPr>
            <p:ph type="title"/>
          </p:nvPr>
        </p:nvSpPr>
        <p:spPr/>
        <p:txBody>
          <a:bodyPr>
            <a:normAutofit fontScale="90000"/>
          </a:bodyPr>
          <a:lstStyle/>
          <a:p>
            <a:r>
              <a:rPr lang="en-US" dirty="0" smtClean="0"/>
              <a:t>The new M-OSRP Claerbout III (Stolt extended) migration for 2 way wave propagation (for heterogeneous media)</a:t>
            </a:r>
            <a:endParaRPr lang="en-US" dirty="0"/>
          </a:p>
        </p:txBody>
      </p:sp>
      <mc:AlternateContent xmlns:mc="http://schemas.openxmlformats.org/markup-compatibility/2006" xmlns:a14="http://schemas.microsoft.com/office/drawing/2010/main">
        <mc:Choice Requires="a14">
          <p:sp>
            <p:nvSpPr>
              <p:cNvPr id="8" name="TextBox 7"/>
              <p:cNvSpPr txBox="1"/>
              <p:nvPr/>
            </p:nvSpPr>
            <p:spPr>
              <a:xfrm>
                <a:off x="148855" y="2294467"/>
                <a:ext cx="2583712" cy="2802562"/>
              </a:xfrm>
              <a:prstGeom prst="rect">
                <a:avLst/>
              </a:prstGeom>
              <a:noFill/>
              <a:ln w="15875">
                <a:solidFill>
                  <a:srgbClr val="FF0000"/>
                </a:solidFill>
              </a:ln>
            </p:spPr>
            <p:txBody>
              <a:bodyPr wrap="square" rtlCol="0">
                <a:spAutoFit/>
              </a:bodyPr>
              <a:lstStyle/>
              <a:p>
                <a:pPr marL="285750" indent="-285750">
                  <a:buFont typeface="Arial" panose="020B0604020202020204" pitchFamily="34" charset="0"/>
                  <a:buChar char="•"/>
                </a:pPr>
                <a:r>
                  <a:rPr lang="en-US" sz="2400" dirty="0" smtClean="0">
                    <a:solidFill>
                      <a:prstClr val="black"/>
                    </a:solidFill>
                  </a:rPr>
                  <a:t>The example with </a:t>
                </a:r>
                <a14:m>
                  <m:oMath xmlns:m="http://schemas.openxmlformats.org/officeDocument/2006/math">
                    <m:f>
                      <m:fPr>
                        <m:ctrlPr>
                          <a:rPr lang="en-US" sz="2400" i="1" smtClean="0">
                            <a:solidFill>
                              <a:prstClr val="black"/>
                            </a:solidFill>
                            <a:latin typeface="Cambria Math"/>
                          </a:rPr>
                        </m:ctrlPr>
                      </m:fPr>
                      <m:num>
                        <m:r>
                          <a:rPr lang="en-US" sz="2400" i="1" smtClean="0">
                            <a:solidFill>
                              <a:prstClr val="black"/>
                            </a:solidFill>
                            <a:latin typeface="Cambria Math"/>
                          </a:rPr>
                          <m:t> </m:t>
                        </m:r>
                        <m:r>
                          <a:rPr lang="en-US" sz="2400" i="1" smtClean="0">
                            <a:solidFill>
                              <a:prstClr val="black"/>
                            </a:solidFill>
                            <a:latin typeface="Cambria Math"/>
                          </a:rPr>
                          <m:t>𝑐</m:t>
                        </m:r>
                        <m:r>
                          <a:rPr lang="en-US" sz="2400" i="1" baseline="-25000" smtClean="0">
                            <a:solidFill>
                              <a:prstClr val="black"/>
                            </a:solidFill>
                            <a:latin typeface="Cambria Math"/>
                          </a:rPr>
                          <m:t>0</m:t>
                        </m:r>
                      </m:num>
                      <m:den>
                        <m:r>
                          <a:rPr lang="en-US" sz="2400" i="1" smtClean="0">
                            <a:solidFill>
                              <a:prstClr val="black"/>
                            </a:solidFill>
                            <a:latin typeface="Cambria Math"/>
                          </a:rPr>
                          <m:t> </m:t>
                        </m:r>
                        <m:r>
                          <a:rPr lang="en-US" sz="2400" i="1" smtClean="0">
                            <a:solidFill>
                              <a:prstClr val="black"/>
                            </a:solidFill>
                            <a:latin typeface="Cambria Math"/>
                          </a:rPr>
                          <m:t>𝑐</m:t>
                        </m:r>
                        <m:r>
                          <a:rPr lang="en-US" sz="2400" i="1" baseline="-25000" smtClean="0">
                            <a:solidFill>
                              <a:prstClr val="black"/>
                            </a:solidFill>
                            <a:latin typeface="Cambria Math"/>
                          </a:rPr>
                          <m:t>1</m:t>
                        </m:r>
                      </m:den>
                    </m:f>
                  </m:oMath>
                </a14:m>
                <a:r>
                  <a:rPr lang="en-US" sz="2400" dirty="0" smtClean="0">
                    <a:solidFill>
                      <a:prstClr val="black"/>
                    </a:solidFill>
                  </a:rPr>
                  <a:t> velocity</a:t>
                </a:r>
              </a:p>
              <a:p>
                <a:pPr marL="285750" indent="-285750">
                  <a:buFont typeface="Arial" panose="020B0604020202020204" pitchFamily="34" charset="0"/>
                  <a:buChar char="•"/>
                </a:pPr>
                <a:endParaRPr lang="en-US" sz="2400" dirty="0">
                  <a:solidFill>
                    <a:prstClr val="black"/>
                  </a:solidFill>
                </a:endParaRPr>
              </a:p>
              <a:p>
                <a:pPr marL="285750" indent="-285750">
                  <a:buFont typeface="Arial" panose="020B0604020202020204" pitchFamily="34" charset="0"/>
                  <a:buChar char="•"/>
                </a:pPr>
                <a:r>
                  <a:rPr lang="en-US" sz="2400" dirty="0" smtClean="0">
                    <a:solidFill>
                      <a:prstClr val="black"/>
                    </a:solidFill>
                  </a:rPr>
                  <a:t>The image both above and beneath the reflector</a:t>
                </a:r>
              </a:p>
            </p:txBody>
          </p:sp>
        </mc:Choice>
        <mc:Fallback xmlns="">
          <p:sp>
            <p:nvSpPr>
              <p:cNvPr id="8" name="TextBox 7"/>
              <p:cNvSpPr txBox="1">
                <a:spLocks noRot="1" noChangeAspect="1" noMove="1" noResize="1" noEditPoints="1" noAdjustHandles="1" noChangeArrowheads="1" noChangeShapeType="1" noTextEdit="1"/>
              </p:cNvSpPr>
              <p:nvPr/>
            </p:nvSpPr>
            <p:spPr>
              <a:xfrm>
                <a:off x="148855" y="2294467"/>
                <a:ext cx="2583712" cy="2802562"/>
              </a:xfrm>
              <a:prstGeom prst="rect">
                <a:avLst/>
              </a:prstGeom>
              <a:blipFill rotWithShape="1">
                <a:blip r:embed="rId3"/>
                <a:stretch>
                  <a:fillRect l="-2810" t="-1512" b="-3456"/>
                </a:stretch>
              </a:blipFill>
              <a:ln w="15875">
                <a:solidFill>
                  <a:srgbClr val="FF0000"/>
                </a:solidFill>
              </a:ln>
            </p:spPr>
            <p:txBody>
              <a:bodyPr/>
              <a:lstStyle/>
              <a:p>
                <a:r>
                  <a:rPr lang="en-US">
                    <a:noFill/>
                  </a:rPr>
                  <a:t> </a:t>
                </a:r>
              </a:p>
            </p:txBody>
          </p:sp>
        </mc:Fallback>
      </mc:AlternateContent>
      <p:sp>
        <p:nvSpPr>
          <p:cNvPr id="9" name="TextBox 8"/>
          <p:cNvSpPr txBox="1"/>
          <p:nvPr/>
        </p:nvSpPr>
        <p:spPr>
          <a:xfrm>
            <a:off x="393410" y="5648243"/>
            <a:ext cx="5539561" cy="830997"/>
          </a:xfrm>
          <a:prstGeom prst="rect">
            <a:avLst/>
          </a:prstGeom>
          <a:noFill/>
        </p:spPr>
        <p:txBody>
          <a:bodyPr wrap="square" rtlCol="0">
            <a:spAutoFit/>
          </a:bodyPr>
          <a:lstStyle/>
          <a:p>
            <a:pPr marL="285750" indent="-285750">
              <a:buFont typeface="Arial" panose="020B0604020202020204" pitchFamily="34" charset="0"/>
              <a:buChar char="•"/>
            </a:pPr>
            <a:r>
              <a:rPr lang="en-US" sz="2400" b="1" dirty="0" smtClean="0">
                <a:solidFill>
                  <a:srgbClr val="FF0000"/>
                </a:solidFill>
              </a:rPr>
              <a:t>No “rabbit ears”</a:t>
            </a:r>
          </a:p>
          <a:p>
            <a:pPr marL="285750" indent="-285750">
              <a:buFont typeface="Arial" panose="020B0604020202020204" pitchFamily="34" charset="0"/>
              <a:buChar char="•"/>
            </a:pPr>
            <a:r>
              <a:rPr lang="en-US" sz="2400" b="1" dirty="0" smtClean="0">
                <a:solidFill>
                  <a:srgbClr val="FF0000"/>
                </a:solidFill>
              </a:rPr>
              <a:t>Consistent image along the reflector</a:t>
            </a:r>
            <a:endParaRPr lang="en-US" sz="2400" b="1" dirty="0">
              <a:solidFill>
                <a:srgbClr val="FF0000"/>
              </a:solidFill>
            </a:endParaRPr>
          </a:p>
        </p:txBody>
      </p:sp>
    </p:spTree>
    <p:extLst>
      <p:ext uri="{BB962C8B-B14F-4D97-AF65-F5344CB8AC3E}">
        <p14:creationId xmlns:p14="http://schemas.microsoft.com/office/powerpoint/2010/main" val="38304364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endParaRPr lang="en-US"/>
          </a:p>
        </p:txBody>
      </p:sp>
      <p:sp>
        <p:nvSpPr>
          <p:cNvPr id="4" name="Rectangle 3"/>
          <p:cNvSpPr/>
          <p:nvPr/>
        </p:nvSpPr>
        <p:spPr>
          <a:xfrm>
            <a:off x="690757" y="1784154"/>
            <a:ext cx="1256273" cy="584776"/>
          </a:xfrm>
          <a:prstGeom prst="rect">
            <a:avLst/>
          </a:prstGeom>
        </p:spPr>
        <p:txBody>
          <a:bodyPr wrap="none">
            <a:spAutoFit/>
          </a:bodyPr>
          <a:lstStyle/>
          <a:p>
            <a:pPr algn="ctr"/>
            <a:r>
              <a:rPr lang="en-US" sz="3200" dirty="0" smtClean="0">
                <a:solidFill>
                  <a:srgbClr val="0000FF"/>
                </a:solidFill>
                <a:latin typeface="Arial"/>
                <a:cs typeface="Arial"/>
              </a:rPr>
              <a:t>Direct</a:t>
            </a:r>
            <a:endParaRPr lang="en-US" sz="3200" dirty="0">
              <a:solidFill>
                <a:srgbClr val="0000FF"/>
              </a:solidFill>
              <a:latin typeface="Arial"/>
              <a:cs typeface="Arial"/>
            </a:endParaRPr>
          </a:p>
        </p:txBody>
      </p:sp>
      <p:graphicFrame>
        <p:nvGraphicFramePr>
          <p:cNvPr id="5" name="Object 4"/>
          <p:cNvGraphicFramePr>
            <a:graphicFrameLocks noChangeAspect="1"/>
          </p:cNvGraphicFramePr>
          <p:nvPr>
            <p:extLst/>
          </p:nvPr>
        </p:nvGraphicFramePr>
        <p:xfrm>
          <a:off x="3790952" y="1754135"/>
          <a:ext cx="3871382" cy="2057400"/>
        </p:xfrm>
        <a:graphic>
          <a:graphicData uri="http://schemas.openxmlformats.org/presentationml/2006/ole">
            <mc:AlternateContent xmlns:mc="http://schemas.openxmlformats.org/markup-compatibility/2006">
              <mc:Choice xmlns:v="urn:schemas-microsoft-com:vml" Requires="v">
                <p:oleObj spid="_x0000_s96272" name="Equation" r:id="rId4" imgW="1231900" imgH="685800" progId="Equation.DSMT4">
                  <p:embed/>
                </p:oleObj>
              </mc:Choice>
              <mc:Fallback>
                <p:oleObj name="Equation" r:id="rId4" imgW="1231900" imgH="685800" progId="Equation.DSMT4">
                  <p:embed/>
                  <p:pic>
                    <p:nvPicPr>
                      <p:cNvPr id="0" name=""/>
                      <p:cNvPicPr/>
                      <p:nvPr/>
                    </p:nvPicPr>
                    <p:blipFill>
                      <a:blip r:embed="rId5"/>
                      <a:stretch>
                        <a:fillRect/>
                      </a:stretch>
                    </p:blipFill>
                    <p:spPr>
                      <a:xfrm>
                        <a:off x="3790952" y="1754135"/>
                        <a:ext cx="3871382" cy="2057400"/>
                      </a:xfrm>
                      <a:prstGeom prst="rect">
                        <a:avLst/>
                      </a:prstGeom>
                    </p:spPr>
                  </p:pic>
                </p:oleObj>
              </mc:Fallback>
            </mc:AlternateContent>
          </a:graphicData>
        </a:graphic>
      </p:graphicFrame>
      <p:sp>
        <p:nvSpPr>
          <p:cNvPr id="6" name="Rectangle 5"/>
          <p:cNvSpPr/>
          <p:nvPr/>
        </p:nvSpPr>
        <p:spPr>
          <a:xfrm>
            <a:off x="690757" y="4081666"/>
            <a:ext cx="1530387" cy="584776"/>
          </a:xfrm>
          <a:prstGeom prst="rect">
            <a:avLst/>
          </a:prstGeom>
        </p:spPr>
        <p:txBody>
          <a:bodyPr wrap="none">
            <a:spAutoFit/>
          </a:bodyPr>
          <a:lstStyle/>
          <a:p>
            <a:pPr algn="ctr"/>
            <a:r>
              <a:rPr lang="en-US" sz="3200" dirty="0">
                <a:solidFill>
                  <a:srgbClr val="0000FF"/>
                </a:solidFill>
                <a:latin typeface="Arial"/>
                <a:cs typeface="Arial"/>
              </a:rPr>
              <a:t>I</a:t>
            </a:r>
            <a:r>
              <a:rPr lang="en-US" sz="3200" dirty="0" smtClean="0">
                <a:solidFill>
                  <a:srgbClr val="0000FF"/>
                </a:solidFill>
                <a:latin typeface="Arial"/>
                <a:cs typeface="Arial"/>
              </a:rPr>
              <a:t>ndirect</a:t>
            </a:r>
            <a:endParaRPr lang="en-US" sz="3200" dirty="0">
              <a:solidFill>
                <a:srgbClr val="0000FF"/>
              </a:solidFill>
              <a:latin typeface="Arial"/>
              <a:cs typeface="Arial"/>
            </a:endParaRPr>
          </a:p>
        </p:txBody>
      </p:sp>
      <p:sp>
        <p:nvSpPr>
          <p:cNvPr id="8" name="Rectangle 7"/>
          <p:cNvSpPr/>
          <p:nvPr/>
        </p:nvSpPr>
        <p:spPr>
          <a:xfrm>
            <a:off x="4736488" y="4081666"/>
            <a:ext cx="3677384" cy="523220"/>
          </a:xfrm>
          <a:prstGeom prst="rect">
            <a:avLst/>
          </a:prstGeom>
        </p:spPr>
        <p:txBody>
          <a:bodyPr wrap="none">
            <a:spAutoFit/>
          </a:bodyPr>
          <a:lstStyle/>
          <a:p>
            <a:pPr algn="ctr"/>
            <a:r>
              <a:rPr lang="en-US" sz="2800" dirty="0" smtClean="0">
                <a:solidFill>
                  <a:prstClr val="black"/>
                </a:solidFill>
                <a:latin typeface="Arial"/>
                <a:cs typeface="Arial"/>
              </a:rPr>
              <a:t>Search for x such that      </a:t>
            </a:r>
            <a:endParaRPr lang="en-US" sz="2800" dirty="0">
              <a:solidFill>
                <a:prstClr val="black"/>
              </a:solidFill>
              <a:latin typeface="Arial"/>
              <a:cs typeface="Arial"/>
            </a:endParaRPr>
          </a:p>
        </p:txBody>
      </p:sp>
      <p:graphicFrame>
        <p:nvGraphicFramePr>
          <p:cNvPr id="9" name="Object 8"/>
          <p:cNvGraphicFramePr>
            <a:graphicFrameLocks noChangeAspect="1"/>
          </p:cNvGraphicFramePr>
          <p:nvPr>
            <p:extLst/>
          </p:nvPr>
        </p:nvGraphicFramePr>
        <p:xfrm>
          <a:off x="5052401" y="4833481"/>
          <a:ext cx="2652274" cy="685800"/>
        </p:xfrm>
        <a:graphic>
          <a:graphicData uri="http://schemas.openxmlformats.org/presentationml/2006/ole">
            <mc:AlternateContent xmlns:mc="http://schemas.openxmlformats.org/markup-compatibility/2006">
              <mc:Choice xmlns:v="urn:schemas-microsoft-com:vml" Requires="v">
                <p:oleObj spid="_x0000_s96273" name="Equation" r:id="rId6" imgW="901700" imgH="228600" progId="Equation.DSMT4">
                  <p:embed/>
                </p:oleObj>
              </mc:Choice>
              <mc:Fallback>
                <p:oleObj name="Equation" r:id="rId6" imgW="901700" imgH="228600" progId="Equation.DSMT4">
                  <p:embed/>
                  <p:pic>
                    <p:nvPicPr>
                      <p:cNvPr id="0" name=""/>
                      <p:cNvPicPr/>
                      <p:nvPr/>
                    </p:nvPicPr>
                    <p:blipFill>
                      <a:blip r:embed="rId7"/>
                      <a:stretch>
                        <a:fillRect/>
                      </a:stretch>
                    </p:blipFill>
                    <p:spPr>
                      <a:xfrm>
                        <a:off x="5052401" y="4833481"/>
                        <a:ext cx="2652274" cy="685800"/>
                      </a:xfrm>
                      <a:prstGeom prst="rect">
                        <a:avLst/>
                      </a:prstGeom>
                    </p:spPr>
                  </p:pic>
                </p:oleObj>
              </mc:Fallback>
            </mc:AlternateContent>
          </a:graphicData>
        </a:graphic>
      </p:graphicFrame>
      <p:sp>
        <p:nvSpPr>
          <p:cNvPr id="10" name="Rectangle 9"/>
          <p:cNvSpPr/>
          <p:nvPr/>
        </p:nvSpPr>
        <p:spPr>
          <a:xfrm>
            <a:off x="8327806" y="4873165"/>
            <a:ext cx="2299478" cy="523220"/>
          </a:xfrm>
          <a:prstGeom prst="rect">
            <a:avLst/>
          </a:prstGeom>
        </p:spPr>
        <p:txBody>
          <a:bodyPr wrap="none">
            <a:spAutoFit/>
          </a:bodyPr>
          <a:lstStyle/>
          <a:p>
            <a:pPr algn="ctr"/>
            <a:r>
              <a:rPr lang="en-US" sz="2800" dirty="0" smtClean="0">
                <a:solidFill>
                  <a:prstClr val="black"/>
                </a:solidFill>
                <a:latin typeface="Arial"/>
                <a:cs typeface="Arial"/>
              </a:rPr>
              <a:t>is a minimum</a:t>
            </a:r>
            <a:endParaRPr lang="en-US" sz="2800" dirty="0">
              <a:solidFill>
                <a:prstClr val="black"/>
              </a:solidFill>
              <a:latin typeface="Arial"/>
              <a:cs typeface="Arial"/>
            </a:endParaRPr>
          </a:p>
        </p:txBody>
      </p:sp>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65438704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en-US" dirty="0"/>
          </a:p>
        </p:txBody>
      </p:sp>
      <p:sp>
        <p:nvSpPr>
          <p:cNvPr id="3" name="内容占位符 2"/>
          <p:cNvSpPr>
            <a:spLocks noGrp="1"/>
          </p:cNvSpPr>
          <p:nvPr>
            <p:ph idx="1"/>
          </p:nvPr>
        </p:nvSpPr>
        <p:spPr/>
        <p:txBody>
          <a:bodyPr/>
          <a:lstStyle/>
          <a:p>
            <a:r>
              <a:rPr lang="en-US" dirty="0" smtClean="0"/>
              <a:t>The Claerbout II imaging principle provides an image for one shot record. However, the resulting</a:t>
            </a:r>
            <a:r>
              <a:rPr lang="en-US" dirty="0" smtClean="0">
                <a:solidFill>
                  <a:srgbClr val="FF0000"/>
                </a:solidFill>
              </a:rPr>
              <a:t> </a:t>
            </a:r>
            <a:r>
              <a:rPr lang="en-US" dirty="0" smtClean="0"/>
              <a:t>inconsistency in the image is mitigated by summing over shots. Claerbout II has a somewhat ad hoc origin and an ad hoc ‘fix’. </a:t>
            </a:r>
            <a:endParaRPr lang="en-US" dirty="0"/>
          </a:p>
        </p:txBody>
      </p:sp>
      <p:sp>
        <p:nvSpPr>
          <p:cNvPr id="4" name="Slide Number Placeholder 3"/>
          <p:cNvSpPr>
            <a:spLocks noGrp="1"/>
          </p:cNvSpPr>
          <p:nvPr>
            <p:ph type="sldNum" sz="quarter" idx="12"/>
          </p:nvPr>
        </p:nvSpPr>
        <p:spPr/>
        <p:txBody>
          <a:bodyPr/>
          <a:lstStyle/>
          <a:p>
            <a:fld id="{FC733198-011E-4E74-9CBE-D2138561C345}"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49295006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en-US" dirty="0"/>
          </a:p>
        </p:txBody>
      </p:sp>
      <p:sp>
        <p:nvSpPr>
          <p:cNvPr id="3" name="内容占位符 2"/>
          <p:cNvSpPr>
            <a:spLocks noGrp="1"/>
          </p:cNvSpPr>
          <p:nvPr>
            <p:ph idx="1"/>
          </p:nvPr>
        </p:nvSpPr>
        <p:spPr/>
        <p:txBody>
          <a:bodyPr/>
          <a:lstStyle/>
          <a:p>
            <a:r>
              <a:rPr lang="en-US" dirty="0" smtClean="0"/>
              <a:t>In </a:t>
            </a:r>
            <a:r>
              <a:rPr lang="en-US" dirty="0" err="1" smtClean="0"/>
              <a:t>Claerbout</a:t>
            </a:r>
            <a:r>
              <a:rPr lang="en-US" dirty="0" smtClean="0"/>
              <a:t> III one shot record predicts the receiver at depth (not an image). The Green’s theorem weighted sum over shots then predicts the source at depth, leading to an image.</a:t>
            </a:r>
          </a:p>
          <a:p>
            <a:r>
              <a:rPr lang="en-US" dirty="0" smtClean="0"/>
              <a:t>There is nothing that’s inconsistent or being fixed with the sum over sources in </a:t>
            </a:r>
            <a:r>
              <a:rPr lang="en-US" dirty="0" err="1" smtClean="0"/>
              <a:t>Claerbout</a:t>
            </a:r>
            <a:r>
              <a:rPr lang="en-US" dirty="0" smtClean="0"/>
              <a:t> III.</a:t>
            </a:r>
            <a:endParaRPr lang="en-US" dirty="0"/>
          </a:p>
        </p:txBody>
      </p:sp>
      <p:sp>
        <p:nvSpPr>
          <p:cNvPr id="4" name="Slide Number Placeholder 3"/>
          <p:cNvSpPr>
            <a:spLocks noGrp="1"/>
          </p:cNvSpPr>
          <p:nvPr>
            <p:ph type="sldNum" sz="quarter" idx="12"/>
          </p:nvPr>
        </p:nvSpPr>
        <p:spPr/>
        <p:txBody>
          <a:bodyPr/>
          <a:lstStyle/>
          <a:p>
            <a:fld id="{FC733198-011E-4E74-9CBE-D2138561C345}"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390145733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048" y="1747706"/>
            <a:ext cx="10515600" cy="1325563"/>
          </a:xfrm>
        </p:spPr>
        <p:txBody>
          <a:bodyPr>
            <a:normAutofit/>
          </a:bodyPr>
          <a:lstStyle/>
          <a:p>
            <a:r>
              <a:rPr lang="en-US" cap="none" dirty="0" smtClean="0"/>
              <a:t>How do you know if a migration method has made a high frequency approximation?</a:t>
            </a:r>
            <a:endParaRPr lang="en-US" cap="none" dirty="0"/>
          </a:p>
        </p:txBody>
      </p:sp>
      <p:sp>
        <p:nvSpPr>
          <p:cNvPr id="3" name="Slide Number Placeholder 2"/>
          <p:cNvSpPr>
            <a:spLocks noGrp="1"/>
          </p:cNvSpPr>
          <p:nvPr>
            <p:ph type="sldNum" sz="quarter" idx="12"/>
          </p:nvPr>
        </p:nvSpPr>
        <p:spPr/>
        <p:txBody>
          <a:bodyPr/>
          <a:lstStyle/>
          <a:p>
            <a:fld id="{FC733198-011E-4E74-9CBE-D2138561C345}"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43788119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684581" y="1145312"/>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Arial"/>
                <a:ea typeface="+mn-ea"/>
                <a:cs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Arial"/>
                <a:ea typeface="+mn-ea"/>
                <a:cs typeface="Arial"/>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Arial"/>
                <a:ea typeface="+mn-ea"/>
                <a:cs typeface="Arial"/>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a:ea typeface="+mn-ea"/>
                <a:cs typeface="Arial"/>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a:ea typeface="+mn-ea"/>
                <a:cs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buFont typeface="Wingdings" charset="2"/>
              <a:buChar char="ü"/>
            </a:pPr>
            <a:r>
              <a:rPr lang="en-US" dirty="0" smtClean="0"/>
              <a:t>(1) If there is a travel time curve of candidate images within the method, it is a high frequency ‘ray theory’ approximation/ assumption.</a:t>
            </a:r>
          </a:p>
          <a:p>
            <a:endParaRPr lang="en-US" dirty="0" smtClean="0"/>
          </a:p>
          <a:p>
            <a:endParaRPr lang="en-US" dirty="0"/>
          </a:p>
        </p:txBody>
      </p:sp>
      <p:grpSp>
        <p:nvGrpSpPr>
          <p:cNvPr id="6" name="Group 15"/>
          <p:cNvGrpSpPr/>
          <p:nvPr/>
        </p:nvGrpSpPr>
        <p:grpSpPr>
          <a:xfrm>
            <a:off x="375537" y="2291989"/>
            <a:ext cx="5185835" cy="3478226"/>
            <a:chOff x="4233333" y="3513652"/>
            <a:chExt cx="5185834" cy="3478226"/>
          </a:xfrm>
        </p:grpSpPr>
        <p:sp>
          <p:nvSpPr>
            <p:cNvPr id="7" name="Block Arc 5"/>
            <p:cNvSpPr/>
            <p:nvPr/>
          </p:nvSpPr>
          <p:spPr>
            <a:xfrm rot="10800000">
              <a:off x="4233333" y="3513652"/>
              <a:ext cx="5185834" cy="2963334"/>
            </a:xfrm>
            <a:prstGeom prst="blockArc">
              <a:avLst>
                <a:gd name="adj1" fmla="val 10677687"/>
                <a:gd name="adj2" fmla="val 105617"/>
                <a:gd name="adj3" fmla="val 0"/>
              </a:avLst>
            </a:prstGeom>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endParaRPr>
            </a:p>
          </p:txBody>
        </p:sp>
        <p:graphicFrame>
          <p:nvGraphicFramePr>
            <p:cNvPr id="8" name="Object 6"/>
            <p:cNvGraphicFramePr>
              <a:graphicFrameLocks noChangeAspect="1"/>
            </p:cNvGraphicFramePr>
            <p:nvPr>
              <p:extLst/>
            </p:nvPr>
          </p:nvGraphicFramePr>
          <p:xfrm>
            <a:off x="4594670" y="4247826"/>
            <a:ext cx="928326" cy="568974"/>
          </p:xfrm>
          <a:graphic>
            <a:graphicData uri="http://schemas.openxmlformats.org/presentationml/2006/ole">
              <mc:AlternateContent xmlns:mc="http://schemas.openxmlformats.org/markup-compatibility/2006">
                <mc:Choice xmlns:v="urn:schemas-microsoft-com:vml" Requires="v">
                  <p:oleObj spid="_x0000_s77906" name="Equation" r:id="rId3" imgW="393700" imgH="241300" progId="Equation.DSMT4">
                    <p:embed/>
                  </p:oleObj>
                </mc:Choice>
                <mc:Fallback>
                  <p:oleObj name="Equation" r:id="rId3" imgW="393700" imgH="241300" progId="Equation.DSMT4">
                    <p:embed/>
                    <p:pic>
                      <p:nvPicPr>
                        <p:cNvPr id="0" name=""/>
                        <p:cNvPicPr/>
                        <p:nvPr/>
                      </p:nvPicPr>
                      <p:blipFill>
                        <a:blip r:embed="rId4"/>
                        <a:stretch>
                          <a:fillRect/>
                        </a:stretch>
                      </p:blipFill>
                      <p:spPr>
                        <a:xfrm>
                          <a:off x="4594670" y="4247826"/>
                          <a:ext cx="928326" cy="568974"/>
                        </a:xfrm>
                        <a:prstGeom prst="rect">
                          <a:avLst/>
                        </a:prstGeom>
                      </p:spPr>
                    </p:pic>
                  </p:oleObj>
                </mc:Fallback>
              </mc:AlternateContent>
            </a:graphicData>
          </a:graphic>
        </p:graphicFrame>
        <p:graphicFrame>
          <p:nvGraphicFramePr>
            <p:cNvPr id="9" name="Object 8"/>
            <p:cNvGraphicFramePr>
              <a:graphicFrameLocks noChangeAspect="1"/>
            </p:cNvGraphicFramePr>
            <p:nvPr>
              <p:extLst/>
            </p:nvPr>
          </p:nvGraphicFramePr>
          <p:xfrm>
            <a:off x="8169274" y="4217988"/>
            <a:ext cx="985838" cy="628650"/>
          </p:xfrm>
          <a:graphic>
            <a:graphicData uri="http://schemas.openxmlformats.org/presentationml/2006/ole">
              <mc:AlternateContent xmlns:mc="http://schemas.openxmlformats.org/markup-compatibility/2006">
                <mc:Choice xmlns:v="urn:schemas-microsoft-com:vml" Requires="v">
                  <p:oleObj spid="_x0000_s77907" name="Equation" r:id="rId5" imgW="419100" imgH="266700" progId="Equation.DSMT4">
                    <p:embed/>
                  </p:oleObj>
                </mc:Choice>
                <mc:Fallback>
                  <p:oleObj name="Equation" r:id="rId5" imgW="419100" imgH="266700" progId="Equation.DSMT4">
                    <p:embed/>
                    <p:pic>
                      <p:nvPicPr>
                        <p:cNvPr id="0" name=""/>
                        <p:cNvPicPr/>
                        <p:nvPr/>
                      </p:nvPicPr>
                      <p:blipFill>
                        <a:blip r:embed="rId6"/>
                        <a:stretch>
                          <a:fillRect/>
                        </a:stretch>
                      </p:blipFill>
                      <p:spPr>
                        <a:xfrm>
                          <a:off x="8169274" y="4217988"/>
                          <a:ext cx="985838" cy="628650"/>
                        </a:xfrm>
                        <a:prstGeom prst="rect">
                          <a:avLst/>
                        </a:prstGeom>
                      </p:spPr>
                    </p:pic>
                  </p:oleObj>
                </mc:Fallback>
              </mc:AlternateContent>
            </a:graphicData>
          </a:graphic>
        </p:graphicFrame>
        <p:cxnSp>
          <p:nvCxnSpPr>
            <p:cNvPr id="10" name="Straight Arrow Connector 10"/>
            <p:cNvCxnSpPr/>
            <p:nvPr/>
          </p:nvCxnSpPr>
          <p:spPr>
            <a:xfrm>
              <a:off x="5164667" y="4826000"/>
              <a:ext cx="1100666" cy="158750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1"/>
            <p:cNvCxnSpPr/>
            <p:nvPr/>
          </p:nvCxnSpPr>
          <p:spPr>
            <a:xfrm flipV="1">
              <a:off x="6290734" y="4825999"/>
              <a:ext cx="2599266" cy="1570567"/>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12" name="Object 13"/>
            <p:cNvGraphicFramePr>
              <a:graphicFrameLocks noChangeAspect="1"/>
            </p:cNvGraphicFramePr>
            <p:nvPr>
              <p:extLst/>
            </p:nvPr>
          </p:nvGraphicFramePr>
          <p:xfrm>
            <a:off x="5892800" y="6512453"/>
            <a:ext cx="838200" cy="479425"/>
          </p:xfrm>
          <a:graphic>
            <a:graphicData uri="http://schemas.openxmlformats.org/presentationml/2006/ole">
              <mc:AlternateContent xmlns:mc="http://schemas.openxmlformats.org/markup-compatibility/2006">
                <mc:Choice xmlns:v="urn:schemas-microsoft-com:vml" Requires="v">
                  <p:oleObj spid="_x0000_s77908" name="Equation" r:id="rId7" imgW="355600" imgH="203200" progId="Equation.DSMT4">
                    <p:embed/>
                  </p:oleObj>
                </mc:Choice>
                <mc:Fallback>
                  <p:oleObj name="Equation" r:id="rId7" imgW="355600" imgH="203200" progId="Equation.DSMT4">
                    <p:embed/>
                    <p:pic>
                      <p:nvPicPr>
                        <p:cNvPr id="0" name=""/>
                        <p:cNvPicPr/>
                        <p:nvPr/>
                      </p:nvPicPr>
                      <p:blipFill>
                        <a:blip r:embed="rId8"/>
                        <a:stretch>
                          <a:fillRect/>
                        </a:stretch>
                      </p:blipFill>
                      <p:spPr>
                        <a:xfrm>
                          <a:off x="5892800" y="6512453"/>
                          <a:ext cx="838200" cy="479425"/>
                        </a:xfrm>
                        <a:prstGeom prst="rect">
                          <a:avLst/>
                        </a:prstGeom>
                      </p:spPr>
                    </p:pic>
                  </p:oleObj>
                </mc:Fallback>
              </mc:AlternateContent>
            </a:graphicData>
          </a:graphic>
        </p:graphicFrame>
      </p:grpSp>
      <p:grpSp>
        <p:nvGrpSpPr>
          <p:cNvPr id="13" name="Group 20"/>
          <p:cNvGrpSpPr/>
          <p:nvPr/>
        </p:nvGrpSpPr>
        <p:grpSpPr>
          <a:xfrm>
            <a:off x="6082105" y="2643518"/>
            <a:ext cx="5731891" cy="2555661"/>
            <a:chOff x="6278055" y="3217994"/>
            <a:chExt cx="5731891" cy="2555661"/>
          </a:xfrm>
        </p:grpSpPr>
        <p:grpSp>
          <p:nvGrpSpPr>
            <p:cNvPr id="14" name="Group 18"/>
            <p:cNvGrpSpPr/>
            <p:nvPr/>
          </p:nvGrpSpPr>
          <p:grpSpPr>
            <a:xfrm>
              <a:off x="6278055" y="3809993"/>
              <a:ext cx="5731891" cy="1963662"/>
              <a:chOff x="5367889" y="4444998"/>
              <a:chExt cx="5731891" cy="1963662"/>
            </a:xfrm>
          </p:grpSpPr>
          <p:graphicFrame>
            <p:nvGraphicFramePr>
              <p:cNvPr id="16" name="Object 16"/>
              <p:cNvGraphicFramePr>
                <a:graphicFrameLocks noChangeAspect="1"/>
              </p:cNvGraphicFramePr>
              <p:nvPr>
                <p:extLst/>
              </p:nvPr>
            </p:nvGraphicFramePr>
            <p:xfrm>
              <a:off x="5367889" y="4891168"/>
              <a:ext cx="5731891" cy="1517492"/>
            </p:xfrm>
            <a:graphic>
              <a:graphicData uri="http://schemas.openxmlformats.org/presentationml/2006/ole">
                <mc:AlternateContent xmlns:mc="http://schemas.openxmlformats.org/markup-compatibility/2006">
                  <mc:Choice xmlns:v="urn:schemas-microsoft-com:vml" Requires="v">
                    <p:oleObj spid="_x0000_s77909" name="Equation" r:id="rId9" imgW="2209800" imgH="584200" progId="Equation.DSMT4">
                      <p:embed/>
                    </p:oleObj>
                  </mc:Choice>
                  <mc:Fallback>
                    <p:oleObj name="Equation" r:id="rId9" imgW="2209800" imgH="584200" progId="Equation.DSMT4">
                      <p:embed/>
                      <p:pic>
                        <p:nvPicPr>
                          <p:cNvPr id="0" name=""/>
                          <p:cNvPicPr/>
                          <p:nvPr/>
                        </p:nvPicPr>
                        <p:blipFill>
                          <a:blip r:embed="rId10"/>
                          <a:stretch>
                            <a:fillRect/>
                          </a:stretch>
                        </p:blipFill>
                        <p:spPr>
                          <a:xfrm>
                            <a:off x="5367889" y="4891168"/>
                            <a:ext cx="5731891" cy="1517492"/>
                          </a:xfrm>
                          <a:prstGeom prst="rect">
                            <a:avLst/>
                          </a:prstGeom>
                        </p:spPr>
                      </p:pic>
                    </p:oleObj>
                  </mc:Fallback>
                </mc:AlternateContent>
              </a:graphicData>
            </a:graphic>
          </p:graphicFrame>
          <p:sp>
            <p:nvSpPr>
              <p:cNvPr id="17" name="TextBox 17"/>
              <p:cNvSpPr txBox="1"/>
              <p:nvPr/>
            </p:nvSpPr>
            <p:spPr>
              <a:xfrm>
                <a:off x="5376334" y="4444998"/>
                <a:ext cx="1312333" cy="461665"/>
              </a:xfrm>
              <a:prstGeom prst="rect">
                <a:avLst/>
              </a:prstGeom>
              <a:noFill/>
            </p:spPr>
            <p:txBody>
              <a:bodyPr wrap="square" rtlCol="0">
                <a:spAutoFit/>
              </a:bodyPr>
              <a:lstStyle/>
              <a:p>
                <a:r>
                  <a:rPr lang="en-US" sz="2400" dirty="0" smtClean="0">
                    <a:solidFill>
                      <a:prstClr val="black"/>
                    </a:solidFill>
                  </a:rPr>
                  <a:t>where,</a:t>
                </a:r>
                <a:endParaRPr lang="en-US" sz="2400" dirty="0">
                  <a:solidFill>
                    <a:prstClr val="black"/>
                  </a:solidFill>
                </a:endParaRPr>
              </a:p>
            </p:txBody>
          </p:sp>
        </p:grpSp>
        <p:graphicFrame>
          <p:nvGraphicFramePr>
            <p:cNvPr id="15" name="Object 19"/>
            <p:cNvGraphicFramePr>
              <a:graphicFrameLocks noChangeAspect="1"/>
            </p:cNvGraphicFramePr>
            <p:nvPr>
              <p:extLst/>
            </p:nvPr>
          </p:nvGraphicFramePr>
          <p:xfrm>
            <a:off x="6278055" y="3217994"/>
            <a:ext cx="1251742" cy="461167"/>
          </p:xfrm>
          <a:graphic>
            <a:graphicData uri="http://schemas.openxmlformats.org/presentationml/2006/ole">
              <mc:AlternateContent xmlns:mc="http://schemas.openxmlformats.org/markup-compatibility/2006">
                <mc:Choice xmlns:v="urn:schemas-microsoft-com:vml" Requires="v">
                  <p:oleObj spid="_x0000_s77910" name="Equation" r:id="rId11" imgW="482600" imgH="177800" progId="Equation.DSMT4">
                    <p:embed/>
                  </p:oleObj>
                </mc:Choice>
                <mc:Fallback>
                  <p:oleObj name="Equation" r:id="rId11" imgW="482600" imgH="177800" progId="Equation.DSMT4">
                    <p:embed/>
                    <p:pic>
                      <p:nvPicPr>
                        <p:cNvPr id="0" name=""/>
                        <p:cNvPicPr/>
                        <p:nvPr/>
                      </p:nvPicPr>
                      <p:blipFill>
                        <a:blip r:embed="rId12"/>
                        <a:stretch>
                          <a:fillRect/>
                        </a:stretch>
                      </p:blipFill>
                      <p:spPr>
                        <a:xfrm>
                          <a:off x="6278055" y="3217994"/>
                          <a:ext cx="1251742" cy="461167"/>
                        </a:xfrm>
                        <a:prstGeom prst="rect">
                          <a:avLst/>
                        </a:prstGeom>
                      </p:spPr>
                    </p:pic>
                  </p:oleObj>
                </mc:Fallback>
              </mc:AlternateContent>
            </a:graphicData>
          </a:graphic>
        </p:graphicFrame>
      </p:grpSp>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89675373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Box 3"/>
          <p:cNvSpPr txBox="1">
            <a:spLocks noChangeArrowheads="1"/>
          </p:cNvSpPr>
          <p:nvPr/>
        </p:nvSpPr>
        <p:spPr bwMode="auto">
          <a:xfrm>
            <a:off x="1439979" y="5256693"/>
            <a:ext cx="34559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Char char="•"/>
              <a:defRPr sz="2800">
                <a:solidFill>
                  <a:schemeClr val="bg1"/>
                </a:solidFill>
                <a:latin typeface="Calibri" pitchFamily="34" charset="0"/>
                <a:ea typeface="SimSun" pitchFamily="2" charset="-122"/>
                <a:sym typeface="Calibri" pitchFamily="34" charset="0"/>
              </a:defRPr>
            </a:lvl1pPr>
            <a:lvl2pPr marL="685800" indent="-228600" eaLnBrk="0" hangingPunct="0">
              <a:lnSpc>
                <a:spcPct val="90000"/>
              </a:lnSpc>
              <a:spcBef>
                <a:spcPts val="500"/>
              </a:spcBef>
              <a:buChar char="•"/>
              <a:defRPr sz="2400">
                <a:solidFill>
                  <a:schemeClr val="tx1"/>
                </a:solidFill>
                <a:latin typeface="Calibri" pitchFamily="34" charset="0"/>
                <a:ea typeface="SimSun"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Calibri" pitchFamily="34" charset="0"/>
                <a:ea typeface="SimSun"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Calibri" pitchFamily="34" charset="0"/>
                <a:ea typeface="SimSun"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Calibri" pitchFamily="34" charset="0"/>
                <a:ea typeface="SimSun" pitchFamily="2" charset="-122"/>
                <a:sym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ea typeface="SimSun" pitchFamily="2" charset="-122"/>
                <a:sym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ea typeface="SimSun" pitchFamily="2" charset="-122"/>
                <a:sym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ea typeface="SimSun" pitchFamily="2" charset="-122"/>
                <a:sym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ea typeface="SimSun" pitchFamily="2" charset="-122"/>
                <a:sym typeface="Calibri" pitchFamily="34" charset="0"/>
              </a:defRPr>
            </a:lvl9pPr>
          </a:lstStyle>
          <a:p>
            <a:pPr algn="ctr" eaLnBrk="1" hangingPunct="1">
              <a:lnSpc>
                <a:spcPct val="100000"/>
              </a:lnSpc>
              <a:spcBef>
                <a:spcPct val="0"/>
              </a:spcBef>
              <a:buFont typeface="Arial" charset="0"/>
              <a:buNone/>
            </a:pPr>
            <a:r>
              <a:rPr lang="en-US" altLang="en-US" sz="1800" dirty="0" smtClean="0">
                <a:solidFill>
                  <a:srgbClr val="000000"/>
                </a:solidFill>
                <a:latin typeface="Arial" charset="0"/>
                <a:cs typeface="Arial" charset="0"/>
              </a:rPr>
              <a:t>Yanglei Zou</a:t>
            </a:r>
            <a:r>
              <a:rPr lang="en-US" altLang="en-US" sz="1800" dirty="0">
                <a:solidFill>
                  <a:srgbClr val="000000"/>
                </a:solidFill>
                <a:latin typeface="Arial" charset="0"/>
                <a:cs typeface="Arial" charset="0"/>
              </a:rPr>
              <a:t>, 2015</a:t>
            </a:r>
          </a:p>
        </p:txBody>
      </p:sp>
      <p:sp>
        <p:nvSpPr>
          <p:cNvPr id="9221" name="TextBox 5"/>
          <p:cNvSpPr txBox="1">
            <a:spLocks noChangeArrowheads="1"/>
          </p:cNvSpPr>
          <p:nvPr/>
        </p:nvSpPr>
        <p:spPr bwMode="auto">
          <a:xfrm>
            <a:off x="1691599" y="1608631"/>
            <a:ext cx="2952751"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Char char="•"/>
              <a:defRPr sz="2800">
                <a:solidFill>
                  <a:schemeClr val="bg1"/>
                </a:solidFill>
                <a:latin typeface="Calibri" pitchFamily="34" charset="0"/>
                <a:ea typeface="SimSun" pitchFamily="2" charset="-122"/>
                <a:sym typeface="Calibri" pitchFamily="34" charset="0"/>
              </a:defRPr>
            </a:lvl1pPr>
            <a:lvl2pPr marL="685800" indent="-228600" eaLnBrk="0" hangingPunct="0">
              <a:lnSpc>
                <a:spcPct val="90000"/>
              </a:lnSpc>
              <a:spcBef>
                <a:spcPts val="500"/>
              </a:spcBef>
              <a:buChar char="•"/>
              <a:defRPr sz="2400">
                <a:solidFill>
                  <a:schemeClr val="tx1"/>
                </a:solidFill>
                <a:latin typeface="Calibri" pitchFamily="34" charset="0"/>
                <a:ea typeface="SimSun"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Calibri" pitchFamily="34" charset="0"/>
                <a:ea typeface="SimSun"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Calibri" pitchFamily="34" charset="0"/>
                <a:ea typeface="SimSun"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Calibri" pitchFamily="34" charset="0"/>
                <a:ea typeface="SimSun" pitchFamily="2" charset="-122"/>
                <a:sym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ea typeface="SimSun" pitchFamily="2" charset="-122"/>
                <a:sym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ea typeface="SimSun" pitchFamily="2" charset="-122"/>
                <a:sym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ea typeface="SimSun" pitchFamily="2" charset="-122"/>
                <a:sym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ea typeface="SimSun" pitchFamily="2" charset="-122"/>
                <a:sym typeface="Calibri" pitchFamily="34" charset="0"/>
              </a:defRPr>
            </a:lvl9pPr>
          </a:lstStyle>
          <a:p>
            <a:pPr algn="ctr" eaLnBrk="1" hangingPunct="1">
              <a:lnSpc>
                <a:spcPct val="100000"/>
              </a:lnSpc>
              <a:spcBef>
                <a:spcPct val="0"/>
              </a:spcBef>
              <a:buFont typeface="Arial" charset="0"/>
              <a:buNone/>
            </a:pPr>
            <a:r>
              <a:rPr lang="en-US" altLang="en-US" sz="1800" dirty="0">
                <a:solidFill>
                  <a:srgbClr val="000000"/>
                </a:solidFill>
                <a:latin typeface="Arial" charset="0"/>
                <a:cs typeface="Arial" charset="0"/>
              </a:rPr>
              <a:t>Stolt migration: one source one receiver</a:t>
            </a:r>
          </a:p>
        </p:txBody>
      </p:sp>
      <p:sp>
        <p:nvSpPr>
          <p:cNvPr id="9222" name="Rectangle 5"/>
          <p:cNvSpPr>
            <a:spLocks noChangeArrowheads="1"/>
          </p:cNvSpPr>
          <p:nvPr/>
        </p:nvSpPr>
        <p:spPr bwMode="auto">
          <a:xfrm>
            <a:off x="7805739" y="1756268"/>
            <a:ext cx="16577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Char char="•"/>
              <a:defRPr sz="2800">
                <a:solidFill>
                  <a:schemeClr val="bg1"/>
                </a:solidFill>
                <a:latin typeface="Calibri" pitchFamily="34" charset="0"/>
                <a:ea typeface="SimSun" pitchFamily="2" charset="-122"/>
                <a:sym typeface="Calibri" pitchFamily="34" charset="0"/>
              </a:defRPr>
            </a:lvl1pPr>
            <a:lvl2pPr marL="685800" indent="-228600" eaLnBrk="0" hangingPunct="0">
              <a:lnSpc>
                <a:spcPct val="90000"/>
              </a:lnSpc>
              <a:spcBef>
                <a:spcPts val="500"/>
              </a:spcBef>
              <a:buChar char="•"/>
              <a:defRPr sz="2400">
                <a:solidFill>
                  <a:schemeClr val="tx1"/>
                </a:solidFill>
                <a:latin typeface="Calibri" pitchFamily="34" charset="0"/>
                <a:ea typeface="SimSun"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Calibri" pitchFamily="34" charset="0"/>
                <a:ea typeface="SimSun"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Calibri" pitchFamily="34" charset="0"/>
                <a:ea typeface="SimSun"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Calibri" pitchFamily="34" charset="0"/>
                <a:ea typeface="SimSun" pitchFamily="2" charset="-122"/>
                <a:sym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ea typeface="SimSun" pitchFamily="2" charset="-122"/>
                <a:sym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ea typeface="SimSun" pitchFamily="2" charset="-122"/>
                <a:sym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ea typeface="SimSun" pitchFamily="2" charset="-122"/>
                <a:sym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ea typeface="SimSun" pitchFamily="2" charset="-122"/>
                <a:sym typeface="Calibri" pitchFamily="34" charset="0"/>
              </a:defRPr>
            </a:lvl9pPr>
          </a:lstStyle>
          <a:p>
            <a:pPr eaLnBrk="1" hangingPunct="1">
              <a:lnSpc>
                <a:spcPct val="100000"/>
              </a:lnSpc>
              <a:spcBef>
                <a:spcPct val="0"/>
              </a:spcBef>
              <a:buFont typeface="Arial" charset="0"/>
              <a:buNone/>
            </a:pPr>
            <a:r>
              <a:rPr lang="en-US" altLang="en-US">
                <a:solidFill>
                  <a:srgbClr val="000000"/>
                </a:solidFill>
                <a:latin typeface="Arial" charset="0"/>
                <a:cs typeface="Arial" charset="0"/>
              </a:rPr>
              <a:t>RTM(2D)</a:t>
            </a:r>
          </a:p>
        </p:txBody>
      </p:sp>
      <p:grpSp>
        <p:nvGrpSpPr>
          <p:cNvPr id="9223" name="Group 6"/>
          <p:cNvGrpSpPr>
            <a:grpSpLocks/>
          </p:cNvGrpSpPr>
          <p:nvPr/>
        </p:nvGrpSpPr>
        <p:grpSpPr bwMode="auto">
          <a:xfrm>
            <a:off x="6454775" y="2280143"/>
            <a:ext cx="3910013" cy="3174404"/>
            <a:chOff x="4546599" y="2743200"/>
            <a:chExt cx="4140201" cy="3418699"/>
          </a:xfrm>
        </p:grpSpPr>
        <p:pic>
          <p:nvPicPr>
            <p:cNvPr id="9224" name="Picture 7"/>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743200"/>
              <a:ext cx="4114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Explosion 1 8"/>
            <p:cNvSpPr/>
            <p:nvPr/>
          </p:nvSpPr>
          <p:spPr>
            <a:xfrm>
              <a:off x="6630987" y="2845780"/>
              <a:ext cx="285763" cy="333385"/>
            </a:xfrm>
            <a:prstGeom prst="irregularSeal1">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buFont typeface="Arial" pitchFamily="34" charset="0"/>
                <a:buNone/>
                <a:defRPr/>
              </a:pPr>
              <a:endParaRPr lang="en-US" altLang="en-US">
                <a:solidFill>
                  <a:srgbClr val="FFFFFF"/>
                </a:solidFill>
              </a:endParaRPr>
            </a:p>
          </p:txBody>
        </p:sp>
        <p:sp>
          <p:nvSpPr>
            <p:cNvPr id="10" name="Isosceles Triangle 9"/>
            <p:cNvSpPr/>
            <p:nvPr/>
          </p:nvSpPr>
          <p:spPr>
            <a:xfrm rot="10800000">
              <a:off x="6190576" y="2909037"/>
              <a:ext cx="255506" cy="217129"/>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buFont typeface="Arial" pitchFamily="34" charset="0"/>
                <a:buNone/>
                <a:defRPr/>
              </a:pPr>
              <a:endParaRPr lang="en-US" altLang="en-US">
                <a:solidFill>
                  <a:srgbClr val="FFFFFF"/>
                </a:solidFill>
              </a:endParaRPr>
            </a:p>
          </p:txBody>
        </p:sp>
        <p:sp>
          <p:nvSpPr>
            <p:cNvPr id="9227" name="Rectangle 10"/>
            <p:cNvSpPr>
              <a:spLocks noChangeArrowheads="1"/>
            </p:cNvSpPr>
            <p:nvPr/>
          </p:nvSpPr>
          <p:spPr bwMode="auto">
            <a:xfrm>
              <a:off x="4546599" y="4142779"/>
              <a:ext cx="374653" cy="39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Char char="•"/>
                <a:defRPr sz="2800">
                  <a:solidFill>
                    <a:schemeClr val="bg1"/>
                  </a:solidFill>
                  <a:latin typeface="Calibri" pitchFamily="34" charset="0"/>
                  <a:ea typeface="SimSun" pitchFamily="2" charset="-122"/>
                  <a:sym typeface="Calibri" pitchFamily="34" charset="0"/>
                </a:defRPr>
              </a:lvl1pPr>
              <a:lvl2pPr marL="685800" indent="-228600" eaLnBrk="0" hangingPunct="0">
                <a:lnSpc>
                  <a:spcPct val="90000"/>
                </a:lnSpc>
                <a:spcBef>
                  <a:spcPts val="500"/>
                </a:spcBef>
                <a:buChar char="•"/>
                <a:defRPr sz="2400">
                  <a:solidFill>
                    <a:schemeClr val="tx1"/>
                  </a:solidFill>
                  <a:latin typeface="Calibri" pitchFamily="34" charset="0"/>
                  <a:ea typeface="SimSun"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Calibri" pitchFamily="34" charset="0"/>
                  <a:ea typeface="SimSun"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Calibri" pitchFamily="34" charset="0"/>
                  <a:ea typeface="SimSun"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Calibri" pitchFamily="34" charset="0"/>
                  <a:ea typeface="SimSun" pitchFamily="2" charset="-122"/>
                  <a:sym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ea typeface="SimSun" pitchFamily="2" charset="-122"/>
                  <a:sym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ea typeface="SimSun" pitchFamily="2" charset="-122"/>
                  <a:sym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ea typeface="SimSun" pitchFamily="2" charset="-122"/>
                  <a:sym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ea typeface="SimSun" pitchFamily="2" charset="-122"/>
                  <a:sym typeface="Calibri" pitchFamily="34" charset="0"/>
                </a:defRPr>
              </a:lvl9pPr>
            </a:lstStyle>
            <a:p>
              <a:pPr algn="ctr" eaLnBrk="1" hangingPunct="1">
                <a:lnSpc>
                  <a:spcPct val="100000"/>
                </a:lnSpc>
                <a:spcBef>
                  <a:spcPct val="0"/>
                </a:spcBef>
                <a:buFont typeface="Arial" charset="0"/>
                <a:buNone/>
              </a:pPr>
              <a:r>
                <a:rPr lang="en-US" altLang="en-US" sz="1800">
                  <a:solidFill>
                    <a:srgbClr val="000000"/>
                  </a:solidFill>
                  <a:latin typeface="Arial" charset="0"/>
                  <a:cs typeface="Arial" charset="0"/>
                </a:rPr>
                <a:t>z</a:t>
              </a:r>
            </a:p>
          </p:txBody>
        </p:sp>
        <p:sp>
          <p:nvSpPr>
            <p:cNvPr id="9228" name="Rectangle 11"/>
            <p:cNvSpPr>
              <a:spLocks noChangeArrowheads="1"/>
            </p:cNvSpPr>
            <p:nvPr/>
          </p:nvSpPr>
          <p:spPr bwMode="auto">
            <a:xfrm>
              <a:off x="6603119" y="5764144"/>
              <a:ext cx="317748" cy="39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Char char="•"/>
                <a:defRPr sz="2800">
                  <a:solidFill>
                    <a:schemeClr val="bg1"/>
                  </a:solidFill>
                  <a:latin typeface="Calibri" pitchFamily="34" charset="0"/>
                  <a:ea typeface="SimSun" pitchFamily="2" charset="-122"/>
                  <a:sym typeface="Calibri" pitchFamily="34" charset="0"/>
                </a:defRPr>
              </a:lvl1pPr>
              <a:lvl2pPr marL="685800" indent="-228600" eaLnBrk="0" hangingPunct="0">
                <a:lnSpc>
                  <a:spcPct val="90000"/>
                </a:lnSpc>
                <a:spcBef>
                  <a:spcPts val="500"/>
                </a:spcBef>
                <a:buChar char="•"/>
                <a:defRPr sz="2400">
                  <a:solidFill>
                    <a:schemeClr val="tx1"/>
                  </a:solidFill>
                  <a:latin typeface="Calibri" pitchFamily="34" charset="0"/>
                  <a:ea typeface="SimSun"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Calibri" pitchFamily="34" charset="0"/>
                  <a:ea typeface="SimSun"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Calibri" pitchFamily="34" charset="0"/>
                  <a:ea typeface="SimSun"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Calibri" pitchFamily="34" charset="0"/>
                  <a:ea typeface="SimSun" pitchFamily="2" charset="-122"/>
                  <a:sym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ea typeface="SimSun" pitchFamily="2" charset="-122"/>
                  <a:sym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ea typeface="SimSun" pitchFamily="2" charset="-122"/>
                  <a:sym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ea typeface="SimSun" pitchFamily="2" charset="-122"/>
                  <a:sym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ea typeface="SimSun" pitchFamily="2" charset="-122"/>
                  <a:sym typeface="Calibri" pitchFamily="34" charset="0"/>
                </a:defRPr>
              </a:lvl9pPr>
            </a:lstStyle>
            <a:p>
              <a:pPr algn="ctr" eaLnBrk="1" hangingPunct="1">
                <a:lnSpc>
                  <a:spcPct val="100000"/>
                </a:lnSpc>
                <a:spcBef>
                  <a:spcPct val="0"/>
                </a:spcBef>
                <a:buFont typeface="Arial" charset="0"/>
                <a:buNone/>
              </a:pPr>
              <a:r>
                <a:rPr lang="en-US" altLang="zh-CN" sz="1800">
                  <a:solidFill>
                    <a:srgbClr val="000000"/>
                  </a:solidFill>
                  <a:latin typeface="Arial" charset="0"/>
                  <a:cs typeface="Arial" charset="0"/>
                </a:rPr>
                <a:t>x</a:t>
              </a:r>
              <a:endParaRPr lang="en-US" altLang="en-US" sz="1800">
                <a:solidFill>
                  <a:srgbClr val="000000"/>
                </a:solidFill>
                <a:latin typeface="Arial" charset="0"/>
                <a:cs typeface="Arial" charset="0"/>
              </a:endParaRPr>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5227" y="2309875"/>
            <a:ext cx="3945495" cy="2946813"/>
          </a:xfrm>
          <a:prstGeom prst="rect">
            <a:avLst/>
          </a:prstGeom>
        </p:spPr>
      </p:pic>
      <p:sp>
        <p:nvSpPr>
          <p:cNvPr id="3" name="文本框 2"/>
          <p:cNvSpPr txBox="1"/>
          <p:nvPr/>
        </p:nvSpPr>
        <p:spPr>
          <a:xfrm>
            <a:off x="2397061" y="1146973"/>
            <a:ext cx="2141424" cy="461665"/>
          </a:xfrm>
          <a:prstGeom prst="rect">
            <a:avLst/>
          </a:prstGeom>
          <a:noFill/>
        </p:spPr>
        <p:txBody>
          <a:bodyPr wrap="square" rtlCol="0">
            <a:spAutoFit/>
          </a:bodyPr>
          <a:lstStyle/>
          <a:p>
            <a:r>
              <a:rPr lang="en-US" sz="2400" dirty="0" err="1" smtClean="0">
                <a:solidFill>
                  <a:prstClr val="black"/>
                </a:solidFill>
              </a:rPr>
              <a:t>Claerbout</a:t>
            </a:r>
            <a:r>
              <a:rPr lang="en-US" sz="2400" dirty="0" smtClean="0">
                <a:solidFill>
                  <a:prstClr val="black"/>
                </a:solidFill>
              </a:rPr>
              <a:t> III</a:t>
            </a:r>
            <a:endParaRPr lang="en-US" sz="2400" dirty="0">
              <a:solidFill>
                <a:prstClr val="black"/>
              </a:solidFill>
            </a:endParaRPr>
          </a:p>
        </p:txBody>
      </p:sp>
      <p:sp>
        <p:nvSpPr>
          <p:cNvPr id="14" name="文本框 13"/>
          <p:cNvSpPr txBox="1"/>
          <p:nvPr/>
        </p:nvSpPr>
        <p:spPr>
          <a:xfrm>
            <a:off x="7805739" y="1146973"/>
            <a:ext cx="2141424" cy="461665"/>
          </a:xfrm>
          <a:prstGeom prst="rect">
            <a:avLst/>
          </a:prstGeom>
          <a:noFill/>
        </p:spPr>
        <p:txBody>
          <a:bodyPr wrap="square" rtlCol="0">
            <a:spAutoFit/>
          </a:bodyPr>
          <a:lstStyle/>
          <a:p>
            <a:r>
              <a:rPr lang="en-US" sz="2400" dirty="0" err="1" smtClean="0">
                <a:solidFill>
                  <a:prstClr val="black"/>
                </a:solidFill>
              </a:rPr>
              <a:t>Claerbout</a:t>
            </a:r>
            <a:r>
              <a:rPr lang="en-US" sz="2400" dirty="0" smtClean="0">
                <a:solidFill>
                  <a:prstClr val="black"/>
                </a:solidFill>
              </a:rPr>
              <a:t> II</a:t>
            </a:r>
            <a:endParaRPr lang="en-US" sz="2400" dirty="0">
              <a:solidFill>
                <a:prstClr val="black"/>
              </a:solidFill>
            </a:endParaRPr>
          </a:p>
        </p:txBody>
      </p:sp>
      <p:sp>
        <p:nvSpPr>
          <p:cNvPr id="4" name="文本框 3"/>
          <p:cNvSpPr txBox="1"/>
          <p:nvPr/>
        </p:nvSpPr>
        <p:spPr>
          <a:xfrm>
            <a:off x="1596452" y="6033543"/>
            <a:ext cx="3299512" cy="369332"/>
          </a:xfrm>
          <a:prstGeom prst="rect">
            <a:avLst/>
          </a:prstGeom>
          <a:noFill/>
        </p:spPr>
        <p:txBody>
          <a:bodyPr wrap="square" rtlCol="0">
            <a:spAutoFit/>
          </a:bodyPr>
          <a:lstStyle/>
          <a:p>
            <a:r>
              <a:rPr lang="en-US" dirty="0" smtClean="0">
                <a:solidFill>
                  <a:prstClr val="black"/>
                </a:solidFill>
              </a:rPr>
              <a:t>No high frequency assumption</a:t>
            </a:r>
            <a:endParaRPr lang="en-US" dirty="0">
              <a:solidFill>
                <a:prstClr val="black"/>
              </a:solidFill>
            </a:endParaRPr>
          </a:p>
        </p:txBody>
      </p:sp>
      <p:sp>
        <p:nvSpPr>
          <p:cNvPr id="16" name="文本框 15"/>
          <p:cNvSpPr txBox="1"/>
          <p:nvPr/>
        </p:nvSpPr>
        <p:spPr>
          <a:xfrm>
            <a:off x="7032888" y="6033543"/>
            <a:ext cx="3299512" cy="369332"/>
          </a:xfrm>
          <a:prstGeom prst="rect">
            <a:avLst/>
          </a:prstGeom>
          <a:noFill/>
        </p:spPr>
        <p:txBody>
          <a:bodyPr wrap="square" rtlCol="0">
            <a:spAutoFit/>
          </a:bodyPr>
          <a:lstStyle/>
          <a:p>
            <a:r>
              <a:rPr lang="en-US" dirty="0">
                <a:solidFill>
                  <a:prstClr val="black"/>
                </a:solidFill>
              </a:rPr>
              <a:t>H</a:t>
            </a:r>
            <a:r>
              <a:rPr lang="en-US" dirty="0" smtClean="0">
                <a:solidFill>
                  <a:prstClr val="black"/>
                </a:solidFill>
              </a:rPr>
              <a:t>igh frequency assumption</a:t>
            </a:r>
            <a:endParaRPr lang="en-US" dirty="0">
              <a:solidFill>
                <a:prstClr val="black"/>
              </a:solidFill>
            </a:endParaRPr>
          </a:p>
        </p:txBody>
      </p:sp>
      <p:sp>
        <p:nvSpPr>
          <p:cNvPr id="5" name="文本框 4"/>
          <p:cNvSpPr txBox="1"/>
          <p:nvPr/>
        </p:nvSpPr>
        <p:spPr>
          <a:xfrm>
            <a:off x="2030257" y="365277"/>
            <a:ext cx="8334531" cy="523220"/>
          </a:xfrm>
          <a:prstGeom prst="rect">
            <a:avLst/>
          </a:prstGeom>
          <a:noFill/>
        </p:spPr>
        <p:txBody>
          <a:bodyPr wrap="square" rtlCol="0">
            <a:spAutoFit/>
          </a:bodyPr>
          <a:lstStyle/>
          <a:p>
            <a:r>
              <a:rPr lang="en-US" sz="2800" b="1" dirty="0" smtClean="0">
                <a:solidFill>
                  <a:prstClr val="black"/>
                </a:solidFill>
              </a:rPr>
              <a:t>Imaging Conditions and High Frequency Assumptions</a:t>
            </a:r>
            <a:endParaRPr lang="en-US" sz="2800" b="1" dirty="0">
              <a:solidFill>
                <a:prstClr val="black"/>
              </a:solidFill>
            </a:endParaRPr>
          </a:p>
        </p:txBody>
      </p:sp>
      <p:sp>
        <p:nvSpPr>
          <p:cNvPr id="6" name="Slide Number Placeholder 5"/>
          <p:cNvSpPr>
            <a:spLocks noGrp="1"/>
          </p:cNvSpPr>
          <p:nvPr>
            <p:ph type="sldNum" sz="quarter" idx="12"/>
          </p:nvPr>
        </p:nvSpPr>
        <p:spPr/>
        <p:txBody>
          <a:bodyPr/>
          <a:lstStyle/>
          <a:p>
            <a:fld id="{FC733198-011E-4E74-9CBE-D2138561C345}"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83692408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cap="none" dirty="0" smtClean="0"/>
              <a:t>How do you know if a migration method has made a high frequency approximation?</a:t>
            </a:r>
            <a:endParaRPr lang="en-US" cap="none" dirty="0"/>
          </a:p>
        </p:txBody>
      </p:sp>
      <p:sp>
        <p:nvSpPr>
          <p:cNvPr id="3" name="Content Placeholder 2"/>
          <p:cNvSpPr>
            <a:spLocks noGrp="1"/>
          </p:cNvSpPr>
          <p:nvPr>
            <p:ph idx="1"/>
          </p:nvPr>
        </p:nvSpPr>
        <p:spPr/>
        <p:txBody>
          <a:bodyPr>
            <a:normAutofit lnSpcReduction="10000"/>
          </a:bodyPr>
          <a:lstStyle/>
          <a:p>
            <a:pPr marL="0" indent="0">
              <a:lnSpc>
                <a:spcPct val="120000"/>
              </a:lnSpc>
              <a:buNone/>
            </a:pPr>
            <a:r>
              <a:rPr lang="en-US" dirty="0" smtClean="0"/>
              <a:t>(2) A stationary phase of other high frequency approximation is employed within the method.</a:t>
            </a:r>
          </a:p>
          <a:p>
            <a:pPr marL="0" indent="0">
              <a:lnSpc>
                <a:spcPct val="120000"/>
              </a:lnSpc>
              <a:buNone/>
            </a:pPr>
            <a:r>
              <a:rPr lang="en-US" dirty="0" smtClean="0"/>
              <a:t>(3) </a:t>
            </a:r>
            <a:r>
              <a:rPr lang="en-US" dirty="0"/>
              <a:t>a propagation model that </a:t>
            </a:r>
            <a:r>
              <a:rPr lang="en-US" dirty="0" smtClean="0"/>
              <a:t>assumes </a:t>
            </a:r>
            <a:r>
              <a:rPr lang="en-US" dirty="0"/>
              <a:t>one way wave propagation (for anything other than a homogeneous subsurface) is a high frequency </a:t>
            </a:r>
            <a:r>
              <a:rPr lang="en-US" dirty="0" smtClean="0"/>
              <a:t>approximation</a:t>
            </a:r>
          </a:p>
          <a:p>
            <a:pPr lvl="1">
              <a:lnSpc>
                <a:spcPct val="120000"/>
              </a:lnSpc>
            </a:pPr>
            <a:r>
              <a:rPr lang="en-US" dirty="0"/>
              <a:t>high frequency approximation can enter migration methods through (1) the imaging condition (all </a:t>
            </a:r>
            <a:r>
              <a:rPr lang="en-US" dirty="0" smtClean="0"/>
              <a:t>Claerbout </a:t>
            </a:r>
            <a:r>
              <a:rPr lang="en-US" dirty="0"/>
              <a:t>II) or (2) through the propagation component (or both), that is, for example, assuming a one way propagation for a slowly varying velocity in </a:t>
            </a:r>
            <a:r>
              <a:rPr lang="en-US" dirty="0" smtClean="0"/>
              <a:t>Claerbout </a:t>
            </a:r>
            <a:r>
              <a:rPr lang="en-US" dirty="0"/>
              <a:t>III</a:t>
            </a:r>
            <a:endParaRPr lang="en-US" dirty="0" smtClean="0"/>
          </a:p>
          <a:p>
            <a:endParaRPr lang="en-US" dirty="0"/>
          </a:p>
        </p:txBody>
      </p:sp>
      <p:sp>
        <p:nvSpPr>
          <p:cNvPr id="4" name="Slide Number Placeholder 3"/>
          <p:cNvSpPr>
            <a:spLocks noGrp="1"/>
          </p:cNvSpPr>
          <p:nvPr>
            <p:ph type="sldNum" sz="quarter" idx="12"/>
          </p:nvPr>
        </p:nvSpPr>
        <p:spPr/>
        <p:txBody>
          <a:bodyPr/>
          <a:lstStyle/>
          <a:p>
            <a:fld id="{FC733198-011E-4E74-9CBE-D2138561C345}" type="slidenum">
              <a:rPr lang="en-US" smtClean="0">
                <a:solidFill>
                  <a:prstClr val="black"/>
                </a:solidFill>
              </a:rPr>
              <a:pPr/>
              <a:t>75</a:t>
            </a:fld>
            <a:endParaRPr lang="en-US">
              <a:solidFill>
                <a:prstClr val="black"/>
              </a:solidFill>
            </a:endParaRPr>
          </a:p>
        </p:txBody>
      </p:sp>
    </p:spTree>
    <p:extLst>
      <p:ext uri="{BB962C8B-B14F-4D97-AF65-F5344CB8AC3E}">
        <p14:creationId xmlns:p14="http://schemas.microsoft.com/office/powerpoint/2010/main" val="127492406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20011" y="1203009"/>
            <a:ext cx="8275904" cy="1286552"/>
          </a:xfrm>
          <a:prstGeom prst="rect">
            <a:avLst/>
          </a:prstGeom>
        </p:spPr>
      </p:pic>
      <p:pic>
        <p:nvPicPr>
          <p:cNvPr id="4" name="Picture 3"/>
          <p:cNvPicPr>
            <a:picLocks/>
          </p:cNvPicPr>
          <p:nvPr/>
        </p:nvPicPr>
        <p:blipFill>
          <a:blip r:embed="rId3"/>
          <a:stretch>
            <a:fillRect/>
          </a:stretch>
        </p:blipFill>
        <p:spPr>
          <a:xfrm>
            <a:off x="2173293" y="3955161"/>
            <a:ext cx="4572000" cy="1828800"/>
          </a:xfrm>
          <a:prstGeom prst="rect">
            <a:avLst/>
          </a:prstGeom>
        </p:spPr>
      </p:pic>
      <p:pic>
        <p:nvPicPr>
          <p:cNvPr id="5" name="Picture 4"/>
          <p:cNvPicPr>
            <a:picLocks noChangeAspect="1"/>
          </p:cNvPicPr>
          <p:nvPr/>
        </p:nvPicPr>
        <p:blipFill>
          <a:blip r:embed="rId4"/>
          <a:stretch>
            <a:fillRect/>
          </a:stretch>
        </p:blipFill>
        <p:spPr>
          <a:xfrm>
            <a:off x="6958317" y="3959884"/>
            <a:ext cx="2909299" cy="1792925"/>
          </a:xfrm>
          <a:prstGeom prst="rect">
            <a:avLst/>
          </a:prstGeom>
        </p:spPr>
      </p:pic>
      <p:sp>
        <p:nvSpPr>
          <p:cNvPr id="6" name="TextBox 5"/>
          <p:cNvSpPr txBox="1"/>
          <p:nvPr/>
        </p:nvSpPr>
        <p:spPr>
          <a:xfrm>
            <a:off x="2727235" y="2740625"/>
            <a:ext cx="6369564" cy="830997"/>
          </a:xfrm>
          <a:prstGeom prst="rect">
            <a:avLst/>
          </a:prstGeom>
          <a:noFill/>
        </p:spPr>
        <p:txBody>
          <a:bodyPr wrap="none" rtlCol="0">
            <a:spAutoFit/>
          </a:bodyPr>
          <a:lstStyle/>
          <a:p>
            <a:pPr algn="ctr"/>
            <a:r>
              <a:rPr lang="en-US" sz="2400" b="1" dirty="0" smtClean="0">
                <a:solidFill>
                  <a:prstClr val="black"/>
                </a:solidFill>
              </a:rPr>
              <a:t>An asymptotic approximation can be made with </a:t>
            </a:r>
          </a:p>
          <a:p>
            <a:pPr algn="ctr"/>
            <a:r>
              <a:rPr lang="en-US" sz="2400" b="1" dirty="0" smtClean="0">
                <a:solidFill>
                  <a:prstClr val="black"/>
                </a:solidFill>
              </a:rPr>
              <a:t>the stationary phase approximation</a:t>
            </a:r>
            <a:endParaRPr lang="en-US" sz="2400" b="1" dirty="0">
              <a:solidFill>
                <a:prstClr val="black"/>
              </a:solidFill>
            </a:endParaRPr>
          </a:p>
        </p:txBody>
      </p:sp>
      <p:sp>
        <p:nvSpPr>
          <p:cNvPr id="7" name="TextBox 6"/>
          <p:cNvSpPr txBox="1"/>
          <p:nvPr/>
        </p:nvSpPr>
        <p:spPr>
          <a:xfrm>
            <a:off x="4440535" y="482908"/>
            <a:ext cx="2506007" cy="461665"/>
          </a:xfrm>
          <a:prstGeom prst="rect">
            <a:avLst/>
          </a:prstGeom>
          <a:noFill/>
        </p:spPr>
        <p:txBody>
          <a:bodyPr wrap="none" rtlCol="0">
            <a:spAutoFit/>
          </a:bodyPr>
          <a:lstStyle/>
          <a:p>
            <a:r>
              <a:rPr lang="en-US" sz="2400" b="1" dirty="0" smtClean="0">
                <a:solidFill>
                  <a:prstClr val="black"/>
                </a:solidFill>
              </a:rPr>
              <a:t>2D </a:t>
            </a:r>
            <a:r>
              <a:rPr lang="en-US" sz="2400" b="1" dirty="0" err="1" smtClean="0">
                <a:solidFill>
                  <a:prstClr val="black"/>
                </a:solidFill>
              </a:rPr>
              <a:t>Stolt</a:t>
            </a:r>
            <a:r>
              <a:rPr lang="en-US" sz="2400" b="1" dirty="0" smtClean="0">
                <a:solidFill>
                  <a:prstClr val="black"/>
                </a:solidFill>
              </a:rPr>
              <a:t> migration</a:t>
            </a:r>
            <a:endParaRPr lang="en-US" sz="2400" b="1" dirty="0">
              <a:solidFill>
                <a:prstClr val="black"/>
              </a:solidFill>
            </a:endParaRPr>
          </a:p>
        </p:txBody>
      </p:sp>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76</a:t>
            </a:fld>
            <a:endParaRPr lang="en-US">
              <a:solidFill>
                <a:prstClr val="black"/>
              </a:solidFill>
            </a:endParaRPr>
          </a:p>
        </p:txBody>
      </p:sp>
    </p:spTree>
    <p:extLst>
      <p:ext uri="{BB962C8B-B14F-4D97-AF65-F5344CB8AC3E}">
        <p14:creationId xmlns:p14="http://schemas.microsoft.com/office/powerpoint/2010/main" val="69100997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7619" y="1704981"/>
            <a:ext cx="10579100"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0" name="TextBox 4"/>
          <p:cNvSpPr txBox="1">
            <a:spLocks noChangeArrowheads="1"/>
          </p:cNvSpPr>
          <p:nvPr/>
        </p:nvSpPr>
        <p:spPr bwMode="auto">
          <a:xfrm>
            <a:off x="1818982" y="585789"/>
            <a:ext cx="845455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a:r>
              <a:rPr lang="en-US" altLang="en-US" sz="2400" b="1">
                <a:solidFill>
                  <a:srgbClr val="000000"/>
                </a:solidFill>
              </a:rPr>
              <a:t>The Kirchhoff migration is an asymptotic approximation </a:t>
            </a:r>
          </a:p>
          <a:p>
            <a:pPr algn="ctr"/>
            <a:r>
              <a:rPr lang="en-US" altLang="en-US" sz="2400" b="1">
                <a:solidFill>
                  <a:srgbClr val="000000"/>
                </a:solidFill>
              </a:rPr>
              <a:t>of Stolt migration</a:t>
            </a:r>
          </a:p>
        </p:txBody>
      </p:sp>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77</a:t>
            </a:fld>
            <a:endParaRPr lang="en-US">
              <a:solidFill>
                <a:prstClr val="black"/>
              </a:solidFill>
            </a:endParaRPr>
          </a:p>
        </p:txBody>
      </p:sp>
    </p:spTree>
    <p:extLst>
      <p:ext uri="{BB962C8B-B14F-4D97-AF65-F5344CB8AC3E}">
        <p14:creationId xmlns:p14="http://schemas.microsoft.com/office/powerpoint/2010/main" val="353063424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TextBox 6"/>
          <p:cNvSpPr txBox="1">
            <a:spLocks noChangeArrowheads="1"/>
          </p:cNvSpPr>
          <p:nvPr/>
        </p:nvSpPr>
        <p:spPr bwMode="auto">
          <a:xfrm>
            <a:off x="1310393" y="439071"/>
            <a:ext cx="95034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a:r>
              <a:rPr lang="en-US" altLang="zh-CN" sz="2800" b="1" dirty="0">
                <a:solidFill>
                  <a:srgbClr val="000000"/>
                </a:solidFill>
              </a:rPr>
              <a:t>Kirchhoff</a:t>
            </a:r>
            <a:r>
              <a:rPr lang="en-US" altLang="en-US" sz="2800" b="1" dirty="0">
                <a:solidFill>
                  <a:srgbClr val="000000"/>
                </a:solidFill>
              </a:rPr>
              <a:t> migration </a:t>
            </a:r>
            <a:r>
              <a:rPr lang="en-US" altLang="en-US" sz="2800" b="1" dirty="0" smtClean="0">
                <a:solidFill>
                  <a:srgbClr val="000000"/>
                </a:solidFill>
              </a:rPr>
              <a:t>for </a:t>
            </a:r>
            <a:r>
              <a:rPr lang="en-US" altLang="en-US" sz="2800" b="1" dirty="0">
                <a:solidFill>
                  <a:srgbClr val="000000"/>
                </a:solidFill>
              </a:rPr>
              <a:t>a single source and receiver</a:t>
            </a:r>
            <a:endParaRPr lang="en-US" altLang="en-US" sz="2800" dirty="0">
              <a:solidFill>
                <a:srgbClr val="000000"/>
              </a:solidFill>
            </a:endParaRPr>
          </a:p>
        </p:txBody>
      </p:sp>
      <p:sp>
        <p:nvSpPr>
          <p:cNvPr id="218115" name="Rectangle 14"/>
          <p:cNvSpPr>
            <a:spLocks noChangeArrowheads="1"/>
          </p:cNvSpPr>
          <p:nvPr/>
        </p:nvSpPr>
        <p:spPr bwMode="auto">
          <a:xfrm>
            <a:off x="3593047" y="1485065"/>
            <a:ext cx="39773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r>
              <a:rPr lang="en-US" altLang="en-US" sz="2800" dirty="0">
                <a:solidFill>
                  <a:srgbClr val="000000"/>
                </a:solidFill>
              </a:rPr>
              <a:t>Kirchhoff migration (2D)</a:t>
            </a:r>
          </a:p>
        </p:txBody>
      </p:sp>
      <p:grpSp>
        <p:nvGrpSpPr>
          <p:cNvPr id="218116" name="Group 10"/>
          <p:cNvGrpSpPr>
            <a:grpSpLocks/>
          </p:cNvGrpSpPr>
          <p:nvPr/>
        </p:nvGrpSpPr>
        <p:grpSpPr bwMode="auto">
          <a:xfrm>
            <a:off x="3275503" y="2091041"/>
            <a:ext cx="5607097" cy="3427378"/>
            <a:chOff x="594411" y="2743200"/>
            <a:chExt cx="4206188" cy="3427053"/>
          </a:xfrm>
        </p:grpSpPr>
        <p:pic>
          <p:nvPicPr>
            <p:cNvPr id="218125" name="Picture 11"/>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685799" y="2743200"/>
              <a:ext cx="4114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Explosion 1 13"/>
            <p:cNvSpPr/>
            <p:nvPr/>
          </p:nvSpPr>
          <p:spPr>
            <a:xfrm>
              <a:off x="2707844" y="2851140"/>
              <a:ext cx="285809" cy="331757"/>
            </a:xfrm>
            <a:prstGeom prst="irregularSeal1">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a:endParaRPr lang="en-US" altLang="en-US">
                <a:solidFill>
                  <a:srgbClr val="FFFFFF"/>
                </a:solidFill>
                <a:latin typeface="Calibri" pitchFamily="34" charset="0"/>
              </a:endParaRPr>
            </a:p>
          </p:txBody>
        </p:sp>
        <p:sp>
          <p:nvSpPr>
            <p:cNvPr id="16" name="Isosceles Triangle 15"/>
            <p:cNvSpPr/>
            <p:nvPr/>
          </p:nvSpPr>
          <p:spPr>
            <a:xfrm rot="10800000">
              <a:off x="2269604" y="2914634"/>
              <a:ext cx="254052" cy="215880"/>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a:endParaRPr lang="en-US" altLang="en-US">
                <a:solidFill>
                  <a:srgbClr val="FFFFFF"/>
                </a:solidFill>
                <a:latin typeface="Calibri" pitchFamily="34" charset="0"/>
              </a:endParaRPr>
            </a:p>
          </p:txBody>
        </p:sp>
        <p:sp>
          <p:nvSpPr>
            <p:cNvPr id="218128" name="Rectangle 16"/>
            <p:cNvSpPr>
              <a:spLocks noChangeArrowheads="1"/>
            </p:cNvSpPr>
            <p:nvPr/>
          </p:nvSpPr>
          <p:spPr bwMode="auto">
            <a:xfrm>
              <a:off x="2674340" y="5800956"/>
              <a:ext cx="225108" cy="369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a:r>
                <a:rPr lang="en-US" altLang="zh-CN">
                  <a:solidFill>
                    <a:srgbClr val="000000"/>
                  </a:solidFill>
                </a:rPr>
                <a:t>x</a:t>
              </a:r>
              <a:endParaRPr lang="en-US" altLang="en-US">
                <a:solidFill>
                  <a:srgbClr val="000000"/>
                </a:solidFill>
              </a:endParaRPr>
            </a:p>
          </p:txBody>
        </p:sp>
        <p:sp>
          <p:nvSpPr>
            <p:cNvPr id="218129" name="Rectangle 17"/>
            <p:cNvSpPr>
              <a:spLocks noChangeArrowheads="1"/>
            </p:cNvSpPr>
            <p:nvPr/>
          </p:nvSpPr>
          <p:spPr bwMode="auto">
            <a:xfrm>
              <a:off x="594411" y="4143606"/>
              <a:ext cx="225108" cy="369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a:r>
                <a:rPr lang="en-US" altLang="en-US">
                  <a:solidFill>
                    <a:srgbClr val="000000"/>
                  </a:solidFill>
                </a:rPr>
                <a:t>z</a:t>
              </a:r>
            </a:p>
          </p:txBody>
        </p:sp>
      </p:grpSp>
      <p:sp>
        <p:nvSpPr>
          <p:cNvPr id="218118" name="TextBox 1"/>
          <p:cNvSpPr txBox="1">
            <a:spLocks noChangeArrowheads="1"/>
          </p:cNvSpPr>
          <p:nvPr/>
        </p:nvSpPr>
        <p:spPr bwMode="auto">
          <a:xfrm>
            <a:off x="4076207" y="5629242"/>
            <a:ext cx="4127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a:r>
              <a:rPr lang="en-US" altLang="en-US" dirty="0" smtClean="0">
                <a:solidFill>
                  <a:srgbClr val="000000"/>
                </a:solidFill>
              </a:rPr>
              <a:t>Yanglei Zou </a:t>
            </a:r>
            <a:r>
              <a:rPr lang="en-US" altLang="en-US" dirty="0">
                <a:solidFill>
                  <a:srgbClr val="000000"/>
                </a:solidFill>
              </a:rPr>
              <a:t>et al, 2015</a:t>
            </a:r>
          </a:p>
        </p:txBody>
      </p:sp>
      <p:sp>
        <p:nvSpPr>
          <p:cNvPr id="2" name="文本框 1"/>
          <p:cNvSpPr txBox="1"/>
          <p:nvPr/>
        </p:nvSpPr>
        <p:spPr>
          <a:xfrm>
            <a:off x="2843084" y="6118234"/>
            <a:ext cx="6880485" cy="369332"/>
          </a:xfrm>
          <a:prstGeom prst="rect">
            <a:avLst/>
          </a:prstGeom>
          <a:noFill/>
        </p:spPr>
        <p:txBody>
          <a:bodyPr wrap="square" rtlCol="0">
            <a:spAutoFit/>
          </a:bodyPr>
          <a:lstStyle/>
          <a:p>
            <a:r>
              <a:rPr lang="en-US" dirty="0" smtClean="0">
                <a:solidFill>
                  <a:prstClr val="black"/>
                </a:solidFill>
              </a:rPr>
              <a:t>High Frequency approximation from a stationary phase approximation</a:t>
            </a:r>
            <a:endParaRPr lang="en-US" dirty="0">
              <a:solidFill>
                <a:prstClr val="black"/>
              </a:solidFill>
            </a:endParaRPr>
          </a:p>
        </p:txBody>
      </p:sp>
      <p:sp>
        <p:nvSpPr>
          <p:cNvPr id="3" name="Slide Number Placeholder 2"/>
          <p:cNvSpPr>
            <a:spLocks noGrp="1"/>
          </p:cNvSpPr>
          <p:nvPr>
            <p:ph type="sldNum" sz="quarter" idx="12"/>
          </p:nvPr>
        </p:nvSpPr>
        <p:spPr/>
        <p:txBody>
          <a:bodyPr/>
          <a:lstStyle/>
          <a:p>
            <a:fld id="{FC733198-011E-4E74-9CBE-D2138561C345}" type="slidenum">
              <a:rPr lang="en-US" smtClean="0">
                <a:solidFill>
                  <a:prstClr val="black"/>
                </a:solidFill>
              </a:rPr>
              <a:pPr/>
              <a:t>78</a:t>
            </a:fld>
            <a:endParaRPr lang="en-US">
              <a:solidFill>
                <a:prstClr val="black"/>
              </a:solidFill>
            </a:endParaRPr>
          </a:p>
        </p:txBody>
      </p:sp>
    </p:spTree>
    <p:extLst>
      <p:ext uri="{BB962C8B-B14F-4D97-AF65-F5344CB8AC3E}">
        <p14:creationId xmlns:p14="http://schemas.microsoft.com/office/powerpoint/2010/main" val="410738404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TextBox 2"/>
          <p:cNvSpPr txBox="1">
            <a:spLocks noChangeArrowheads="1"/>
          </p:cNvSpPr>
          <p:nvPr/>
        </p:nvSpPr>
        <p:spPr bwMode="auto">
          <a:xfrm>
            <a:off x="431806" y="333383"/>
            <a:ext cx="10657417"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a:r>
              <a:rPr lang="en-US" altLang="en-US" sz="4400" dirty="0">
                <a:solidFill>
                  <a:srgbClr val="FF0000"/>
                </a:solidFill>
                <a:latin typeface="Calibri"/>
              </a:rPr>
              <a:t>Claerbout II and III have been extended and generalized</a:t>
            </a:r>
          </a:p>
        </p:txBody>
      </p:sp>
      <p:sp>
        <p:nvSpPr>
          <p:cNvPr id="4" name="TextBox 3"/>
          <p:cNvSpPr txBox="1"/>
          <p:nvPr/>
        </p:nvSpPr>
        <p:spPr>
          <a:xfrm>
            <a:off x="393701" y="1989138"/>
            <a:ext cx="11423651" cy="4093428"/>
          </a:xfrm>
          <a:prstGeom prst="rect">
            <a:avLst/>
          </a:prstGeom>
          <a:noFill/>
        </p:spPr>
        <p:txBody>
          <a:bodyPr>
            <a:spAutoFit/>
          </a:bodyPr>
          <a:lstStyle>
            <a:lvl1pPr marL="285750" indent="-285750">
              <a:defRPr>
                <a:solidFill>
                  <a:schemeClr val="tx1"/>
                </a:solidFill>
                <a:latin typeface="Arial" charset="0"/>
                <a:cs typeface="Arial" charset="0"/>
              </a:defRPr>
            </a:lvl1pPr>
            <a:lvl2pPr>
              <a:defRPr>
                <a:solidFill>
                  <a:schemeClr val="tx1"/>
                </a:solidFill>
                <a:latin typeface="Arial" charset="0"/>
                <a:cs typeface="Arial" charset="0"/>
              </a:defRPr>
            </a:lvl2pPr>
            <a:lvl3pPr>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buFont typeface="Arial" charset="0"/>
              <a:buChar char="•"/>
            </a:pPr>
            <a:r>
              <a:rPr lang="en-US" altLang="en-US" sz="2000" dirty="0">
                <a:solidFill>
                  <a:prstClr val="black"/>
                </a:solidFill>
                <a:latin typeface="Calibri"/>
              </a:rPr>
              <a:t>For </a:t>
            </a:r>
            <a:r>
              <a:rPr lang="en-US" altLang="en-US" sz="2000" dirty="0" smtClean="0">
                <a:solidFill>
                  <a:prstClr val="black"/>
                </a:solidFill>
                <a:latin typeface="Calibri"/>
              </a:rPr>
              <a:t>Claerbout II</a:t>
            </a:r>
            <a:endParaRPr lang="en-US" altLang="en-US" sz="2000" dirty="0">
              <a:solidFill>
                <a:prstClr val="black"/>
              </a:solidFill>
              <a:latin typeface="Calibri"/>
            </a:endParaRPr>
          </a:p>
          <a:p>
            <a:endParaRPr lang="en-US" altLang="en-US" sz="2000" dirty="0">
              <a:solidFill>
                <a:prstClr val="black"/>
              </a:solidFill>
              <a:latin typeface="Calibri"/>
            </a:endParaRPr>
          </a:p>
          <a:p>
            <a:pPr lvl="1"/>
            <a:r>
              <a:rPr lang="en-US" altLang="en-US" sz="2000" dirty="0">
                <a:solidFill>
                  <a:prstClr val="black"/>
                </a:solidFill>
                <a:latin typeface="Calibri"/>
              </a:rPr>
              <a:t>e.g., Yu Zhang, Sheng Xu and Norman </a:t>
            </a:r>
            <a:r>
              <a:rPr lang="en-US" altLang="en-US" sz="2000" dirty="0" err="1">
                <a:solidFill>
                  <a:prstClr val="black"/>
                </a:solidFill>
                <a:latin typeface="Calibri"/>
              </a:rPr>
              <a:t>Bleistein</a:t>
            </a:r>
            <a:r>
              <a:rPr lang="en-US" altLang="en-US" sz="2000" dirty="0">
                <a:solidFill>
                  <a:prstClr val="black"/>
                </a:solidFill>
                <a:latin typeface="Calibri"/>
              </a:rPr>
              <a:t> </a:t>
            </a:r>
          </a:p>
          <a:p>
            <a:pPr lvl="1"/>
            <a:endParaRPr lang="en-US" altLang="en-US" sz="2000" dirty="0">
              <a:solidFill>
                <a:prstClr val="black"/>
              </a:solidFill>
              <a:latin typeface="Calibri"/>
            </a:endParaRPr>
          </a:p>
          <a:p>
            <a:pPr lvl="2"/>
            <a:r>
              <a:rPr lang="en-US" altLang="en-US" sz="2000" dirty="0">
                <a:solidFill>
                  <a:prstClr val="black"/>
                </a:solidFill>
                <a:latin typeface="Calibri"/>
              </a:rPr>
              <a:t>----- introduce </a:t>
            </a:r>
            <a:r>
              <a:rPr lang="en-US" altLang="en-US" sz="2000" b="1" u="sng" dirty="0">
                <a:solidFill>
                  <a:prstClr val="black"/>
                </a:solidFill>
                <a:latin typeface="Calibri"/>
              </a:rPr>
              <a:t>a geometric optics reflection coefficient </a:t>
            </a:r>
            <a:r>
              <a:rPr lang="en-US" altLang="en-US" sz="2000" dirty="0">
                <a:solidFill>
                  <a:prstClr val="black"/>
                </a:solidFill>
                <a:latin typeface="Calibri"/>
              </a:rPr>
              <a:t>model relating the reflection data and the incident source wavefield. </a:t>
            </a:r>
          </a:p>
          <a:p>
            <a:endParaRPr lang="en-US" altLang="en-US" sz="2000" dirty="0">
              <a:solidFill>
                <a:prstClr val="black"/>
              </a:solidFill>
              <a:latin typeface="Calibri"/>
            </a:endParaRPr>
          </a:p>
          <a:p>
            <a:pPr>
              <a:buFont typeface="Arial" charset="0"/>
              <a:buChar char="•"/>
            </a:pPr>
            <a:r>
              <a:rPr lang="en-US" altLang="en-US" sz="2000" dirty="0">
                <a:solidFill>
                  <a:prstClr val="black"/>
                </a:solidFill>
                <a:latin typeface="Calibri"/>
              </a:rPr>
              <a:t>For </a:t>
            </a:r>
            <a:r>
              <a:rPr lang="en-US" altLang="en-US" sz="2000" dirty="0" smtClean="0">
                <a:solidFill>
                  <a:prstClr val="black"/>
                </a:solidFill>
                <a:latin typeface="Calibri"/>
              </a:rPr>
              <a:t>Claerbout III </a:t>
            </a:r>
            <a:endParaRPr lang="en-US" altLang="en-US" sz="2000" dirty="0">
              <a:solidFill>
                <a:prstClr val="black"/>
              </a:solidFill>
              <a:latin typeface="Calibri"/>
            </a:endParaRPr>
          </a:p>
          <a:p>
            <a:r>
              <a:rPr lang="en-US" altLang="en-US" sz="2000" dirty="0">
                <a:solidFill>
                  <a:prstClr val="black"/>
                </a:solidFill>
                <a:latin typeface="Calibri"/>
              </a:rPr>
              <a:t>       </a:t>
            </a:r>
          </a:p>
          <a:p>
            <a:r>
              <a:rPr lang="en-US" altLang="en-US" sz="2000" dirty="0">
                <a:solidFill>
                  <a:prstClr val="black"/>
                </a:solidFill>
                <a:latin typeface="Calibri"/>
              </a:rPr>
              <a:t>        Stolt and collaborators</a:t>
            </a:r>
          </a:p>
          <a:p>
            <a:r>
              <a:rPr lang="en-US" altLang="en-US" sz="2000" dirty="0">
                <a:solidFill>
                  <a:prstClr val="black"/>
                </a:solidFill>
                <a:latin typeface="Calibri"/>
              </a:rPr>
              <a:t>              ----- non-zero offset at t=0 provides amplitude information </a:t>
            </a:r>
          </a:p>
          <a:p>
            <a:r>
              <a:rPr lang="en-US" altLang="en-US" sz="2000" dirty="0">
                <a:solidFill>
                  <a:prstClr val="black"/>
                </a:solidFill>
                <a:latin typeface="Calibri"/>
              </a:rPr>
              <a:t>              ----- outputs </a:t>
            </a:r>
            <a:r>
              <a:rPr lang="en-US" altLang="en-US" sz="2000" b="1" u="sng" dirty="0">
                <a:solidFill>
                  <a:prstClr val="black"/>
                </a:solidFill>
                <a:latin typeface="Calibri"/>
              </a:rPr>
              <a:t>plane wave reflection coefficient </a:t>
            </a:r>
            <a:r>
              <a:rPr lang="en-US" altLang="en-US" sz="2000" dirty="0">
                <a:solidFill>
                  <a:prstClr val="black"/>
                </a:solidFill>
                <a:latin typeface="Calibri"/>
              </a:rPr>
              <a:t>or point </a:t>
            </a:r>
            <a:r>
              <a:rPr lang="en-US" altLang="en-US" sz="2000" dirty="0" err="1">
                <a:solidFill>
                  <a:prstClr val="black"/>
                </a:solidFill>
                <a:latin typeface="Calibri"/>
              </a:rPr>
              <a:t>scatterer</a:t>
            </a:r>
            <a:r>
              <a:rPr lang="en-US" altLang="en-US" sz="2000" dirty="0">
                <a:solidFill>
                  <a:prstClr val="black"/>
                </a:solidFill>
                <a:latin typeface="Calibri"/>
              </a:rPr>
              <a:t>  reflectivity for specular and non-specular reflection</a:t>
            </a:r>
          </a:p>
        </p:txBody>
      </p:sp>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79</a:t>
            </a:fld>
            <a:endParaRPr lang="en-US">
              <a:solidFill>
                <a:prstClr val="black"/>
              </a:solidFill>
            </a:endParaRPr>
          </a:p>
        </p:txBody>
      </p:sp>
    </p:spTree>
    <p:extLst>
      <p:ext uri="{BB962C8B-B14F-4D97-AF65-F5344CB8AC3E}">
        <p14:creationId xmlns:p14="http://schemas.microsoft.com/office/powerpoint/2010/main" val="24447988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Indicators of “indirect”</a:t>
            </a:r>
            <a:endParaRPr lang="en-US" dirty="0"/>
          </a:p>
        </p:txBody>
      </p:sp>
      <p:sp>
        <p:nvSpPr>
          <p:cNvPr id="4" name="Content Placeholder 3"/>
          <p:cNvSpPr>
            <a:spLocks noGrp="1"/>
          </p:cNvSpPr>
          <p:nvPr>
            <p:ph idx="1"/>
          </p:nvPr>
        </p:nvSpPr>
        <p:spPr/>
        <p:txBody>
          <a:bodyPr>
            <a:normAutofit/>
          </a:bodyPr>
          <a:lstStyle/>
          <a:p>
            <a:pPr marL="465138" indent="-465138">
              <a:lnSpc>
                <a:spcPct val="120000"/>
              </a:lnSpc>
              <a:buFont typeface="Wingdings" charset="2"/>
              <a:buChar char="ü"/>
            </a:pPr>
            <a:r>
              <a:rPr lang="en-US" dirty="0" smtClean="0">
                <a:latin typeface="Arial"/>
                <a:cs typeface="Arial"/>
              </a:rPr>
              <a:t>model matching</a:t>
            </a:r>
          </a:p>
          <a:p>
            <a:pPr marL="465138" indent="-465138">
              <a:lnSpc>
                <a:spcPct val="120000"/>
              </a:lnSpc>
              <a:buFont typeface="Wingdings" charset="2"/>
              <a:buChar char="ü"/>
            </a:pPr>
            <a:r>
              <a:rPr lang="en-US" dirty="0" smtClean="0">
                <a:latin typeface="Arial"/>
                <a:cs typeface="Arial"/>
              </a:rPr>
              <a:t>objective/cost functions</a:t>
            </a:r>
          </a:p>
          <a:p>
            <a:pPr marL="465138" indent="-465138">
              <a:lnSpc>
                <a:spcPct val="120000"/>
              </a:lnSpc>
              <a:buFont typeface="Wingdings" charset="2"/>
              <a:buChar char="ü"/>
            </a:pPr>
            <a:r>
              <a:rPr lang="en-US" dirty="0" smtClean="0">
                <a:latin typeface="Arial"/>
                <a:cs typeface="Arial"/>
              </a:rPr>
              <a:t>search algorithm</a:t>
            </a:r>
          </a:p>
          <a:p>
            <a:pPr marL="465138" indent="-465138">
              <a:lnSpc>
                <a:spcPct val="120000"/>
              </a:lnSpc>
              <a:buFont typeface="Wingdings" charset="2"/>
              <a:buChar char="ü"/>
            </a:pPr>
            <a:r>
              <a:rPr lang="en-US" dirty="0" smtClean="0">
                <a:latin typeface="Arial"/>
                <a:cs typeface="Arial"/>
              </a:rPr>
              <a:t>iterative linear “inversion”</a:t>
            </a:r>
          </a:p>
          <a:p>
            <a:pPr marL="465138" indent="-465138">
              <a:lnSpc>
                <a:spcPct val="120000"/>
              </a:lnSpc>
              <a:buFont typeface="Wingdings" charset="2"/>
              <a:buChar char="ü"/>
            </a:pPr>
            <a:r>
              <a:rPr lang="en-US" dirty="0" smtClean="0">
                <a:latin typeface="Arial"/>
                <a:cs typeface="Arial"/>
              </a:rPr>
              <a:t>necessary and not sufficient conditions, e.g., CIG flatness</a:t>
            </a:r>
          </a:p>
          <a:p>
            <a:pPr marL="465138" indent="-465138">
              <a:lnSpc>
                <a:spcPct val="120000"/>
              </a:lnSpc>
              <a:buFont typeface="Wingdings" charset="2"/>
              <a:buChar char="ü"/>
            </a:pPr>
            <a:r>
              <a:rPr lang="en-US" dirty="0" smtClean="0"/>
              <a:t>Solving a forward problem in an inverse sense</a:t>
            </a:r>
            <a:endParaRPr lang="en-US" dirty="0">
              <a:latin typeface="Arial"/>
              <a:cs typeface="Arial"/>
            </a:endParaRPr>
          </a:p>
        </p:txBody>
      </p:sp>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8963290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 y="0"/>
            <a:ext cx="12433300" cy="699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1377087" y="6308734"/>
            <a:ext cx="814916"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a:endParaRPr lang="en-US" altLang="en-US">
              <a:solidFill>
                <a:srgbClr val="FFFFFF"/>
              </a:solidFill>
              <a:latin typeface="Calibri" pitchFamily="34" charset="0"/>
            </a:endParaRPr>
          </a:p>
        </p:txBody>
      </p:sp>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80</a:t>
            </a:fld>
            <a:endParaRPr lang="en-US">
              <a:solidFill>
                <a:prstClr val="black"/>
              </a:solidFill>
            </a:endParaRPr>
          </a:p>
        </p:txBody>
      </p:sp>
    </p:spTree>
    <p:extLst>
      <p:ext uri="{BB962C8B-B14F-4D97-AF65-F5344CB8AC3E}">
        <p14:creationId xmlns:p14="http://schemas.microsoft.com/office/powerpoint/2010/main" val="191968738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 y="0"/>
            <a:ext cx="12433300" cy="699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4" name="TextBox 3"/>
          <p:cNvSpPr txBox="1">
            <a:spLocks noChangeArrowheads="1"/>
          </p:cNvSpPr>
          <p:nvPr/>
        </p:nvSpPr>
        <p:spPr bwMode="auto">
          <a:xfrm>
            <a:off x="3998387" y="6308729"/>
            <a:ext cx="41275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a:r>
              <a:rPr lang="en-US" altLang="en-US" dirty="0" smtClean="0">
                <a:solidFill>
                  <a:srgbClr val="000000"/>
                </a:solidFill>
              </a:rPr>
              <a:t>Yanglei Zou </a:t>
            </a:r>
            <a:r>
              <a:rPr lang="en-US" altLang="en-US" dirty="0">
                <a:solidFill>
                  <a:srgbClr val="000000"/>
                </a:solidFill>
              </a:rPr>
              <a:t>and </a:t>
            </a:r>
            <a:r>
              <a:rPr lang="en-US" altLang="en-US" dirty="0" err="1">
                <a:solidFill>
                  <a:srgbClr val="000000"/>
                </a:solidFill>
              </a:rPr>
              <a:t>Weglein</a:t>
            </a:r>
            <a:r>
              <a:rPr lang="en-US" altLang="en-US" dirty="0">
                <a:solidFill>
                  <a:srgbClr val="000000"/>
                </a:solidFill>
              </a:rPr>
              <a:t>, 2015</a:t>
            </a:r>
          </a:p>
        </p:txBody>
      </p:sp>
      <p:sp>
        <p:nvSpPr>
          <p:cNvPr id="5" name="Rectangle 4"/>
          <p:cNvSpPr/>
          <p:nvPr/>
        </p:nvSpPr>
        <p:spPr>
          <a:xfrm>
            <a:off x="11377087" y="6308734"/>
            <a:ext cx="814916"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a:endParaRPr lang="en-US" altLang="en-US">
              <a:solidFill>
                <a:srgbClr val="FFFFFF"/>
              </a:solidFill>
              <a:latin typeface="Calibri" pitchFamily="34" charset="0"/>
            </a:endParaRPr>
          </a:p>
        </p:txBody>
      </p:sp>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81</a:t>
            </a:fld>
            <a:endParaRPr lang="en-US">
              <a:solidFill>
                <a:prstClr val="black"/>
              </a:solidFill>
            </a:endParaRPr>
          </a:p>
        </p:txBody>
      </p:sp>
    </p:spTree>
    <p:extLst>
      <p:ext uri="{BB962C8B-B14F-4D97-AF65-F5344CB8AC3E}">
        <p14:creationId xmlns:p14="http://schemas.microsoft.com/office/powerpoint/2010/main" val="227016653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TextBox 3"/>
          <p:cNvSpPr txBox="1">
            <a:spLocks noChangeArrowheads="1"/>
          </p:cNvSpPr>
          <p:nvPr/>
        </p:nvSpPr>
        <p:spPr bwMode="auto">
          <a:xfrm>
            <a:off x="342903" y="211146"/>
            <a:ext cx="11402484"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a:r>
              <a:rPr lang="en-US" altLang="en-US" sz="2800" b="1" dirty="0">
                <a:solidFill>
                  <a:prstClr val="black"/>
                </a:solidFill>
                <a:latin typeface="Calibri" pitchFamily="34" charset="0"/>
              </a:rPr>
              <a:t>Benefits of Claerbout III imaging (extended by Stolt and colleagues) for specular and non-specular imaging</a:t>
            </a:r>
          </a:p>
        </p:txBody>
      </p:sp>
      <p:cxnSp>
        <p:nvCxnSpPr>
          <p:cNvPr id="6" name="Straight Connector 5"/>
          <p:cNvCxnSpPr/>
          <p:nvPr/>
        </p:nvCxnSpPr>
        <p:spPr>
          <a:xfrm>
            <a:off x="1752606" y="2536825"/>
            <a:ext cx="2281767" cy="29845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2046817" y="1639888"/>
            <a:ext cx="694267" cy="7794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1854201" y="1692275"/>
            <a:ext cx="846667" cy="431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1970617" y="1800225"/>
            <a:ext cx="846667" cy="431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2065869" y="1924058"/>
            <a:ext cx="846667" cy="430213"/>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3194053" y="1830388"/>
            <a:ext cx="872067" cy="6286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rot="15600000" flipH="1">
            <a:off x="3384551" y="1791761"/>
            <a:ext cx="635000" cy="575733"/>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15600000" flipH="1">
            <a:off x="3264959" y="1884892"/>
            <a:ext cx="635000" cy="573616"/>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rot="15600000" flipH="1">
            <a:off x="3144309" y="1975388"/>
            <a:ext cx="635000" cy="573617"/>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5494867" y="1657354"/>
            <a:ext cx="696384" cy="7778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a:off x="5304369" y="1709738"/>
            <a:ext cx="846667" cy="430212"/>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5418667" y="1817688"/>
            <a:ext cx="848784" cy="430212"/>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a:off x="5516033" y="1939925"/>
            <a:ext cx="846667" cy="431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6764866" y="1831975"/>
            <a:ext cx="872067" cy="6286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1" name="Arc 40"/>
          <p:cNvSpPr/>
          <p:nvPr/>
        </p:nvSpPr>
        <p:spPr>
          <a:xfrm>
            <a:off x="6290733" y="1927225"/>
            <a:ext cx="1219200" cy="914400"/>
          </a:xfrm>
          <a:prstGeom prst="arc">
            <a:avLst/>
          </a:pr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prstClr val="black"/>
              </a:solidFill>
            </a:endParaRPr>
          </a:p>
        </p:txBody>
      </p:sp>
      <p:sp>
        <p:nvSpPr>
          <p:cNvPr id="42" name="Arc 41"/>
          <p:cNvSpPr/>
          <p:nvPr/>
        </p:nvSpPr>
        <p:spPr>
          <a:xfrm>
            <a:off x="6151033" y="2019300"/>
            <a:ext cx="1219200" cy="914400"/>
          </a:xfrm>
          <a:prstGeom prst="arc">
            <a:avLst/>
          </a:pr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prstClr val="black"/>
              </a:solidFill>
            </a:endParaRPr>
          </a:p>
        </p:txBody>
      </p:sp>
      <p:sp>
        <p:nvSpPr>
          <p:cNvPr id="43" name="Arc 42"/>
          <p:cNvSpPr/>
          <p:nvPr/>
        </p:nvSpPr>
        <p:spPr>
          <a:xfrm>
            <a:off x="6030384" y="2124075"/>
            <a:ext cx="1219200" cy="914400"/>
          </a:xfrm>
          <a:prstGeom prst="arc">
            <a:avLst/>
          </a:pr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prstClr val="black"/>
              </a:solidFill>
            </a:endParaRPr>
          </a:p>
        </p:txBody>
      </p:sp>
      <p:sp>
        <p:nvSpPr>
          <p:cNvPr id="52" name="Arc 51"/>
          <p:cNvSpPr/>
          <p:nvPr/>
        </p:nvSpPr>
        <p:spPr>
          <a:xfrm rot="19107241">
            <a:off x="4643967" y="2671763"/>
            <a:ext cx="3579284" cy="2614612"/>
          </a:xfrm>
          <a:prstGeom prst="arc">
            <a:avLst>
              <a:gd name="adj1" fmla="val 16200000"/>
              <a:gd name="adj2" fmla="val 11946"/>
            </a:avLst>
          </a:pr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prstClr val="black"/>
              </a:solidFill>
            </a:endParaRPr>
          </a:p>
        </p:txBody>
      </p:sp>
      <p:cxnSp>
        <p:nvCxnSpPr>
          <p:cNvPr id="54" name="Straight Arrow Connector 53"/>
          <p:cNvCxnSpPr/>
          <p:nvPr/>
        </p:nvCxnSpPr>
        <p:spPr>
          <a:xfrm>
            <a:off x="8843433" y="1643063"/>
            <a:ext cx="694267" cy="7778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H="1">
            <a:off x="8650817" y="1695450"/>
            <a:ext cx="846667" cy="431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H="1">
            <a:off x="8767233" y="1803400"/>
            <a:ext cx="846667" cy="431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H="1">
            <a:off x="8864601" y="1925638"/>
            <a:ext cx="846667" cy="431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flipV="1">
            <a:off x="10111323" y="1817688"/>
            <a:ext cx="874183" cy="6286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9" name="Arc 58"/>
          <p:cNvSpPr/>
          <p:nvPr/>
        </p:nvSpPr>
        <p:spPr>
          <a:xfrm>
            <a:off x="9639300" y="1912938"/>
            <a:ext cx="1219200" cy="914400"/>
          </a:xfrm>
          <a:prstGeom prst="arc">
            <a:avLst/>
          </a:pr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prstClr val="black"/>
              </a:solidFill>
            </a:endParaRPr>
          </a:p>
        </p:txBody>
      </p:sp>
      <p:sp>
        <p:nvSpPr>
          <p:cNvPr id="60" name="Arc 59"/>
          <p:cNvSpPr/>
          <p:nvPr/>
        </p:nvSpPr>
        <p:spPr>
          <a:xfrm>
            <a:off x="9499600" y="2005013"/>
            <a:ext cx="1219200" cy="914400"/>
          </a:xfrm>
          <a:prstGeom prst="arc">
            <a:avLst/>
          </a:pr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prstClr val="black"/>
              </a:solidFill>
            </a:endParaRPr>
          </a:p>
        </p:txBody>
      </p:sp>
      <p:sp>
        <p:nvSpPr>
          <p:cNvPr id="61" name="Arc 60"/>
          <p:cNvSpPr/>
          <p:nvPr/>
        </p:nvSpPr>
        <p:spPr>
          <a:xfrm>
            <a:off x="9378951" y="2111375"/>
            <a:ext cx="1219200" cy="914400"/>
          </a:xfrm>
          <a:prstGeom prst="arc">
            <a:avLst/>
          </a:pr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prstClr val="black"/>
              </a:solidFill>
            </a:endParaRPr>
          </a:p>
        </p:txBody>
      </p:sp>
      <p:sp>
        <p:nvSpPr>
          <p:cNvPr id="62" name="Arc 61"/>
          <p:cNvSpPr/>
          <p:nvPr/>
        </p:nvSpPr>
        <p:spPr>
          <a:xfrm rot="20346680">
            <a:off x="7689853" y="2638434"/>
            <a:ext cx="2156883" cy="1330325"/>
          </a:xfrm>
          <a:prstGeom prst="arc">
            <a:avLst>
              <a:gd name="adj1" fmla="val 16200000"/>
              <a:gd name="adj2" fmla="val 11946"/>
            </a:avLst>
          </a:pr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prstClr val="black"/>
              </a:solidFill>
            </a:endParaRPr>
          </a:p>
        </p:txBody>
      </p:sp>
      <p:sp>
        <p:nvSpPr>
          <p:cNvPr id="63" name="Arc 62"/>
          <p:cNvSpPr/>
          <p:nvPr/>
        </p:nvSpPr>
        <p:spPr>
          <a:xfrm rot="18889019">
            <a:off x="9033410" y="2929469"/>
            <a:ext cx="1882775" cy="1018117"/>
          </a:xfrm>
          <a:prstGeom prst="arc">
            <a:avLst>
              <a:gd name="adj1" fmla="val 16200000"/>
              <a:gd name="adj2" fmla="val 11946"/>
            </a:avLst>
          </a:pr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prstClr val="black"/>
              </a:solidFill>
            </a:endParaRPr>
          </a:p>
        </p:txBody>
      </p:sp>
      <p:sp>
        <p:nvSpPr>
          <p:cNvPr id="2" name="Rectangle 1"/>
          <p:cNvSpPr/>
          <p:nvPr/>
        </p:nvSpPr>
        <p:spPr>
          <a:xfrm>
            <a:off x="2691361" y="1004984"/>
            <a:ext cx="444352" cy="707886"/>
          </a:xfrm>
          <a:prstGeom prst="rect">
            <a:avLst/>
          </a:prstGeom>
          <a:noFill/>
        </p:spPr>
        <p:txBody>
          <a:bodyPr wrap="none">
            <a:spAutoFit/>
          </a:bodyPr>
          <a:lstStyle/>
          <a:p>
            <a:pPr algn="ctr">
              <a:defRPr/>
            </a:pPr>
            <a:r>
              <a:rPr lang="en-US" sz="4000" b="1" dirty="0">
                <a:ln w="12700">
                  <a:solidFill>
                    <a:srgbClr val="44546A">
                      <a:satMod val="155000"/>
                    </a:srgbClr>
                  </a:solidFill>
                  <a:prstDash val="solid"/>
                </a:ln>
                <a:solidFill>
                  <a:srgbClr val="FF0000"/>
                </a:solidFill>
                <a:effectLst>
                  <a:outerShdw blurRad="41275" dist="20320" dir="1800000" algn="tl" rotWithShape="0">
                    <a:srgbClr val="000000">
                      <a:alpha val="40000"/>
                    </a:srgbClr>
                  </a:outerShdw>
                </a:effectLst>
              </a:rPr>
              <a:t>1</a:t>
            </a:r>
          </a:p>
        </p:txBody>
      </p:sp>
      <p:sp>
        <p:nvSpPr>
          <p:cNvPr id="32" name="Rectangle 31"/>
          <p:cNvSpPr/>
          <p:nvPr/>
        </p:nvSpPr>
        <p:spPr>
          <a:xfrm>
            <a:off x="6285145" y="1001434"/>
            <a:ext cx="444352" cy="707886"/>
          </a:xfrm>
          <a:prstGeom prst="rect">
            <a:avLst/>
          </a:prstGeom>
          <a:noFill/>
        </p:spPr>
        <p:txBody>
          <a:bodyPr wrap="none">
            <a:spAutoFit/>
          </a:bodyPr>
          <a:lstStyle/>
          <a:p>
            <a:pPr algn="ctr">
              <a:defRPr/>
            </a:pPr>
            <a:r>
              <a:rPr lang="en-US" sz="4000" b="1" dirty="0">
                <a:ln w="12700">
                  <a:solidFill>
                    <a:srgbClr val="44546A">
                      <a:satMod val="155000"/>
                    </a:srgbClr>
                  </a:solidFill>
                  <a:prstDash val="solid"/>
                </a:ln>
                <a:solidFill>
                  <a:srgbClr val="FF0000"/>
                </a:solidFill>
                <a:effectLst>
                  <a:outerShdw blurRad="41275" dist="20320" dir="1800000" algn="tl" rotWithShape="0">
                    <a:srgbClr val="000000">
                      <a:alpha val="40000"/>
                    </a:srgbClr>
                  </a:outerShdw>
                </a:effectLst>
              </a:rPr>
              <a:t>2</a:t>
            </a:r>
          </a:p>
        </p:txBody>
      </p:sp>
      <p:sp>
        <p:nvSpPr>
          <p:cNvPr id="38" name="Rectangle 37"/>
          <p:cNvSpPr/>
          <p:nvPr/>
        </p:nvSpPr>
        <p:spPr>
          <a:xfrm>
            <a:off x="9673625" y="1021179"/>
            <a:ext cx="444352" cy="707886"/>
          </a:xfrm>
          <a:prstGeom prst="rect">
            <a:avLst/>
          </a:prstGeom>
          <a:noFill/>
        </p:spPr>
        <p:txBody>
          <a:bodyPr wrap="none">
            <a:spAutoFit/>
          </a:bodyPr>
          <a:lstStyle/>
          <a:p>
            <a:pPr algn="ctr">
              <a:defRPr/>
            </a:pPr>
            <a:r>
              <a:rPr lang="en-US" sz="4000" b="1" dirty="0">
                <a:ln w="12700">
                  <a:solidFill>
                    <a:srgbClr val="44546A">
                      <a:satMod val="155000"/>
                    </a:srgbClr>
                  </a:solidFill>
                  <a:prstDash val="solid"/>
                </a:ln>
                <a:solidFill>
                  <a:srgbClr val="FF0000"/>
                </a:solidFill>
                <a:effectLst>
                  <a:outerShdw blurRad="41275" dist="20320" dir="1800000" algn="tl" rotWithShape="0">
                    <a:srgbClr val="000000">
                      <a:alpha val="40000"/>
                    </a:srgbClr>
                  </a:outerShdw>
                </a:effectLst>
              </a:rPr>
              <a:t>3</a:t>
            </a:r>
          </a:p>
        </p:txBody>
      </p:sp>
      <p:sp>
        <p:nvSpPr>
          <p:cNvPr id="224289" name="TextBox 38"/>
          <p:cNvSpPr txBox="1">
            <a:spLocks noChangeArrowheads="1"/>
          </p:cNvSpPr>
          <p:nvPr/>
        </p:nvSpPr>
        <p:spPr bwMode="auto">
          <a:xfrm>
            <a:off x="1574800" y="4017971"/>
            <a:ext cx="723691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r>
              <a:rPr lang="en-US" altLang="en-US" sz="2400" b="1" dirty="0">
                <a:solidFill>
                  <a:prstClr val="black"/>
                </a:solidFill>
                <a:latin typeface="Calibri" pitchFamily="34" charset="0"/>
              </a:rPr>
              <a:t>1. Specular </a:t>
            </a:r>
          </a:p>
          <a:p>
            <a:r>
              <a:rPr lang="en-US" altLang="en-US" sz="2400" dirty="0">
                <a:solidFill>
                  <a:prstClr val="black"/>
                </a:solidFill>
                <a:latin typeface="Calibri" pitchFamily="34" charset="0"/>
              </a:rPr>
              <a:t>outputs actual plane wave reflection coefficient data for </a:t>
            </a:r>
          </a:p>
          <a:p>
            <a:r>
              <a:rPr lang="en-US" altLang="en-US" sz="2400" dirty="0">
                <a:solidFill>
                  <a:prstClr val="black"/>
                </a:solidFill>
                <a:latin typeface="Calibri" pitchFamily="34" charset="0"/>
              </a:rPr>
              <a:t>specular reflection (unique to </a:t>
            </a:r>
            <a:r>
              <a:rPr lang="en-US" altLang="en-US" sz="2400" dirty="0" smtClean="0">
                <a:solidFill>
                  <a:prstClr val="black"/>
                </a:solidFill>
                <a:latin typeface="Calibri" pitchFamily="34" charset="0"/>
              </a:rPr>
              <a:t>Claerbout </a:t>
            </a:r>
            <a:r>
              <a:rPr lang="en-US" altLang="en-US" sz="2400" dirty="0">
                <a:solidFill>
                  <a:prstClr val="black"/>
                </a:solidFill>
                <a:latin typeface="Calibri" pitchFamily="34" charset="0"/>
              </a:rPr>
              <a:t>III )</a:t>
            </a:r>
          </a:p>
        </p:txBody>
      </p:sp>
      <p:sp>
        <p:nvSpPr>
          <p:cNvPr id="224290" name="Rectangle 39"/>
          <p:cNvSpPr>
            <a:spLocks noChangeArrowheads="1"/>
          </p:cNvSpPr>
          <p:nvPr/>
        </p:nvSpPr>
        <p:spPr bwMode="auto">
          <a:xfrm>
            <a:off x="1604433" y="5249863"/>
            <a:ext cx="9408584"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r>
              <a:rPr lang="en-US" altLang="en-US" sz="2400" b="1" dirty="0">
                <a:solidFill>
                  <a:prstClr val="black"/>
                </a:solidFill>
                <a:latin typeface="Calibri" pitchFamily="34" charset="0"/>
              </a:rPr>
              <a:t>2. Non-Specular reflection</a:t>
            </a:r>
          </a:p>
          <a:p>
            <a:r>
              <a:rPr lang="en-US" altLang="en-US" sz="2400" dirty="0">
                <a:solidFill>
                  <a:prstClr val="black"/>
                </a:solidFill>
                <a:latin typeface="Calibri" pitchFamily="34" charset="0"/>
              </a:rPr>
              <a:t>a point </a:t>
            </a:r>
            <a:r>
              <a:rPr lang="en-US" altLang="en-US" sz="2400" dirty="0" err="1">
                <a:solidFill>
                  <a:prstClr val="black"/>
                </a:solidFill>
                <a:latin typeface="Calibri" pitchFamily="34" charset="0"/>
              </a:rPr>
              <a:t>scatterer</a:t>
            </a:r>
            <a:r>
              <a:rPr lang="en-US" altLang="en-US" sz="2400" dirty="0">
                <a:solidFill>
                  <a:prstClr val="black"/>
                </a:solidFill>
                <a:latin typeface="Calibri" pitchFamily="34" charset="0"/>
              </a:rPr>
              <a:t> model for structure and inversion of non-specular reflections (unique to </a:t>
            </a:r>
            <a:r>
              <a:rPr lang="en-US" altLang="en-US" sz="2400" dirty="0" smtClean="0">
                <a:solidFill>
                  <a:prstClr val="black"/>
                </a:solidFill>
                <a:latin typeface="Calibri" pitchFamily="34" charset="0"/>
              </a:rPr>
              <a:t>Claerbout </a:t>
            </a:r>
            <a:r>
              <a:rPr lang="en-US" altLang="en-US" sz="2400" dirty="0">
                <a:solidFill>
                  <a:prstClr val="black"/>
                </a:solidFill>
                <a:latin typeface="Calibri" pitchFamily="34" charset="0"/>
              </a:rPr>
              <a:t>III )</a:t>
            </a:r>
          </a:p>
        </p:txBody>
      </p:sp>
      <p:sp>
        <p:nvSpPr>
          <p:cNvPr id="224291" name="Rectangle 2"/>
          <p:cNvSpPr>
            <a:spLocks noChangeArrowheads="1"/>
          </p:cNvSpPr>
          <p:nvPr/>
        </p:nvSpPr>
        <p:spPr bwMode="auto">
          <a:xfrm>
            <a:off x="2008719" y="3122621"/>
            <a:ext cx="13965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r>
              <a:rPr lang="en-US" altLang="en-US" sz="2400" b="1">
                <a:solidFill>
                  <a:prstClr val="black"/>
                </a:solidFill>
                <a:latin typeface="Calibri" pitchFamily="34" charset="0"/>
              </a:rPr>
              <a:t> specular </a:t>
            </a:r>
            <a:endParaRPr lang="en-US" altLang="en-US" sz="2400">
              <a:solidFill>
                <a:prstClr val="black"/>
              </a:solidFill>
              <a:latin typeface="Calibri" pitchFamily="34" charset="0"/>
            </a:endParaRPr>
          </a:p>
        </p:txBody>
      </p:sp>
      <p:sp>
        <p:nvSpPr>
          <p:cNvPr id="224292" name="Rectangle 43"/>
          <p:cNvSpPr>
            <a:spLocks noChangeArrowheads="1"/>
          </p:cNvSpPr>
          <p:nvPr/>
        </p:nvSpPr>
        <p:spPr bwMode="auto">
          <a:xfrm>
            <a:off x="5293789" y="3125796"/>
            <a:ext cx="19864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r>
              <a:rPr lang="en-US" altLang="en-US" sz="2400" b="1">
                <a:solidFill>
                  <a:prstClr val="black"/>
                </a:solidFill>
                <a:latin typeface="Calibri" pitchFamily="34" charset="0"/>
              </a:rPr>
              <a:t> non-specular </a:t>
            </a:r>
            <a:endParaRPr lang="en-US" altLang="en-US" sz="2400">
              <a:solidFill>
                <a:prstClr val="black"/>
              </a:solidFill>
              <a:latin typeface="Calibri" pitchFamily="34" charset="0"/>
            </a:endParaRPr>
          </a:p>
        </p:txBody>
      </p:sp>
      <p:sp>
        <p:nvSpPr>
          <p:cNvPr id="224293" name="Rectangle 44"/>
          <p:cNvSpPr>
            <a:spLocks noChangeArrowheads="1"/>
          </p:cNvSpPr>
          <p:nvPr/>
        </p:nvSpPr>
        <p:spPr bwMode="auto">
          <a:xfrm>
            <a:off x="8583089" y="3122621"/>
            <a:ext cx="19864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r>
              <a:rPr lang="en-US" altLang="en-US" sz="2400" b="1">
                <a:solidFill>
                  <a:prstClr val="black"/>
                </a:solidFill>
                <a:latin typeface="Calibri" pitchFamily="34" charset="0"/>
              </a:rPr>
              <a:t> non-specular </a:t>
            </a:r>
            <a:endParaRPr lang="en-US" altLang="en-US" sz="2400">
              <a:solidFill>
                <a:prstClr val="black"/>
              </a:solidFill>
              <a:latin typeface="Calibri" pitchFamily="34" charset="0"/>
            </a:endParaRPr>
          </a:p>
        </p:txBody>
      </p:sp>
    </p:spTree>
    <p:extLst>
      <p:ext uri="{BB962C8B-B14F-4D97-AF65-F5344CB8AC3E}">
        <p14:creationId xmlns:p14="http://schemas.microsoft.com/office/powerpoint/2010/main" val="27497406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9465" y="1520456"/>
            <a:ext cx="10015871" cy="2862322"/>
          </a:xfrm>
          <a:prstGeom prst="rect">
            <a:avLst/>
          </a:prstGeom>
          <a:noFill/>
        </p:spPr>
        <p:txBody>
          <a:bodyPr wrap="square" rtlCol="0">
            <a:spAutoFit/>
          </a:bodyPr>
          <a:lstStyle/>
          <a:p>
            <a:r>
              <a:rPr lang="en-US" sz="3600" dirty="0" smtClean="0">
                <a:solidFill>
                  <a:prstClr val="black"/>
                </a:solidFill>
              </a:rPr>
              <a:t>All current “RTM” methods (for two way waves) correspond to imaging condition II, and do </a:t>
            </a:r>
            <a:r>
              <a:rPr lang="en-US" sz="3600" b="1" u="sng" dirty="0" smtClean="0">
                <a:solidFill>
                  <a:prstClr val="black"/>
                </a:solidFill>
              </a:rPr>
              <a:t>not</a:t>
            </a:r>
            <a:r>
              <a:rPr lang="en-US" sz="3600" dirty="0" smtClean="0">
                <a:solidFill>
                  <a:prstClr val="black"/>
                </a:solidFill>
              </a:rPr>
              <a:t> correspond to (nor do they provide the benefits of) a coincident source and receiver experiment at depth at time equals zero</a:t>
            </a:r>
            <a:endParaRPr lang="en-US" sz="3600" dirty="0">
              <a:solidFill>
                <a:prstClr val="black"/>
              </a:solidFill>
            </a:endParaRPr>
          </a:p>
        </p:txBody>
      </p:sp>
      <p:sp>
        <p:nvSpPr>
          <p:cNvPr id="3" name="Slide Number Placeholder 2"/>
          <p:cNvSpPr>
            <a:spLocks noGrp="1"/>
          </p:cNvSpPr>
          <p:nvPr>
            <p:ph type="sldNum" sz="quarter" idx="12"/>
          </p:nvPr>
        </p:nvSpPr>
        <p:spPr/>
        <p:txBody>
          <a:bodyPr/>
          <a:lstStyle/>
          <a:p>
            <a:fld id="{FC733198-011E-4E74-9CBE-D2138561C345}" type="slidenum">
              <a:rPr lang="en-US" smtClean="0">
                <a:solidFill>
                  <a:prstClr val="black"/>
                </a:solidFill>
              </a:rPr>
              <a:pPr/>
              <a:t>83</a:t>
            </a:fld>
            <a:endParaRPr lang="en-US">
              <a:solidFill>
                <a:prstClr val="black"/>
              </a:solidFill>
            </a:endParaRPr>
          </a:p>
        </p:txBody>
      </p:sp>
    </p:spTree>
    <p:extLst>
      <p:ext uri="{BB962C8B-B14F-4D97-AF65-F5344CB8AC3E}">
        <p14:creationId xmlns:p14="http://schemas.microsoft.com/office/powerpoint/2010/main" val="3170893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TextBox 2"/>
          <p:cNvSpPr txBox="1">
            <a:spLocks noChangeArrowheads="1"/>
          </p:cNvSpPr>
          <p:nvPr/>
        </p:nvSpPr>
        <p:spPr bwMode="auto">
          <a:xfrm>
            <a:off x="624419" y="1268413"/>
            <a:ext cx="9984316"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457200" indent="-457200">
              <a:buFont typeface="Arial" panose="020B0604020202020204" pitchFamily="34" charset="0"/>
              <a:buChar char="•"/>
            </a:pPr>
            <a:r>
              <a:rPr lang="en-US" altLang="en-US" sz="2800" dirty="0">
                <a:solidFill>
                  <a:srgbClr val="FF0000"/>
                </a:solidFill>
                <a:latin typeface="Calibri"/>
              </a:rPr>
              <a:t>M-OSRP has </a:t>
            </a:r>
            <a:r>
              <a:rPr lang="en-US" altLang="en-US" sz="2800" dirty="0" smtClean="0">
                <a:solidFill>
                  <a:srgbClr val="FF0000"/>
                </a:solidFill>
                <a:latin typeface="Calibri"/>
              </a:rPr>
              <a:t>recently pioneered </a:t>
            </a:r>
            <a:r>
              <a:rPr lang="en-US" altLang="en-US" sz="2800" dirty="0">
                <a:solidFill>
                  <a:srgbClr val="FF0000"/>
                </a:solidFill>
                <a:latin typeface="Calibri"/>
              </a:rPr>
              <a:t>and developed a new migration method that has </a:t>
            </a:r>
            <a:r>
              <a:rPr lang="en-US" altLang="en-US" sz="2800" dirty="0" err="1">
                <a:solidFill>
                  <a:srgbClr val="FF0000"/>
                </a:solidFill>
                <a:latin typeface="Calibri"/>
              </a:rPr>
              <a:t>Stolt’s</a:t>
            </a:r>
            <a:r>
              <a:rPr lang="en-US" altLang="en-US" sz="2800" dirty="0">
                <a:solidFill>
                  <a:srgbClr val="FF0000"/>
                </a:solidFill>
                <a:latin typeface="Calibri"/>
              </a:rPr>
              <a:t> extension of Claerbout III imaging inside a medium with </a:t>
            </a:r>
            <a:r>
              <a:rPr lang="en-US" altLang="en-US" sz="2800" u="sng" dirty="0">
                <a:solidFill>
                  <a:srgbClr val="FF0000"/>
                </a:solidFill>
                <a:latin typeface="Calibri"/>
              </a:rPr>
              <a:t>two way </a:t>
            </a:r>
            <a:r>
              <a:rPr lang="en-US" altLang="en-US" sz="2800" u="sng" dirty="0" smtClean="0">
                <a:solidFill>
                  <a:srgbClr val="FF0000"/>
                </a:solidFill>
                <a:latin typeface="Calibri"/>
              </a:rPr>
              <a:t>waves</a:t>
            </a:r>
          </a:p>
          <a:p>
            <a:pPr marL="457200" indent="-457200">
              <a:buFont typeface="Arial" panose="020B0604020202020204" pitchFamily="34" charset="0"/>
              <a:buChar char="•"/>
            </a:pPr>
            <a:endParaRPr lang="en-US" altLang="en-US" sz="2800" dirty="0">
              <a:solidFill>
                <a:srgbClr val="FF0000"/>
              </a:solidFill>
              <a:latin typeface="Calibri"/>
            </a:endParaRPr>
          </a:p>
          <a:p>
            <a:pPr marL="457200" indent="-457200">
              <a:buFont typeface="Arial" panose="020B0604020202020204" pitchFamily="34" charset="0"/>
              <a:buChar char="•"/>
            </a:pPr>
            <a:r>
              <a:rPr lang="en-US" altLang="en-US" sz="2800" dirty="0" smtClean="0">
                <a:solidFill>
                  <a:prstClr val="black"/>
                </a:solidFill>
                <a:latin typeface="Calibri"/>
              </a:rPr>
              <a:t>The new migration method provides </a:t>
            </a:r>
            <a:r>
              <a:rPr lang="en-US" altLang="en-US" sz="2800" b="1" dirty="0" smtClean="0">
                <a:solidFill>
                  <a:prstClr val="black"/>
                </a:solidFill>
                <a:latin typeface="Calibri"/>
              </a:rPr>
              <a:t>four benefits</a:t>
            </a:r>
          </a:p>
          <a:p>
            <a:endParaRPr lang="en-US" altLang="en-US" sz="2800" dirty="0">
              <a:solidFill>
                <a:srgbClr val="FF0000"/>
              </a:solidFill>
            </a:endParaRPr>
          </a:p>
        </p:txBody>
      </p:sp>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84</a:t>
            </a:fld>
            <a:endParaRPr lang="en-US">
              <a:solidFill>
                <a:prstClr val="black"/>
              </a:solidFill>
            </a:endParaRPr>
          </a:p>
        </p:txBody>
      </p:sp>
    </p:spTree>
    <p:extLst>
      <p:ext uri="{BB962C8B-B14F-4D97-AF65-F5344CB8AC3E}">
        <p14:creationId xmlns:p14="http://schemas.microsoft.com/office/powerpoint/2010/main" val="29066462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9077" y="477818"/>
            <a:ext cx="11521280" cy="5878532"/>
          </a:xfrm>
          <a:prstGeom prst="rect">
            <a:avLst/>
          </a:prstGeom>
          <a:noFill/>
        </p:spPr>
        <p:txBody>
          <a:bodyPr wrap="square" rtlCol="0">
            <a:spAutoFit/>
          </a:bodyPr>
          <a:lstStyle/>
          <a:p>
            <a:pPr marL="342900" indent="-342900">
              <a:buFont typeface="Arial" panose="020B0604020202020204" pitchFamily="34" charset="0"/>
              <a:buChar char="•"/>
            </a:pPr>
            <a:r>
              <a:rPr lang="en-US" sz="2400" u="sng" dirty="0" smtClean="0">
                <a:solidFill>
                  <a:prstClr val="black"/>
                </a:solidFill>
              </a:rPr>
              <a:t>Recent new imaging development from M-OSRP </a:t>
            </a:r>
            <a:r>
              <a:rPr lang="en-US" sz="1600" u="sng" dirty="0">
                <a:solidFill>
                  <a:prstClr val="black"/>
                </a:solidFill>
              </a:rPr>
              <a:t>(</a:t>
            </a:r>
            <a:r>
              <a:rPr lang="en-US" sz="1600" u="sng" dirty="0" smtClean="0">
                <a:solidFill>
                  <a:prstClr val="black"/>
                </a:solidFill>
              </a:rPr>
              <a:t>Weglein</a:t>
            </a:r>
            <a:r>
              <a:rPr lang="en-US" sz="1600" u="sng" dirty="0">
                <a:solidFill>
                  <a:prstClr val="black"/>
                </a:solidFill>
              </a:rPr>
              <a:t>, A.B., </a:t>
            </a:r>
            <a:r>
              <a:rPr lang="en-US" sz="1600" u="sng" dirty="0" err="1">
                <a:solidFill>
                  <a:prstClr val="black"/>
                </a:solidFill>
              </a:rPr>
              <a:t>Stolt</a:t>
            </a:r>
            <a:r>
              <a:rPr lang="en-US" sz="1600" u="sng" dirty="0">
                <a:solidFill>
                  <a:prstClr val="black"/>
                </a:solidFill>
              </a:rPr>
              <a:t>, R. H., Mayhan, J. D., “</a:t>
            </a:r>
            <a:r>
              <a:rPr lang="en-US" sz="1600" i="1" u="sng" dirty="0">
                <a:solidFill>
                  <a:prstClr val="black"/>
                </a:solidFill>
              </a:rPr>
              <a:t>Reverse-time migration and Green’s theorem: Part I — The evolution of concepts, and setting the stage for the new {RTM} method</a:t>
            </a:r>
            <a:r>
              <a:rPr lang="en-US" sz="1600" u="sng" dirty="0">
                <a:solidFill>
                  <a:prstClr val="black"/>
                </a:solidFill>
              </a:rPr>
              <a:t>” Journal </a:t>
            </a:r>
            <a:r>
              <a:rPr lang="en-US" sz="1600" u="sng" dirty="0" err="1">
                <a:solidFill>
                  <a:prstClr val="black"/>
                </a:solidFill>
              </a:rPr>
              <a:t>ofSeismic</a:t>
            </a:r>
            <a:r>
              <a:rPr lang="en-US" sz="1600" u="sng" dirty="0">
                <a:solidFill>
                  <a:prstClr val="black"/>
                </a:solidFill>
              </a:rPr>
              <a:t> Exploration, 20, 73–90. February </a:t>
            </a:r>
            <a:r>
              <a:rPr lang="en-US" sz="1600" u="sng" dirty="0" smtClean="0">
                <a:solidFill>
                  <a:prstClr val="black"/>
                </a:solidFill>
              </a:rPr>
              <a:t>2011;     Weglein</a:t>
            </a:r>
            <a:r>
              <a:rPr lang="en-US" sz="1600" u="sng" dirty="0">
                <a:solidFill>
                  <a:prstClr val="black"/>
                </a:solidFill>
              </a:rPr>
              <a:t>, A.B., </a:t>
            </a:r>
            <a:r>
              <a:rPr lang="en-US" sz="1600" u="sng" dirty="0" err="1">
                <a:solidFill>
                  <a:prstClr val="black"/>
                </a:solidFill>
              </a:rPr>
              <a:t>Stolt</a:t>
            </a:r>
            <a:r>
              <a:rPr lang="en-US" sz="1600" u="sng" dirty="0">
                <a:solidFill>
                  <a:prstClr val="black"/>
                </a:solidFill>
              </a:rPr>
              <a:t>, R. H., Mayhan, J. D., “</a:t>
            </a:r>
            <a:r>
              <a:rPr lang="en-US" sz="1600" i="1" u="sng" dirty="0">
                <a:solidFill>
                  <a:prstClr val="black"/>
                </a:solidFill>
              </a:rPr>
              <a:t>Reverse time migration and Green’s theorem: Part II — A new and consistent theory that progresses and corrects current RTM concepts and methods</a:t>
            </a:r>
            <a:r>
              <a:rPr lang="en-US" sz="1600" u="sng" dirty="0">
                <a:solidFill>
                  <a:prstClr val="black"/>
                </a:solidFill>
              </a:rPr>
              <a:t>” Journal </a:t>
            </a:r>
            <a:r>
              <a:rPr lang="en-US" sz="1600" u="sng" dirty="0" err="1">
                <a:solidFill>
                  <a:prstClr val="black"/>
                </a:solidFill>
              </a:rPr>
              <a:t>ofSeismic</a:t>
            </a:r>
            <a:r>
              <a:rPr lang="en-US" sz="1600" u="sng" dirty="0">
                <a:solidFill>
                  <a:prstClr val="black"/>
                </a:solidFill>
              </a:rPr>
              <a:t> Exploration, 20, 135–159. May </a:t>
            </a:r>
            <a:r>
              <a:rPr lang="en-US" sz="1600" u="sng" dirty="0" smtClean="0">
                <a:solidFill>
                  <a:prstClr val="black"/>
                </a:solidFill>
              </a:rPr>
              <a:t>2011;        THE </a:t>
            </a:r>
            <a:r>
              <a:rPr lang="en-US" sz="1600" u="sng" dirty="0">
                <a:solidFill>
                  <a:prstClr val="black"/>
                </a:solidFill>
              </a:rPr>
              <a:t>FIRST WAVE EQUATION MIGRATION RTM WITH DATA CONSISTING OF PRIMARIES AND INTERNAL MULTIPLES: THEORY AND 1D EXAMPLES FANG LIU and ARTHUR B. WEGLEIN JOURNAL OF SEISMIC EXPLORATION 23, 357-366 (2014) </a:t>
            </a:r>
            <a:r>
              <a:rPr lang="en-US" sz="1600" u="sng" dirty="0" smtClean="0">
                <a:solidFill>
                  <a:prstClr val="black"/>
                </a:solidFill>
              </a:rPr>
              <a:t>357)</a:t>
            </a:r>
            <a:r>
              <a:rPr lang="en-US" sz="1600" u="sng" dirty="0">
                <a:solidFill>
                  <a:prstClr val="black"/>
                </a:solidFill>
              </a:rPr>
              <a:t> </a:t>
            </a:r>
            <a:r>
              <a:rPr lang="en-US" sz="2400" dirty="0" smtClean="0">
                <a:solidFill>
                  <a:prstClr val="black"/>
                </a:solidFill>
              </a:rPr>
              <a:t>provides the predicted source and receiver experiment at depth beneath an overburden that </a:t>
            </a:r>
            <a:r>
              <a:rPr lang="en-US" sz="2400" u="sng" dirty="0" smtClean="0">
                <a:solidFill>
                  <a:prstClr val="black"/>
                </a:solidFill>
              </a:rPr>
              <a:t>has two way wave propagation</a:t>
            </a:r>
          </a:p>
          <a:p>
            <a:pPr marL="342900" indent="-342900">
              <a:buFont typeface="Arial" panose="020B0604020202020204" pitchFamily="34" charset="0"/>
              <a:buChar char="•"/>
            </a:pPr>
            <a:endParaRPr lang="en-US" sz="2400" u="sng" dirty="0" smtClean="0">
              <a:solidFill>
                <a:prstClr val="black"/>
              </a:solidFill>
            </a:endParaRPr>
          </a:p>
          <a:p>
            <a:pPr marL="800100" lvl="1" indent="-342900">
              <a:buFont typeface="+mj-lt"/>
              <a:buAutoNum type="arabicPeriod"/>
            </a:pPr>
            <a:r>
              <a:rPr lang="en-US" sz="2000" dirty="0" smtClean="0">
                <a:solidFill>
                  <a:prstClr val="black"/>
                </a:solidFill>
              </a:rPr>
              <a:t>A tool to analyze the role of primaries and multiples in imaging</a:t>
            </a:r>
          </a:p>
          <a:p>
            <a:pPr marL="800100" lvl="1" indent="-342900">
              <a:buFont typeface="+mj-lt"/>
              <a:buAutoNum type="arabicPeriod"/>
            </a:pPr>
            <a:endParaRPr lang="en-US" sz="2000" dirty="0" smtClean="0">
              <a:solidFill>
                <a:prstClr val="black"/>
              </a:solidFill>
            </a:endParaRPr>
          </a:p>
          <a:p>
            <a:pPr marL="800100" lvl="1" indent="-342900">
              <a:buFont typeface="+mj-lt"/>
              <a:buAutoNum type="arabicPeriod"/>
            </a:pPr>
            <a:r>
              <a:rPr lang="en-US" sz="2000" dirty="0" smtClean="0">
                <a:solidFill>
                  <a:prstClr val="black"/>
                </a:solidFill>
              </a:rPr>
              <a:t>A more effective and interpretable RTM by realizing Stolt extended Claerbout III providing a more complete and realistic model for imaging and inverting specular and non-specular reflectors</a:t>
            </a:r>
          </a:p>
          <a:p>
            <a:pPr marL="800100" lvl="1" indent="-342900">
              <a:buFont typeface="+mj-lt"/>
              <a:buAutoNum type="arabicPeriod"/>
            </a:pPr>
            <a:endParaRPr lang="en-US" sz="2000" dirty="0" smtClean="0">
              <a:solidFill>
                <a:prstClr val="black"/>
              </a:solidFill>
            </a:endParaRPr>
          </a:p>
          <a:p>
            <a:pPr marL="800100" lvl="1" indent="-342900">
              <a:buFont typeface="+mj-lt"/>
              <a:buAutoNum type="arabicPeriod"/>
            </a:pPr>
            <a:r>
              <a:rPr lang="en-US" sz="2000" dirty="0" smtClean="0">
                <a:solidFill>
                  <a:prstClr val="black"/>
                </a:solidFill>
              </a:rPr>
              <a:t>Provides the first migration method that is equally effective at every frequency component of recorded data (avoids asymptotic high frequency approximations) in both the imaging condition and in how the imaging condition is implemented. </a:t>
            </a:r>
          </a:p>
          <a:p>
            <a:pPr marL="800100" lvl="1" indent="-342900">
              <a:buFont typeface="+mj-lt"/>
              <a:buAutoNum type="arabicPeriod"/>
            </a:pPr>
            <a:endParaRPr lang="en-US" sz="2000" dirty="0">
              <a:solidFill>
                <a:prstClr val="black"/>
              </a:solidFill>
            </a:endParaRPr>
          </a:p>
          <a:p>
            <a:pPr marL="800100" lvl="1" indent="-342900">
              <a:buFont typeface="+mj-lt"/>
              <a:buAutoNum type="arabicPeriod"/>
            </a:pPr>
            <a:r>
              <a:rPr lang="en-US" sz="2000" dirty="0" smtClean="0">
                <a:solidFill>
                  <a:prstClr val="black"/>
                </a:solidFill>
              </a:rPr>
              <a:t>Imaging and inverting from above (and from below) a reflector without backscatter.</a:t>
            </a:r>
          </a:p>
        </p:txBody>
      </p:sp>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85</a:t>
            </a:fld>
            <a:endParaRPr lang="en-US">
              <a:solidFill>
                <a:prstClr val="black"/>
              </a:solidFill>
            </a:endParaRPr>
          </a:p>
        </p:txBody>
      </p:sp>
    </p:spTree>
    <p:extLst>
      <p:ext uri="{BB962C8B-B14F-4D97-AF65-F5344CB8AC3E}">
        <p14:creationId xmlns:p14="http://schemas.microsoft.com/office/powerpoint/2010/main" val="397252978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9376" y="1310575"/>
            <a:ext cx="10657184" cy="954107"/>
          </a:xfrm>
          <a:prstGeom prst="rect">
            <a:avLst/>
          </a:prstGeom>
          <a:noFill/>
        </p:spPr>
        <p:txBody>
          <a:bodyPr wrap="square" rtlCol="0">
            <a:spAutoFit/>
          </a:bodyPr>
          <a:lstStyle/>
          <a:p>
            <a:r>
              <a:rPr lang="en-US" sz="2800" dirty="0" smtClean="0">
                <a:solidFill>
                  <a:prstClr val="black"/>
                </a:solidFill>
              </a:rPr>
              <a:t>Use the new imaging method with two way propagating waves to examine the role of primaries and multiples in imaging and inversion</a:t>
            </a:r>
            <a:endParaRPr lang="en-US" sz="2800" dirty="0">
              <a:solidFill>
                <a:prstClr val="black"/>
              </a:solidFill>
            </a:endParaRPr>
          </a:p>
        </p:txBody>
      </p:sp>
      <p:sp>
        <p:nvSpPr>
          <p:cNvPr id="4" name="TextBox 3"/>
          <p:cNvSpPr txBox="1"/>
          <p:nvPr/>
        </p:nvSpPr>
        <p:spPr>
          <a:xfrm>
            <a:off x="959432" y="2462709"/>
            <a:ext cx="9985109" cy="954107"/>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solidFill>
                  <a:prstClr val="black"/>
                </a:solidFill>
              </a:rPr>
              <a:t>That provides a definitive response to the question of whether multiples are migrated</a:t>
            </a:r>
          </a:p>
        </p:txBody>
      </p:sp>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86</a:t>
            </a:fld>
            <a:endParaRPr lang="en-US">
              <a:solidFill>
                <a:prstClr val="black"/>
              </a:solidFill>
            </a:endParaRPr>
          </a:p>
        </p:txBody>
      </p:sp>
    </p:spTree>
    <p:extLst>
      <p:ext uri="{BB962C8B-B14F-4D97-AF65-F5344CB8AC3E}">
        <p14:creationId xmlns:p14="http://schemas.microsoft.com/office/powerpoint/2010/main" val="295228083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08736" y="4005271"/>
            <a:ext cx="941917" cy="93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a:endParaRPr lang="en-US" altLang="en-US">
              <a:solidFill>
                <a:srgbClr val="FFFFFF"/>
              </a:solidFill>
              <a:latin typeface="Calibri" pitchFamily="34" charset="0"/>
            </a:endParaRPr>
          </a:p>
        </p:txBody>
      </p:sp>
      <p:pic>
        <p:nvPicPr>
          <p:cNvPr id="317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102" y="376140"/>
            <a:ext cx="9115425" cy="463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411231" y="4473575"/>
            <a:ext cx="5446207" cy="369332"/>
          </a:xfrm>
          <a:prstGeom prst="rect">
            <a:avLst/>
          </a:prstGeom>
          <a:noFill/>
        </p:spPr>
        <p:txBody>
          <a:bodyPr wrap="square" rtlCol="0">
            <a:spAutoFit/>
          </a:bodyPr>
          <a:lstStyle/>
          <a:p>
            <a:endParaRPr lang="en-US" dirty="0">
              <a:solidFill>
                <a:prstClr val="black"/>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182784006"/>
              </p:ext>
            </p:extLst>
          </p:nvPr>
        </p:nvGraphicFramePr>
        <p:xfrm>
          <a:off x="4530061" y="4378841"/>
          <a:ext cx="7020589" cy="545770"/>
        </p:xfrm>
        <a:graphic>
          <a:graphicData uri="http://schemas.openxmlformats.org/presentationml/2006/ole">
            <mc:AlternateContent xmlns:mc="http://schemas.openxmlformats.org/markup-compatibility/2006">
              <mc:Choice xmlns:v="urn:schemas-microsoft-com:vml" Requires="v">
                <p:oleObj spid="_x0000_s78866" name="Equation" r:id="rId5" imgW="3593880" imgH="279360" progId="Equation.DSMT4">
                  <p:embed/>
                </p:oleObj>
              </mc:Choice>
              <mc:Fallback>
                <p:oleObj name="Equation" r:id="rId5" imgW="3593880" imgH="279360" progId="Equation.DSMT4">
                  <p:embed/>
                  <p:pic>
                    <p:nvPicPr>
                      <p:cNvPr id="0" name=""/>
                      <p:cNvPicPr/>
                      <p:nvPr/>
                    </p:nvPicPr>
                    <p:blipFill>
                      <a:blip r:embed="rId6"/>
                      <a:stretch>
                        <a:fillRect/>
                      </a:stretch>
                    </p:blipFill>
                    <p:spPr>
                      <a:xfrm>
                        <a:off x="4530061" y="4378841"/>
                        <a:ext cx="7020589" cy="545770"/>
                      </a:xfrm>
                      <a:prstGeom prst="rect">
                        <a:avLst/>
                      </a:prstGeom>
                    </p:spPr>
                  </p:pic>
                </p:oleObj>
              </mc:Fallback>
            </mc:AlternateContent>
          </a:graphicData>
        </a:graphic>
      </p:graphicFrame>
      <p:sp>
        <p:nvSpPr>
          <p:cNvPr id="6" name="TextBox 5"/>
          <p:cNvSpPr txBox="1"/>
          <p:nvPr/>
        </p:nvSpPr>
        <p:spPr>
          <a:xfrm>
            <a:off x="9545933" y="3577215"/>
            <a:ext cx="974691" cy="461665"/>
          </a:xfrm>
          <a:prstGeom prst="rect">
            <a:avLst/>
          </a:prstGeom>
          <a:noFill/>
        </p:spPr>
        <p:txBody>
          <a:bodyPr wrap="square" rtlCol="0">
            <a:spAutoFit/>
          </a:bodyPr>
          <a:lstStyle/>
          <a:p>
            <a:r>
              <a:rPr lang="en-US" sz="2400" b="1" dirty="0" smtClean="0">
                <a:solidFill>
                  <a:srgbClr val="FF0000"/>
                </a:solidFill>
              </a:rPr>
              <a:t>(1)</a:t>
            </a:r>
            <a:endParaRPr lang="en-US" sz="2400" b="1" dirty="0">
              <a:solidFill>
                <a:srgbClr val="FF0000"/>
              </a:solidFill>
            </a:endParaRPr>
          </a:p>
        </p:txBody>
      </p:sp>
      <p:sp>
        <p:nvSpPr>
          <p:cNvPr id="4" name="Slide Number Placeholder 3"/>
          <p:cNvSpPr>
            <a:spLocks noGrp="1"/>
          </p:cNvSpPr>
          <p:nvPr>
            <p:ph type="sldNum" sz="quarter" idx="12"/>
          </p:nvPr>
        </p:nvSpPr>
        <p:spPr/>
        <p:txBody>
          <a:bodyPr/>
          <a:lstStyle/>
          <a:p>
            <a:fld id="{FC733198-011E-4E74-9CBE-D2138561C345}" type="slidenum">
              <a:rPr lang="en-US" smtClean="0">
                <a:solidFill>
                  <a:prstClr val="black"/>
                </a:solidFill>
              </a:rPr>
              <a:pPr/>
              <a:t>87</a:t>
            </a:fld>
            <a:endParaRPr lang="en-US">
              <a:solidFill>
                <a:prstClr val="black"/>
              </a:solidFill>
            </a:endParaRPr>
          </a:p>
        </p:txBody>
      </p:sp>
    </p:spTree>
    <p:extLst>
      <p:ext uri="{BB962C8B-B14F-4D97-AF65-F5344CB8AC3E}">
        <p14:creationId xmlns:p14="http://schemas.microsoft.com/office/powerpoint/2010/main" val="143396393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1787420644"/>
              </p:ext>
            </p:extLst>
          </p:nvPr>
        </p:nvGraphicFramePr>
        <p:xfrm>
          <a:off x="1999558" y="1286197"/>
          <a:ext cx="4465639" cy="1985963"/>
        </p:xfrm>
        <a:graphic>
          <a:graphicData uri="http://schemas.openxmlformats.org/presentationml/2006/ole">
            <mc:AlternateContent xmlns:mc="http://schemas.openxmlformats.org/markup-compatibility/2006">
              <mc:Choice xmlns:v="urn:schemas-microsoft-com:vml" Requires="v">
                <p:oleObj spid="_x0000_s79922" name="Equation" r:id="rId3" imgW="2286000" imgH="1015920" progId="Equation.DSMT4">
                  <p:embed/>
                </p:oleObj>
              </mc:Choice>
              <mc:Fallback>
                <p:oleObj name="Equation" r:id="rId3" imgW="2286000" imgH="1015920" progId="Equation.DSMT4">
                  <p:embed/>
                  <p:pic>
                    <p:nvPicPr>
                      <p:cNvPr id="0" name=""/>
                      <p:cNvPicPr>
                        <a:picLocks noChangeAspect="1" noChangeArrowheads="1"/>
                      </p:cNvPicPr>
                      <p:nvPr/>
                    </p:nvPicPr>
                    <p:blipFill>
                      <a:blip r:embed="rId4"/>
                      <a:srcRect/>
                      <a:stretch>
                        <a:fillRect/>
                      </a:stretch>
                    </p:blipFill>
                    <p:spPr bwMode="auto">
                      <a:xfrm>
                        <a:off x="1999558" y="1286197"/>
                        <a:ext cx="4465639" cy="198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TextBox 3"/>
          <p:cNvSpPr txBox="1"/>
          <p:nvPr/>
        </p:nvSpPr>
        <p:spPr>
          <a:xfrm>
            <a:off x="884255" y="1496928"/>
            <a:ext cx="1708220" cy="461665"/>
          </a:xfrm>
          <a:prstGeom prst="rect">
            <a:avLst/>
          </a:prstGeom>
          <a:noFill/>
        </p:spPr>
        <p:txBody>
          <a:bodyPr wrap="square" rtlCol="0">
            <a:spAutoFit/>
          </a:bodyPr>
          <a:lstStyle/>
          <a:p>
            <a:r>
              <a:rPr lang="en-US" sz="2400" dirty="0" smtClean="0">
                <a:solidFill>
                  <a:prstClr val="black"/>
                </a:solidFill>
              </a:rPr>
              <a:t>where</a:t>
            </a:r>
            <a:endParaRPr lang="en-US" sz="2400" dirty="0">
              <a:solidFill>
                <a:prstClr val="black"/>
              </a:solidFill>
            </a:endParaRPr>
          </a:p>
        </p:txBody>
      </p:sp>
      <p:grpSp>
        <p:nvGrpSpPr>
          <p:cNvPr id="8" name="Group 7"/>
          <p:cNvGrpSpPr/>
          <p:nvPr/>
        </p:nvGrpSpPr>
        <p:grpSpPr>
          <a:xfrm>
            <a:off x="884261" y="3496826"/>
            <a:ext cx="7053943" cy="400110"/>
            <a:chOff x="884255" y="3496826"/>
            <a:chExt cx="7053943" cy="400110"/>
          </a:xfrm>
        </p:grpSpPr>
        <p:sp>
          <p:nvSpPr>
            <p:cNvPr id="5" name="TextBox 4"/>
            <p:cNvSpPr txBox="1"/>
            <p:nvPr/>
          </p:nvSpPr>
          <p:spPr>
            <a:xfrm>
              <a:off x="884255" y="3496826"/>
              <a:ext cx="7053943" cy="400110"/>
            </a:xfrm>
            <a:prstGeom prst="rect">
              <a:avLst/>
            </a:prstGeom>
            <a:noFill/>
          </p:spPr>
          <p:txBody>
            <a:bodyPr wrap="square" rtlCol="0">
              <a:spAutoFit/>
            </a:bodyPr>
            <a:lstStyle/>
            <a:p>
              <a:r>
                <a:rPr lang="en-US" sz="2000" dirty="0" smtClean="0">
                  <a:solidFill>
                    <a:prstClr val="black"/>
                  </a:solidFill>
                </a:rPr>
                <a:t>Where G</a:t>
              </a:r>
              <a:r>
                <a:rPr lang="en-US" sz="2000" baseline="-25000" dirty="0" smtClean="0">
                  <a:solidFill>
                    <a:prstClr val="black"/>
                  </a:solidFill>
                </a:rPr>
                <a:t>0 </a:t>
              </a:r>
              <a:r>
                <a:rPr lang="en-US" sz="2000" dirty="0" smtClean="0">
                  <a:solidFill>
                    <a:prstClr val="black"/>
                  </a:solidFill>
                </a:rPr>
                <a:t>is </a:t>
              </a:r>
              <a:r>
                <a:rPr lang="en-US" sz="2000" b="1" u="sng" dirty="0" smtClean="0">
                  <a:solidFill>
                    <a:srgbClr val="FF0000"/>
                  </a:solidFill>
                </a:rPr>
                <a:t>any </a:t>
              </a:r>
              <a:r>
                <a:rPr lang="en-US" sz="2000" dirty="0" smtClean="0">
                  <a:solidFill>
                    <a:prstClr val="black"/>
                  </a:solidFill>
                </a:rPr>
                <a:t>solution of (3) for         on S and        in V </a:t>
              </a:r>
              <a:endParaRPr lang="en-US" sz="2000" dirty="0">
                <a:solidFill>
                  <a:prstClr val="black"/>
                </a:solidFill>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536171179"/>
                </p:ext>
              </p:extLst>
            </p:nvPr>
          </p:nvGraphicFramePr>
          <p:xfrm>
            <a:off x="4574291" y="3535750"/>
            <a:ext cx="296863" cy="322262"/>
          </p:xfrm>
          <a:graphic>
            <a:graphicData uri="http://schemas.openxmlformats.org/presentationml/2006/ole">
              <mc:AlternateContent xmlns:mc="http://schemas.openxmlformats.org/markup-compatibility/2006">
                <mc:Choice xmlns:v="urn:schemas-microsoft-com:vml" Requires="v">
                  <p:oleObj spid="_x0000_s79923" name="Equation" r:id="rId5" imgW="152280" imgH="164880" progId="Equation.DSMT4">
                    <p:embed/>
                  </p:oleObj>
                </mc:Choice>
                <mc:Fallback>
                  <p:oleObj name="Equation" r:id="rId5" imgW="152280" imgH="164880" progId="Equation.DSMT4">
                    <p:embed/>
                    <p:pic>
                      <p:nvPicPr>
                        <p:cNvPr id="0" name=""/>
                        <p:cNvPicPr>
                          <a:picLocks noChangeAspect="1" noChangeArrowheads="1"/>
                        </p:cNvPicPr>
                        <p:nvPr/>
                      </p:nvPicPr>
                      <p:blipFill>
                        <a:blip r:embed="rId6"/>
                        <a:srcRect/>
                        <a:stretch>
                          <a:fillRect/>
                        </a:stretch>
                      </p:blipFill>
                      <p:spPr bwMode="auto">
                        <a:xfrm>
                          <a:off x="4574291" y="3535750"/>
                          <a:ext cx="296863"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895890215"/>
                </p:ext>
              </p:extLst>
            </p:nvPr>
          </p:nvGraphicFramePr>
          <p:xfrm>
            <a:off x="5985697" y="3536107"/>
            <a:ext cx="247650" cy="322263"/>
          </p:xfrm>
          <a:graphic>
            <a:graphicData uri="http://schemas.openxmlformats.org/presentationml/2006/ole">
              <mc:AlternateContent xmlns:mc="http://schemas.openxmlformats.org/markup-compatibility/2006">
                <mc:Choice xmlns:v="urn:schemas-microsoft-com:vml" Requires="v">
                  <p:oleObj spid="_x0000_s79924" name="Equation" r:id="rId7" imgW="126720" imgH="164880" progId="Equation.DSMT4">
                    <p:embed/>
                  </p:oleObj>
                </mc:Choice>
                <mc:Fallback>
                  <p:oleObj name="Equation" r:id="rId7" imgW="126720" imgH="164880" progId="Equation.DSMT4">
                    <p:embed/>
                    <p:pic>
                      <p:nvPicPr>
                        <p:cNvPr id="0" name=""/>
                        <p:cNvPicPr>
                          <a:picLocks noChangeAspect="1" noChangeArrowheads="1"/>
                        </p:cNvPicPr>
                        <p:nvPr/>
                      </p:nvPicPr>
                      <p:blipFill>
                        <a:blip r:embed="rId8"/>
                        <a:srcRect/>
                        <a:stretch>
                          <a:fillRect/>
                        </a:stretch>
                      </p:blipFill>
                      <p:spPr bwMode="auto">
                        <a:xfrm>
                          <a:off x="5985697" y="3536107"/>
                          <a:ext cx="24765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9" name="TextBox 5"/>
          <p:cNvSpPr txBox="1"/>
          <p:nvPr/>
        </p:nvSpPr>
        <p:spPr>
          <a:xfrm>
            <a:off x="5890009" y="1499717"/>
            <a:ext cx="974691"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rgbClr val="FF0000"/>
                </a:solidFill>
              </a:rPr>
              <a:t>(2)</a:t>
            </a:r>
            <a:endParaRPr lang="en-US" sz="2400" b="1" dirty="0">
              <a:solidFill>
                <a:srgbClr val="FF0000"/>
              </a:solidFill>
            </a:endParaRPr>
          </a:p>
        </p:txBody>
      </p:sp>
      <p:sp>
        <p:nvSpPr>
          <p:cNvPr id="10" name="TextBox 5"/>
          <p:cNvSpPr txBox="1"/>
          <p:nvPr/>
        </p:nvSpPr>
        <p:spPr>
          <a:xfrm>
            <a:off x="6695553" y="2566524"/>
            <a:ext cx="974691"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rgbClr val="FF0000"/>
                </a:solidFill>
              </a:rPr>
              <a:t>(3)</a:t>
            </a:r>
            <a:endParaRPr lang="en-US" sz="2400" b="1" dirty="0">
              <a:solidFill>
                <a:srgbClr val="FF0000"/>
              </a:solidFill>
            </a:endParaRPr>
          </a:p>
        </p:txBody>
      </p:sp>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88</a:t>
            </a:fld>
            <a:endParaRPr lang="en-US">
              <a:solidFill>
                <a:prstClr val="black"/>
              </a:solidFill>
            </a:endParaRPr>
          </a:p>
        </p:txBody>
      </p:sp>
    </p:spTree>
    <p:extLst>
      <p:ext uri="{BB962C8B-B14F-4D97-AF65-F5344CB8AC3E}">
        <p14:creationId xmlns:p14="http://schemas.microsoft.com/office/powerpoint/2010/main" val="37426951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100" y="1062041"/>
            <a:ext cx="10083800"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89</a:t>
            </a:fld>
            <a:endParaRPr lang="en-US">
              <a:solidFill>
                <a:prstClr val="black"/>
              </a:solidFill>
            </a:endParaRPr>
          </a:p>
        </p:txBody>
      </p:sp>
    </p:spTree>
    <p:extLst>
      <p:ext uri="{BB962C8B-B14F-4D97-AF65-F5344CB8AC3E}">
        <p14:creationId xmlns:p14="http://schemas.microsoft.com/office/powerpoint/2010/main" val="6187609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67833" y="2771128"/>
            <a:ext cx="10477500" cy="1384995"/>
          </a:xfrm>
          <a:prstGeom prst="rect">
            <a:avLst/>
          </a:prstGeom>
        </p:spPr>
        <p:txBody>
          <a:bodyPr wrap="square">
            <a:spAutoFit/>
          </a:bodyPr>
          <a:lstStyle/>
          <a:p>
            <a:pPr marL="457200" indent="-457200">
              <a:lnSpc>
                <a:spcPct val="150000"/>
              </a:lnSpc>
              <a:buFont typeface="Arial"/>
              <a:buChar char="•"/>
            </a:pPr>
            <a:r>
              <a:rPr lang="en-US" sz="2800" dirty="0">
                <a:solidFill>
                  <a:prstClr val="black"/>
                </a:solidFill>
                <a:latin typeface="Arial"/>
                <a:cs typeface="Arial"/>
              </a:rPr>
              <a:t>There’s</a:t>
            </a:r>
            <a:r>
              <a:rPr lang="zh-CN" altLang="en-US" sz="2800" dirty="0">
                <a:solidFill>
                  <a:prstClr val="black"/>
                </a:solidFill>
                <a:latin typeface="Arial"/>
                <a:cs typeface="Arial"/>
              </a:rPr>
              <a:t> </a:t>
            </a:r>
            <a:r>
              <a:rPr lang="en-US" altLang="zh-CN" sz="2800" dirty="0">
                <a:solidFill>
                  <a:prstClr val="black"/>
                </a:solidFill>
                <a:latin typeface="Arial"/>
                <a:cs typeface="Arial"/>
              </a:rPr>
              <a:t>a</a:t>
            </a:r>
            <a:r>
              <a:rPr lang="en-US" sz="2800" dirty="0">
                <a:solidFill>
                  <a:prstClr val="black"/>
                </a:solidFill>
                <a:latin typeface="Arial"/>
                <a:cs typeface="Arial"/>
              </a:rPr>
              <a:t> role for direct and indirect methods in practical real world </a:t>
            </a:r>
            <a:r>
              <a:rPr lang="en-US" sz="2800" dirty="0" smtClean="0">
                <a:solidFill>
                  <a:prstClr val="black"/>
                </a:solidFill>
                <a:latin typeface="Arial"/>
                <a:cs typeface="Arial"/>
              </a:rPr>
              <a:t>applications.</a:t>
            </a:r>
            <a:endParaRPr lang="en-US" sz="2800" dirty="0">
              <a:solidFill>
                <a:prstClr val="black"/>
              </a:solidFill>
              <a:latin typeface="Arial"/>
              <a:cs typeface="Arial"/>
            </a:endParaRPr>
          </a:p>
        </p:txBody>
      </p:sp>
      <p:sp>
        <p:nvSpPr>
          <p:cNvPr id="6" name="Title 5"/>
          <p:cNvSpPr>
            <a:spLocks noGrp="1"/>
          </p:cNvSpPr>
          <p:nvPr>
            <p:ph type="title"/>
          </p:nvPr>
        </p:nvSpPr>
        <p:spPr/>
        <p:txBody>
          <a:bodyPr/>
          <a:lstStyle/>
          <a:p>
            <a:endParaRPr lang="en-US"/>
          </a:p>
        </p:txBody>
      </p:sp>
      <p:sp>
        <p:nvSpPr>
          <p:cNvPr id="5" name="Title 2"/>
          <p:cNvSpPr txBox="1">
            <a:spLocks/>
          </p:cNvSpPr>
          <p:nvPr/>
        </p:nvSpPr>
        <p:spPr>
          <a:xfrm>
            <a:off x="910168" y="2683313"/>
            <a:ext cx="10498666" cy="1327788"/>
          </a:xfrm>
          <a:prstGeom prst="rect">
            <a:avLst/>
          </a:prstGeom>
        </p:spPr>
        <p:txBody>
          <a:bodyPr vert="horz" lIns="91440" tIns="45720" rIns="91440" bIns="45720" rtlCol="0" anchor="ctr">
            <a:noAutofit/>
          </a:bodyPr>
          <a:lstStyle>
            <a:lvl1pPr algn="l" defTabSz="914400" rtl="0" eaLnBrk="1" latinLnBrk="0" hangingPunct="1">
              <a:lnSpc>
                <a:spcPct val="15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a:lstStyle>
          <a:p>
            <a:pPr marL="457200" indent="-457200">
              <a:buFont typeface="Arial"/>
              <a:buChar char="•"/>
            </a:pPr>
            <a:endParaRPr lang="en-US" dirty="0">
              <a:solidFill>
                <a:prstClr val="black"/>
              </a:solidFill>
              <a:latin typeface="Arial"/>
              <a:cs typeface="Arial"/>
            </a:endParaRPr>
          </a:p>
        </p:txBody>
      </p:sp>
      <p:sp>
        <p:nvSpPr>
          <p:cNvPr id="3" name="Slide Number Placeholder 2"/>
          <p:cNvSpPr>
            <a:spLocks noGrp="1"/>
          </p:cNvSpPr>
          <p:nvPr>
            <p:ph type="sldNum" sz="quarter" idx="12"/>
          </p:nvPr>
        </p:nvSpPr>
        <p:spPr/>
        <p:txBody>
          <a:bodyPr/>
          <a:lstStyle/>
          <a:p>
            <a:fld id="{FC733198-011E-4E74-9CBE-D2138561C345}"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77922088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1" y="742950"/>
            <a:ext cx="107061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90</a:t>
            </a:fld>
            <a:endParaRPr lang="en-US">
              <a:solidFill>
                <a:prstClr val="black"/>
              </a:solidFill>
            </a:endParaRPr>
          </a:p>
        </p:txBody>
      </p:sp>
    </p:spTree>
    <p:extLst>
      <p:ext uri="{BB962C8B-B14F-4D97-AF65-F5344CB8AC3E}">
        <p14:creationId xmlns:p14="http://schemas.microsoft.com/office/powerpoint/2010/main" val="31996911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4300" y="1357316"/>
            <a:ext cx="9423400"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91</a:t>
            </a:fld>
            <a:endParaRPr lang="en-US">
              <a:solidFill>
                <a:prstClr val="black"/>
              </a:solidFill>
            </a:endParaRPr>
          </a:p>
        </p:txBody>
      </p:sp>
    </p:spTree>
    <p:extLst>
      <p:ext uri="{BB962C8B-B14F-4D97-AF65-F5344CB8AC3E}">
        <p14:creationId xmlns:p14="http://schemas.microsoft.com/office/powerpoint/2010/main" val="159704971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82" name="Object 26"/>
          <p:cNvGraphicFramePr>
            <a:graphicFrameLocks noChangeAspect="1"/>
          </p:cNvGraphicFramePr>
          <p:nvPr/>
        </p:nvGraphicFramePr>
        <p:xfrm>
          <a:off x="1200157" y="1268422"/>
          <a:ext cx="6608233" cy="1685925"/>
        </p:xfrm>
        <a:graphic>
          <a:graphicData uri="http://schemas.openxmlformats.org/presentationml/2006/ole">
            <mc:AlternateContent xmlns:mc="http://schemas.openxmlformats.org/markup-compatibility/2006">
              <mc:Choice xmlns:v="urn:schemas-microsoft-com:vml" Requires="v">
                <p:oleObj spid="_x0000_s80930" name="Equation" r:id="rId4" imgW="2540000" imgH="863600" progId="">
                  <p:embed/>
                </p:oleObj>
              </mc:Choice>
              <mc:Fallback>
                <p:oleObj name="Equation" r:id="rId4" imgW="2540000" imgH="8636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0157" y="1268422"/>
                        <a:ext cx="6608233"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483" name="Object 27"/>
          <p:cNvGraphicFramePr>
            <a:graphicFrameLocks noChangeAspect="1"/>
          </p:cNvGraphicFramePr>
          <p:nvPr/>
        </p:nvGraphicFramePr>
        <p:xfrm>
          <a:off x="1102785" y="3500438"/>
          <a:ext cx="10803467" cy="1389062"/>
        </p:xfrm>
        <a:graphic>
          <a:graphicData uri="http://schemas.openxmlformats.org/presentationml/2006/ole">
            <mc:AlternateContent xmlns:mc="http://schemas.openxmlformats.org/markup-compatibility/2006">
              <mc:Choice xmlns:v="urn:schemas-microsoft-com:vml" Requires="v">
                <p:oleObj spid="_x0000_s80931" name="Equation" r:id="rId6" imgW="4152900" imgH="711200" progId="">
                  <p:embed/>
                </p:oleObj>
              </mc:Choice>
              <mc:Fallback>
                <p:oleObj name="Equation" r:id="rId6" imgW="4152900" imgH="71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2785" y="3500438"/>
                        <a:ext cx="10803467" cy="138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92</a:t>
            </a:fld>
            <a:endParaRPr lang="en-US">
              <a:solidFill>
                <a:prstClr val="black"/>
              </a:solidFill>
            </a:endParaRPr>
          </a:p>
        </p:txBody>
      </p:sp>
    </p:spTree>
    <p:extLst>
      <p:ext uri="{BB962C8B-B14F-4D97-AF65-F5344CB8AC3E}">
        <p14:creationId xmlns:p14="http://schemas.microsoft.com/office/powerpoint/2010/main" val="315152343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0" y="1262066"/>
            <a:ext cx="10033000"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93</a:t>
            </a:fld>
            <a:endParaRPr lang="en-US">
              <a:solidFill>
                <a:prstClr val="black"/>
              </a:solidFill>
            </a:endParaRPr>
          </a:p>
        </p:txBody>
      </p:sp>
    </p:spTree>
    <p:extLst>
      <p:ext uri="{BB962C8B-B14F-4D97-AF65-F5344CB8AC3E}">
        <p14:creationId xmlns:p14="http://schemas.microsoft.com/office/powerpoint/2010/main" val="396185296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900" y="628650"/>
            <a:ext cx="109982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94</a:t>
            </a:fld>
            <a:endParaRPr lang="en-US">
              <a:solidFill>
                <a:prstClr val="black"/>
              </a:solidFill>
            </a:endParaRPr>
          </a:p>
        </p:txBody>
      </p:sp>
    </p:spTree>
    <p:extLst>
      <p:ext uri="{BB962C8B-B14F-4D97-AF65-F5344CB8AC3E}">
        <p14:creationId xmlns:p14="http://schemas.microsoft.com/office/powerpoint/2010/main" val="196547344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251" y="962025"/>
            <a:ext cx="10223500" cy="49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95</a:t>
            </a:fld>
            <a:endParaRPr lang="en-US">
              <a:solidFill>
                <a:prstClr val="black"/>
              </a:solidFill>
            </a:endParaRPr>
          </a:p>
        </p:txBody>
      </p:sp>
    </p:spTree>
    <p:extLst>
      <p:ext uri="{BB962C8B-B14F-4D97-AF65-F5344CB8AC3E}">
        <p14:creationId xmlns:p14="http://schemas.microsoft.com/office/powerpoint/2010/main" val="264266022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4300" y="1357316"/>
            <a:ext cx="9423400"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96</a:t>
            </a:fld>
            <a:endParaRPr lang="en-US">
              <a:solidFill>
                <a:prstClr val="black"/>
              </a:solidFill>
            </a:endParaRPr>
          </a:p>
        </p:txBody>
      </p:sp>
    </p:spTree>
    <p:extLst>
      <p:ext uri="{BB962C8B-B14F-4D97-AF65-F5344CB8AC3E}">
        <p14:creationId xmlns:p14="http://schemas.microsoft.com/office/powerpoint/2010/main" val="249961182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251" y="962025"/>
            <a:ext cx="10223500" cy="49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接连接符 4"/>
          <p:cNvCxnSpPr/>
          <p:nvPr/>
        </p:nvCxnSpPr>
        <p:spPr>
          <a:xfrm flipV="1">
            <a:off x="4656668" y="2708284"/>
            <a:ext cx="6239933" cy="73025"/>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5" name="直接连接符 5"/>
          <p:cNvCxnSpPr/>
          <p:nvPr/>
        </p:nvCxnSpPr>
        <p:spPr>
          <a:xfrm flipV="1">
            <a:off x="4078819" y="3849696"/>
            <a:ext cx="5666316" cy="71437"/>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97</a:t>
            </a:fld>
            <a:endParaRPr lang="en-US">
              <a:solidFill>
                <a:prstClr val="black"/>
              </a:solidFill>
            </a:endParaRPr>
          </a:p>
        </p:txBody>
      </p:sp>
    </p:spTree>
    <p:extLst>
      <p:ext uri="{BB962C8B-B14F-4D97-AF65-F5344CB8AC3E}">
        <p14:creationId xmlns:p14="http://schemas.microsoft.com/office/powerpoint/2010/main" val="53641531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Migrating multiples? </a:t>
            </a:r>
            <a:endParaRPr lang="en-US" dirty="0"/>
          </a:p>
        </p:txBody>
      </p:sp>
      <p:sp>
        <p:nvSpPr>
          <p:cNvPr id="5" name="Content Placeholder 4"/>
          <p:cNvSpPr>
            <a:spLocks noGrp="1"/>
          </p:cNvSpPr>
          <p:nvPr>
            <p:ph idx="1"/>
          </p:nvPr>
        </p:nvSpPr>
        <p:spPr/>
        <p:txBody>
          <a:bodyPr/>
          <a:lstStyle/>
          <a:p>
            <a:r>
              <a:rPr lang="en-US" dirty="0">
                <a:solidFill>
                  <a:schemeClr val="tx1"/>
                </a:solidFill>
              </a:rPr>
              <a:t>We have described how to predict an experiment at depth inside a volume where there are two way propagating waves</a:t>
            </a:r>
            <a:r>
              <a:rPr lang="en-US" b="1" dirty="0">
                <a:solidFill>
                  <a:schemeClr val="tx1"/>
                </a:solidFill>
              </a:rPr>
              <a:t>. For the first time, we follow and demonstrate how each individual surface recorded event</a:t>
            </a:r>
            <a:r>
              <a:rPr lang="en-US" dirty="0">
                <a:solidFill>
                  <a:schemeClr val="tx1"/>
                </a:solidFill>
              </a:rPr>
              <a:t> (primaries, free surface multiples and internal multiples) contributes to the predicted experiment at depth, and when the t=0 imaging condition, for imaging and inversion. </a:t>
            </a:r>
            <a:r>
              <a:rPr lang="en-US" b="1" dirty="0"/>
              <a:t>That will answer the question of whether multiples are signal or noise.</a:t>
            </a:r>
          </a:p>
          <a:p>
            <a:endParaRPr lang="en-US" dirty="0"/>
          </a:p>
        </p:txBody>
      </p:sp>
      <p:sp>
        <p:nvSpPr>
          <p:cNvPr id="2" name="Slide Number Placeholder 1"/>
          <p:cNvSpPr>
            <a:spLocks noGrp="1"/>
          </p:cNvSpPr>
          <p:nvPr>
            <p:ph type="sldNum" sz="quarter" idx="12"/>
          </p:nvPr>
        </p:nvSpPr>
        <p:spPr/>
        <p:txBody>
          <a:bodyPr/>
          <a:lstStyle/>
          <a:p>
            <a:fld id="{FC733198-011E-4E74-9CBE-D2138561C345}" type="slidenum">
              <a:rPr lang="en-US" smtClean="0">
                <a:solidFill>
                  <a:prstClr val="black"/>
                </a:solidFill>
              </a:rPr>
              <a:pPr/>
              <a:t>98</a:t>
            </a:fld>
            <a:endParaRPr lang="en-US">
              <a:solidFill>
                <a:prstClr val="black"/>
              </a:solidFill>
            </a:endParaRPr>
          </a:p>
        </p:txBody>
      </p:sp>
    </p:spTree>
    <p:extLst>
      <p:ext uri="{BB962C8B-B14F-4D97-AF65-F5344CB8AC3E}">
        <p14:creationId xmlns:p14="http://schemas.microsoft.com/office/powerpoint/2010/main" val="90603460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TextBox 1"/>
          <p:cNvSpPr txBox="1">
            <a:spLocks noChangeArrowheads="1"/>
          </p:cNvSpPr>
          <p:nvPr/>
        </p:nvSpPr>
        <p:spPr bwMode="auto">
          <a:xfrm>
            <a:off x="711200" y="533409"/>
            <a:ext cx="8128000" cy="523875"/>
          </a:xfrm>
          <a:prstGeom prst="rect">
            <a:avLst/>
          </a:prstGeom>
          <a:noFill/>
          <a:ln w="9525">
            <a:noFill/>
            <a:miter lim="800000"/>
            <a:headEnd/>
            <a:tailEnd/>
          </a:ln>
        </p:spPr>
        <p:txBody>
          <a:bodyPr>
            <a:spAutoFit/>
          </a:bodyPr>
          <a:lstStyle/>
          <a:p>
            <a:r>
              <a:rPr lang="en-US" sz="2800">
                <a:solidFill>
                  <a:prstClr val="black"/>
                </a:solidFill>
              </a:rPr>
              <a:t>Case 1: a primary</a:t>
            </a:r>
          </a:p>
        </p:txBody>
      </p:sp>
      <p:sp>
        <p:nvSpPr>
          <p:cNvPr id="5" name="Slide Number Placeholder 4"/>
          <p:cNvSpPr txBox="1">
            <a:spLocks noGrp="1"/>
          </p:cNvSpPr>
          <p:nvPr/>
        </p:nvSpPr>
        <p:spPr>
          <a:xfrm>
            <a:off x="8737600" y="6356359"/>
            <a:ext cx="2844800" cy="365125"/>
          </a:xfrm>
          <a:prstGeom prst="rect">
            <a:avLst/>
          </a:prstGeom>
          <a:noFill/>
        </p:spPr>
        <p:txBody>
          <a:bodyPr anchor="ctr"/>
          <a:lstStyle/>
          <a:p>
            <a:pPr algn="r">
              <a:defRPr/>
            </a:pPr>
            <a:fld id="{998C3BAA-B5F1-40CF-A20B-C8C9C129344F}" type="slidenum">
              <a:rPr lang="en-US" sz="1200">
                <a:solidFill>
                  <a:prstClr val="black">
                    <a:tint val="75000"/>
                  </a:prstClr>
                </a:solidFill>
              </a:rPr>
              <a:pPr algn="r">
                <a:defRPr/>
              </a:pPr>
              <a:t>99</a:t>
            </a:fld>
            <a:endParaRPr lang="en-US" sz="1200">
              <a:solidFill>
                <a:prstClr val="black">
                  <a:tint val="75000"/>
                </a:prstClr>
              </a:solidFill>
            </a:endParaRPr>
          </a:p>
        </p:txBody>
      </p:sp>
      <p:sp>
        <p:nvSpPr>
          <p:cNvPr id="2" name="Slide Number Placeholder 1"/>
          <p:cNvSpPr>
            <a:spLocks noGrp="1"/>
          </p:cNvSpPr>
          <p:nvPr>
            <p:ph type="sldNum" sz="quarter" idx="12"/>
          </p:nvPr>
        </p:nvSpPr>
        <p:spPr/>
        <p:txBody>
          <a:bodyPr/>
          <a:lstStyle/>
          <a:p>
            <a:pPr>
              <a:defRPr/>
            </a:pPr>
            <a:fld id="{D64176F6-F15A-4B2F-B0A0-4C4C0B99913F}" type="slidenum">
              <a:rPr lang="zh-CN" altLang="en-US" smtClean="0">
                <a:solidFill>
                  <a:prstClr val="black"/>
                </a:solidFill>
              </a:rPr>
              <a:pPr>
                <a:defRPr/>
              </a:pPr>
              <a:t>99</a:t>
            </a:fld>
            <a:endParaRPr lang="zh-CN" altLang="en-US">
              <a:solidFill>
                <a:prstClr val="black"/>
              </a:solidFill>
            </a:endParaRPr>
          </a:p>
        </p:txBody>
      </p:sp>
      <p:pic>
        <p:nvPicPr>
          <p:cNvPr id="6" name="Picture 5" descr="media1"/>
          <p:cNvPicPr>
            <a:picLocks noChangeAspect="1" noChangeArrowheads="1" noCrop="1"/>
          </p:cNvPicPr>
          <p:nvPr/>
        </p:nvPicPr>
        <p:blipFill>
          <a:blip r:embed="rId3"/>
          <a:srcRect/>
          <a:stretch>
            <a:fillRect/>
          </a:stretch>
        </p:blipFill>
        <p:spPr bwMode="auto">
          <a:xfrm>
            <a:off x="2159006" y="1878019"/>
            <a:ext cx="8642351" cy="3228975"/>
          </a:xfrm>
          <a:prstGeom prst="rect">
            <a:avLst/>
          </a:prstGeom>
          <a:noFill/>
          <a:ln w="9525">
            <a:noFill/>
            <a:miter lim="800000"/>
            <a:headEnd/>
            <a:tailEnd/>
          </a:ln>
        </p:spPr>
      </p:pic>
    </p:spTree>
    <p:extLst>
      <p:ext uri="{BB962C8B-B14F-4D97-AF65-F5344CB8AC3E}">
        <p14:creationId xmlns:p14="http://schemas.microsoft.com/office/powerpoint/2010/main" val="4735188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SEG2015">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SEG2015" id="{77B0393D-B22B-4C49-AF28-8F15DFC92FC4}" vid="{5AC683CF-88ED-451B-B5D8-5CD93116582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Jing_1</Template>
  <TotalTime>720</TotalTime>
  <Words>9251</Words>
  <Application>Microsoft Office PowerPoint</Application>
  <PresentationFormat>Custom</PresentationFormat>
  <Paragraphs>1421</Paragraphs>
  <Slides>262</Slides>
  <Notes>127</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262</vt:i4>
      </vt:variant>
    </vt:vector>
  </HeadingPairs>
  <TitlesOfParts>
    <vt:vector size="265" baseType="lpstr">
      <vt:lpstr>Office Theme</vt:lpstr>
      <vt:lpstr>1_SEG2015</vt:lpstr>
      <vt:lpstr>Equation</vt:lpstr>
      <vt:lpstr> 2016 M-OSRP SEG Executive Summary: Strategy, plans, deliverables and impact</vt:lpstr>
      <vt:lpstr>This presentation</vt:lpstr>
      <vt:lpstr>Seismic E&amp;P challenges</vt:lpstr>
      <vt:lpstr>Seismic E&amp;P challenges</vt:lpstr>
      <vt:lpstr>Seismic research goals and objectives</vt:lpstr>
      <vt:lpstr>PowerPoint Presentation</vt:lpstr>
      <vt:lpstr>PowerPoint Presentation</vt:lpstr>
      <vt:lpstr>Indicators of “indirect”</vt:lpstr>
      <vt:lpstr>PowerPoint Presentation</vt:lpstr>
      <vt:lpstr>Migration</vt:lpstr>
      <vt:lpstr>Multiple removal</vt:lpstr>
      <vt:lpstr>PowerPoint Presentation</vt:lpstr>
      <vt:lpstr>To begin:</vt:lpstr>
      <vt:lpstr>Response</vt:lpstr>
      <vt:lpstr>Response</vt:lpstr>
      <vt:lpstr>A Game Changing response to velocity analysis and direct depth imaging</vt:lpstr>
      <vt:lpstr>PowerPoint Presentation</vt:lpstr>
      <vt:lpstr>PowerPoint Presentation</vt:lpstr>
      <vt:lpstr>PowerPoint Presentation</vt:lpstr>
      <vt:lpstr>PowerPoint Presentation</vt:lpstr>
      <vt:lpstr>Onshore preprocessing: (1) reference wave removal including ground roll and deghosting, and (2) achieving that objective with a reduced data requirement</vt:lpstr>
      <vt:lpstr>Onshore – wave separation algorithm</vt:lpstr>
      <vt:lpstr>PowerPoint Presentation</vt:lpstr>
      <vt:lpstr>Model  (Generate data from air/earth)</vt:lpstr>
      <vt:lpstr>Total u_x input to the separation algorithm</vt:lpstr>
      <vt:lpstr>Predicted up u_x from the separation algorithm</vt:lpstr>
      <vt:lpstr>Reduce requirement of traction</vt:lpstr>
      <vt:lpstr>2D onshore experiment</vt:lpstr>
      <vt:lpstr>2D onshore experiment -- approximation</vt:lpstr>
      <vt:lpstr>Boundary condition</vt:lpstr>
      <vt:lpstr>Formula simplification</vt:lpstr>
      <vt:lpstr>PowerPoint Presentation</vt:lpstr>
      <vt:lpstr>PowerPoint Presentation</vt:lpstr>
      <vt:lpstr>Total u_z input to simplified wave separation algorithm</vt:lpstr>
      <vt:lpstr>Total u_z input to simplified wave separation algorithm</vt:lpstr>
      <vt:lpstr>Total u_z input to simplified wave separation algorithm</vt:lpstr>
      <vt:lpstr>Predicted primary from simplified wave separation algorithm</vt:lpstr>
      <vt:lpstr>Total u_z input to simplified wave separation algorithm</vt:lpstr>
      <vt:lpstr>Predicted primary from simplified wave separation algorithm</vt:lpstr>
      <vt:lpstr>Total u_z input to simplified wave separation algorithm</vt:lpstr>
      <vt:lpstr>Predicted primary from simplified wave separation algorithm</vt:lpstr>
      <vt:lpstr>Simulated primary with analytical form</vt:lpstr>
      <vt:lpstr>Formula simplification</vt:lpstr>
      <vt:lpstr>2D Green’s theorem receiver deghosting in the  (x-ω) domain using a depth-variable cable </vt:lpstr>
      <vt:lpstr>Outline</vt:lpstr>
      <vt:lpstr>Numerical example (2D source, 1D earth) of Green’s theorem receiver deghosting</vt:lpstr>
      <vt:lpstr>Numerical example (2D source, 1D earth) of Green’s theorem receiver deghosting</vt:lpstr>
      <vt:lpstr>Numerical example (2D source, 1D earth) of Green’s theorem receiver deghosting</vt:lpstr>
      <vt:lpstr>Numerical example (2D source, 1D earth) of Green’s theorem receiver deghosting</vt:lpstr>
      <vt:lpstr>Numerical example (2D source, 1D earth) of Green’s theorem receiver deghosting</vt:lpstr>
      <vt:lpstr>Numerical example (2D source, 1D earth) of Green’s theorem receiver deghosting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new M-OSRP Claerbout III (Stolt extended) migration for 2 way wave propagation (for heterogeneous media)</vt:lpstr>
      <vt:lpstr>PowerPoint Presentation</vt:lpstr>
      <vt:lpstr>PowerPoint Presentation</vt:lpstr>
      <vt:lpstr>How do you know if a migration method has made a high frequency approximation?</vt:lpstr>
      <vt:lpstr>PowerPoint Presentation</vt:lpstr>
      <vt:lpstr>PowerPoint Presentation</vt:lpstr>
      <vt:lpstr>How do you know if a migration method has made a high frequency approximation?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Migrating multiples?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comparison of structural resolution differences with conventional and broadband data between CII and CIII --Part I</vt:lpstr>
      <vt:lpstr>PowerPoint Presentation</vt:lpstr>
      <vt:lpstr>Four comparisons on CII and CIII</vt:lpstr>
      <vt:lpstr>The motivation of the comparison </vt:lpstr>
      <vt:lpstr>The design of the comparison </vt:lpstr>
      <vt:lpstr>The scheme of the comparison </vt:lpstr>
      <vt:lpstr>The velocity model of the data</vt:lpstr>
      <vt:lpstr>The spectra of the synthetic data</vt:lpstr>
      <vt:lpstr>The difference in data (before imaging) – time domain</vt:lpstr>
      <vt:lpstr>CIII imaging results</vt:lpstr>
      <vt:lpstr>Quantitative comparison of images</vt:lpstr>
      <vt:lpstr>Summary of part 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inverse relation to (2), expands </vt:lpstr>
      <vt:lpstr>PowerPoint Presentation</vt:lpstr>
      <vt:lpstr>PowerPoint Presentation</vt:lpstr>
      <vt:lpstr>PowerPoint Presentation</vt:lpstr>
      <vt:lpstr>Non-linearity (2 types)</vt:lpstr>
      <vt:lpstr>PowerPoint Presentation</vt:lpstr>
      <vt:lpstr>PowerPoint Presentation</vt:lpstr>
      <vt:lpstr>PowerPoint Presentation</vt:lpstr>
      <vt:lpstr>PowerPoint Presentation</vt:lpstr>
      <vt:lpstr>PowerPoint Presentation</vt:lpstr>
      <vt:lpstr>PowerPoint Presentation</vt:lpstr>
      <vt:lpstr>2D internal multiple attenuation algorithm</vt:lpstr>
      <vt:lpstr>PowerPoint Presentation</vt:lpstr>
      <vt:lpstr>Multiple attenuation</vt:lpstr>
      <vt:lpstr>Multiple attenuation</vt:lpstr>
      <vt:lpstr>Conclusions</vt:lpstr>
      <vt:lpstr>Conclusions</vt:lpstr>
      <vt:lpstr>Land application of ISS internal multiple</vt:lpstr>
      <vt:lpstr>PowerPoint Presentation</vt:lpstr>
      <vt:lpstr>Numerical test for elastic PP data in a layered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A direct inverse solution for AVO/FWI parameter estimation objectives</vt:lpstr>
      <vt:lpstr>PowerPoint Presentation</vt:lpstr>
      <vt:lpstr>PowerPoint Presentation</vt:lpstr>
      <vt:lpstr>Indicators of “indirect”</vt:lpstr>
      <vt:lpstr>PowerPoint Presentation</vt:lpstr>
      <vt:lpstr>PowerPoint Presentation</vt:lpstr>
      <vt:lpstr>Direct Inverse for a multi-dimensional subsurface</vt:lpstr>
      <vt:lpstr>PowerPoint Presentation</vt:lpstr>
      <vt:lpstr>Direct Forward and Direct Inverse</vt:lpstr>
      <vt:lpstr>PowerPoint Presentation</vt:lpstr>
      <vt:lpstr>PowerPoint Presentation</vt:lpstr>
      <vt:lpstr>PowerPoint Presentation</vt:lpstr>
      <vt:lpstr>PowerPoint Presentation</vt:lpstr>
      <vt:lpstr>Direct Forward and Direct Inverse</vt:lpstr>
      <vt:lpstr>PowerPoint Presentation</vt:lpstr>
      <vt:lpstr>PowerPoint Presentation</vt:lpstr>
      <vt:lpstr>PowerPoint Presentation</vt:lpstr>
      <vt:lpstr>PowerPoint Presentation</vt:lpstr>
      <vt:lpstr>PowerPoint Presentation</vt:lpstr>
      <vt:lpstr>PowerPoint Presentation</vt:lpstr>
      <vt:lpstr>Isolated Task Subseries of the ISS</vt:lpstr>
      <vt:lpstr>PowerPoint Presentation</vt:lpstr>
      <vt:lpstr>Non-linearity (2 types)</vt:lpstr>
      <vt:lpstr>PowerPoint Presentation</vt:lpstr>
      <vt:lpstr>PowerPoint Presentation</vt:lpstr>
      <vt:lpstr>PowerPoint Presentation</vt:lpstr>
      <vt:lpstr>PowerPoint Presentation</vt:lpstr>
      <vt:lpstr>（2D） Elastic (isotropic)</vt:lpstr>
      <vt:lpstr>（2D） Elastic (isotropic)</vt:lpstr>
      <vt:lpstr>The forward problem</vt:lpstr>
      <vt:lpstr>The inverse problem  (solving for r in terms of 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deliverables for the year of 2015-2016</vt:lpstr>
      <vt:lpstr>Key deliverables for the year of 2015-2016</vt:lpstr>
      <vt:lpstr>Key deliverables for the year of 2015-2016</vt:lpstr>
      <vt:lpstr>Key deliverables for the year of 2015-2016</vt:lpstr>
      <vt:lpstr>Key deliverables for the year of 2015-2016</vt:lpstr>
      <vt:lpstr>PowerPoint Presentation</vt:lpstr>
      <vt:lpstr>Conclusion</vt:lpstr>
      <vt:lpstr>Links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Wu, Jing</dc:creator>
  <cp:lastModifiedBy>Chao Ma</cp:lastModifiedBy>
  <cp:revision>66</cp:revision>
  <cp:lastPrinted>2016-09-21T19:50:19Z</cp:lastPrinted>
  <dcterms:created xsi:type="dcterms:W3CDTF">2016-08-02T23:25:44Z</dcterms:created>
  <dcterms:modified xsi:type="dcterms:W3CDTF">2016-09-22T22:12:41Z</dcterms:modified>
</cp:coreProperties>
</file>